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87" r:id="rId3"/>
    <p:sldId id="289" r:id="rId4"/>
    <p:sldId id="312" r:id="rId5"/>
    <p:sldId id="290" r:id="rId6"/>
    <p:sldId id="309" r:id="rId7"/>
    <p:sldId id="310" r:id="rId8"/>
    <p:sldId id="291" r:id="rId9"/>
    <p:sldId id="311" r:id="rId10"/>
    <p:sldId id="305" r:id="rId11"/>
    <p:sldId id="293" r:id="rId12"/>
    <p:sldId id="279" r:id="rId13"/>
    <p:sldId id="294" r:id="rId14"/>
    <p:sldId id="295" r:id="rId15"/>
    <p:sldId id="296" r:id="rId16"/>
    <p:sldId id="297" r:id="rId17"/>
    <p:sldId id="298" r:id="rId18"/>
    <p:sldId id="281" r:id="rId19"/>
    <p:sldId id="284" r:id="rId20"/>
    <p:sldId id="257" r:id="rId21"/>
    <p:sldId id="258" r:id="rId22"/>
    <p:sldId id="299" r:id="rId23"/>
    <p:sldId id="300" r:id="rId24"/>
    <p:sldId id="301" r:id="rId25"/>
    <p:sldId id="302" r:id="rId26"/>
    <p:sldId id="259" r:id="rId27"/>
    <p:sldId id="261" r:id="rId28"/>
    <p:sldId id="262" r:id="rId29"/>
    <p:sldId id="263" r:id="rId30"/>
    <p:sldId id="264" r:id="rId31"/>
    <p:sldId id="265" r:id="rId32"/>
    <p:sldId id="268" r:id="rId33"/>
    <p:sldId id="267" r:id="rId34"/>
    <p:sldId id="269" r:id="rId35"/>
    <p:sldId id="272" r:id="rId36"/>
    <p:sldId id="282" r:id="rId37"/>
    <p:sldId id="307" r:id="rId38"/>
    <p:sldId id="273" r:id="rId39"/>
    <p:sldId id="308" r:id="rId40"/>
    <p:sldId id="306" r:id="rId41"/>
    <p:sldId id="274" r:id="rId42"/>
    <p:sldId id="28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F6AE1-81E2-4194-A31D-81F12E22012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2123AFB-84A3-46B1-8BF2-C8B7FB19656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SA Node</a:t>
          </a:r>
        </a:p>
      </dgm:t>
    </dgm:pt>
    <dgm:pt modelId="{A0279CE8-B031-4401-97A2-D2DDD42B5F9A}" type="parTrans" cxnId="{19DB3CD8-81F6-4E8F-8047-215B1DDE632B}">
      <dgm:prSet/>
      <dgm:spPr/>
    </dgm:pt>
    <dgm:pt modelId="{F19FD5E9-F8AB-45B0-B228-6FE755350CC1}" type="sibTrans" cxnId="{19DB3CD8-81F6-4E8F-8047-215B1DDE632B}">
      <dgm:prSet/>
      <dgm:spPr/>
    </dgm:pt>
    <dgm:pt modelId="{95E79A15-218C-43E6-97C5-9456A1610E4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AV Node</a:t>
          </a:r>
        </a:p>
      </dgm:t>
    </dgm:pt>
    <dgm:pt modelId="{FDA72EBC-B252-4A4D-8DFE-A902BE1576F9}" type="parTrans" cxnId="{EDAD8494-2166-4946-BB30-2C25C517903C}">
      <dgm:prSet/>
      <dgm:spPr/>
    </dgm:pt>
    <dgm:pt modelId="{1FC21907-C873-4A24-950B-853F63442F91}" type="sibTrans" cxnId="{EDAD8494-2166-4946-BB30-2C25C517903C}">
      <dgm:prSet/>
      <dgm:spPr/>
    </dgm:pt>
    <dgm:pt modelId="{2EE9BFCB-9248-4EA9-B984-C3518E2C22F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Purkinje Fibers</a:t>
          </a:r>
        </a:p>
      </dgm:t>
    </dgm:pt>
    <dgm:pt modelId="{5698DCD3-EE6D-4D90-8D79-0F4481183BA4}" type="parTrans" cxnId="{EBAF42B7-AC6B-4D36-BF29-9749F1FD1157}">
      <dgm:prSet/>
      <dgm:spPr/>
    </dgm:pt>
    <dgm:pt modelId="{8C0BC8C3-F994-4218-83B7-B8723547C2CB}" type="sibTrans" cxnId="{EBAF42B7-AC6B-4D36-BF29-9749F1FD1157}">
      <dgm:prSet/>
      <dgm:spPr/>
    </dgm:pt>
    <dgm:pt modelId="{6F88467A-C3DE-4BF4-BC37-D9917CF464E9}" type="pres">
      <dgm:prSet presAssocID="{A75F6AE1-81E2-4194-A31D-81F12E2201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3178C33-1A7B-410E-A543-FB5ADF5A81AD}" type="pres">
      <dgm:prSet presAssocID="{B2123AFB-84A3-46B1-8BF2-C8B7FB196569}" presName="hierRoot1" presStyleCnt="0">
        <dgm:presLayoutVars>
          <dgm:hierBranch/>
        </dgm:presLayoutVars>
      </dgm:prSet>
      <dgm:spPr/>
    </dgm:pt>
    <dgm:pt modelId="{BE3D682D-B8E3-4D5C-A2BE-18222D3F4D6A}" type="pres">
      <dgm:prSet presAssocID="{B2123AFB-84A3-46B1-8BF2-C8B7FB196569}" presName="rootComposite1" presStyleCnt="0"/>
      <dgm:spPr/>
    </dgm:pt>
    <dgm:pt modelId="{0DCC97A8-07EA-4E13-8E45-E13B84520971}" type="pres">
      <dgm:prSet presAssocID="{B2123AFB-84A3-46B1-8BF2-C8B7FB19656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486F22F-6199-412D-9CAE-BBD9A5158114}" type="pres">
      <dgm:prSet presAssocID="{B2123AFB-84A3-46B1-8BF2-C8B7FB196569}" presName="rootConnector1" presStyleLbl="node1" presStyleIdx="0" presStyleCnt="0"/>
      <dgm:spPr/>
      <dgm:t>
        <a:bodyPr/>
        <a:lstStyle/>
        <a:p>
          <a:endParaRPr lang="en-CA"/>
        </a:p>
      </dgm:t>
    </dgm:pt>
    <dgm:pt modelId="{06599574-7A7F-4FFF-BAFC-09D53C305DA4}" type="pres">
      <dgm:prSet presAssocID="{B2123AFB-84A3-46B1-8BF2-C8B7FB196569}" presName="hierChild2" presStyleCnt="0"/>
      <dgm:spPr/>
    </dgm:pt>
    <dgm:pt modelId="{73B34FBD-1B53-47FA-A62B-3F66C4B1552F}" type="pres">
      <dgm:prSet presAssocID="{FDA72EBC-B252-4A4D-8DFE-A902BE1576F9}" presName="Name35" presStyleLbl="parChTrans1D2" presStyleIdx="0" presStyleCnt="1"/>
      <dgm:spPr/>
    </dgm:pt>
    <dgm:pt modelId="{4B4EF4CC-F40F-477C-9954-1B1FEBDD66E2}" type="pres">
      <dgm:prSet presAssocID="{95E79A15-218C-43E6-97C5-9456A1610E47}" presName="hierRoot2" presStyleCnt="0">
        <dgm:presLayoutVars>
          <dgm:hierBranch/>
        </dgm:presLayoutVars>
      </dgm:prSet>
      <dgm:spPr/>
    </dgm:pt>
    <dgm:pt modelId="{D6F4D175-E073-4527-B6CA-0F6BE561F872}" type="pres">
      <dgm:prSet presAssocID="{95E79A15-218C-43E6-97C5-9456A1610E47}" presName="rootComposite" presStyleCnt="0"/>
      <dgm:spPr/>
    </dgm:pt>
    <dgm:pt modelId="{11037EA7-31B6-4743-A801-F74D36D40CA4}" type="pres">
      <dgm:prSet presAssocID="{95E79A15-218C-43E6-97C5-9456A1610E47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290ED95-B5EF-49AF-A51D-2FFC8F26710A}" type="pres">
      <dgm:prSet presAssocID="{95E79A15-218C-43E6-97C5-9456A1610E47}" presName="rootConnector" presStyleLbl="node2" presStyleIdx="0" presStyleCnt="1"/>
      <dgm:spPr/>
      <dgm:t>
        <a:bodyPr/>
        <a:lstStyle/>
        <a:p>
          <a:endParaRPr lang="en-CA"/>
        </a:p>
      </dgm:t>
    </dgm:pt>
    <dgm:pt modelId="{B60C686F-F899-4609-B3D6-CEE89C8C747B}" type="pres">
      <dgm:prSet presAssocID="{95E79A15-218C-43E6-97C5-9456A1610E47}" presName="hierChild4" presStyleCnt="0"/>
      <dgm:spPr/>
    </dgm:pt>
    <dgm:pt modelId="{B67133ED-5D52-449C-9F18-FFD7AC28C333}" type="pres">
      <dgm:prSet presAssocID="{5698DCD3-EE6D-4D90-8D79-0F4481183BA4}" presName="Name35" presStyleLbl="parChTrans1D3" presStyleIdx="0" presStyleCnt="1"/>
      <dgm:spPr/>
    </dgm:pt>
    <dgm:pt modelId="{DCEB403C-C45C-4D33-AF12-DAC195258938}" type="pres">
      <dgm:prSet presAssocID="{2EE9BFCB-9248-4EA9-B984-C3518E2C22F6}" presName="hierRoot2" presStyleCnt="0">
        <dgm:presLayoutVars>
          <dgm:hierBranch val="r"/>
        </dgm:presLayoutVars>
      </dgm:prSet>
      <dgm:spPr/>
    </dgm:pt>
    <dgm:pt modelId="{D79C58B0-F7FA-4008-82A9-D013BA5EA783}" type="pres">
      <dgm:prSet presAssocID="{2EE9BFCB-9248-4EA9-B984-C3518E2C22F6}" presName="rootComposite" presStyleCnt="0"/>
      <dgm:spPr/>
    </dgm:pt>
    <dgm:pt modelId="{3E1C444B-A319-47B4-9456-CC49CBEEE219}" type="pres">
      <dgm:prSet presAssocID="{2EE9BFCB-9248-4EA9-B984-C3518E2C22F6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CFC73C8-636E-4D65-ACDC-2008AB665DE4}" type="pres">
      <dgm:prSet presAssocID="{2EE9BFCB-9248-4EA9-B984-C3518E2C22F6}" presName="rootConnector" presStyleLbl="node3" presStyleIdx="0" presStyleCnt="1"/>
      <dgm:spPr/>
      <dgm:t>
        <a:bodyPr/>
        <a:lstStyle/>
        <a:p>
          <a:endParaRPr lang="en-CA"/>
        </a:p>
      </dgm:t>
    </dgm:pt>
    <dgm:pt modelId="{1F2E50E1-68AF-40DA-9FDB-9382176AFB28}" type="pres">
      <dgm:prSet presAssocID="{2EE9BFCB-9248-4EA9-B984-C3518E2C22F6}" presName="hierChild4" presStyleCnt="0"/>
      <dgm:spPr/>
    </dgm:pt>
    <dgm:pt modelId="{9584030E-1EB9-487C-BC6C-07E365745C99}" type="pres">
      <dgm:prSet presAssocID="{2EE9BFCB-9248-4EA9-B984-C3518E2C22F6}" presName="hierChild5" presStyleCnt="0"/>
      <dgm:spPr/>
    </dgm:pt>
    <dgm:pt modelId="{C9DFAE12-15EC-4149-81D6-6F8343FB24ED}" type="pres">
      <dgm:prSet presAssocID="{95E79A15-218C-43E6-97C5-9456A1610E47}" presName="hierChild5" presStyleCnt="0"/>
      <dgm:spPr/>
    </dgm:pt>
    <dgm:pt modelId="{60A730FB-1577-491E-89AE-02CECA0618C0}" type="pres">
      <dgm:prSet presAssocID="{B2123AFB-84A3-46B1-8BF2-C8B7FB196569}" presName="hierChild3" presStyleCnt="0"/>
      <dgm:spPr/>
    </dgm:pt>
  </dgm:ptLst>
  <dgm:cxnLst>
    <dgm:cxn modelId="{1C097F10-DBE1-42FF-A185-9972C10F7755}" type="presOf" srcId="{95E79A15-218C-43E6-97C5-9456A1610E47}" destId="{11037EA7-31B6-4743-A801-F74D36D40CA4}" srcOrd="0" destOrd="0" presId="urn:microsoft.com/office/officeart/2005/8/layout/orgChart1"/>
    <dgm:cxn modelId="{143CEE63-78C8-4274-B98A-5845B6624484}" type="presOf" srcId="{FDA72EBC-B252-4A4D-8DFE-A902BE1576F9}" destId="{73B34FBD-1B53-47FA-A62B-3F66C4B1552F}" srcOrd="0" destOrd="0" presId="urn:microsoft.com/office/officeart/2005/8/layout/orgChart1"/>
    <dgm:cxn modelId="{FC6D6EDA-DF04-459A-8EC1-0889A0EF99B9}" type="presOf" srcId="{B2123AFB-84A3-46B1-8BF2-C8B7FB196569}" destId="{7486F22F-6199-412D-9CAE-BBD9A5158114}" srcOrd="1" destOrd="0" presId="urn:microsoft.com/office/officeart/2005/8/layout/orgChart1"/>
    <dgm:cxn modelId="{EDAD8494-2166-4946-BB30-2C25C517903C}" srcId="{B2123AFB-84A3-46B1-8BF2-C8B7FB196569}" destId="{95E79A15-218C-43E6-97C5-9456A1610E47}" srcOrd="0" destOrd="0" parTransId="{FDA72EBC-B252-4A4D-8DFE-A902BE1576F9}" sibTransId="{1FC21907-C873-4A24-950B-853F63442F91}"/>
    <dgm:cxn modelId="{91A8DD80-07B3-424B-A42A-9D09C7BBA199}" type="presOf" srcId="{2EE9BFCB-9248-4EA9-B984-C3518E2C22F6}" destId="{3E1C444B-A319-47B4-9456-CC49CBEEE219}" srcOrd="0" destOrd="0" presId="urn:microsoft.com/office/officeart/2005/8/layout/orgChart1"/>
    <dgm:cxn modelId="{3C996AE8-1255-462C-A93B-3561C17720AF}" type="presOf" srcId="{2EE9BFCB-9248-4EA9-B984-C3518E2C22F6}" destId="{8CFC73C8-636E-4D65-ACDC-2008AB665DE4}" srcOrd="1" destOrd="0" presId="urn:microsoft.com/office/officeart/2005/8/layout/orgChart1"/>
    <dgm:cxn modelId="{DA36DFEB-6DCB-447C-8BBB-F1EEBF80D57E}" type="presOf" srcId="{95E79A15-218C-43E6-97C5-9456A1610E47}" destId="{1290ED95-B5EF-49AF-A51D-2FFC8F26710A}" srcOrd="1" destOrd="0" presId="urn:microsoft.com/office/officeart/2005/8/layout/orgChart1"/>
    <dgm:cxn modelId="{B582FA51-38B8-4C54-8242-B2C13ED2C1C4}" type="presOf" srcId="{B2123AFB-84A3-46B1-8BF2-C8B7FB196569}" destId="{0DCC97A8-07EA-4E13-8E45-E13B84520971}" srcOrd="0" destOrd="0" presId="urn:microsoft.com/office/officeart/2005/8/layout/orgChart1"/>
    <dgm:cxn modelId="{EBAF42B7-AC6B-4D36-BF29-9749F1FD1157}" srcId="{95E79A15-218C-43E6-97C5-9456A1610E47}" destId="{2EE9BFCB-9248-4EA9-B984-C3518E2C22F6}" srcOrd="0" destOrd="0" parTransId="{5698DCD3-EE6D-4D90-8D79-0F4481183BA4}" sibTransId="{8C0BC8C3-F994-4218-83B7-B8723547C2CB}"/>
    <dgm:cxn modelId="{42D82AD3-A279-454A-9987-4BB799FF533F}" type="presOf" srcId="{A75F6AE1-81E2-4194-A31D-81F12E220122}" destId="{6F88467A-C3DE-4BF4-BC37-D9917CF464E9}" srcOrd="0" destOrd="0" presId="urn:microsoft.com/office/officeart/2005/8/layout/orgChart1"/>
    <dgm:cxn modelId="{2A5E58D8-ACB8-4B2D-9181-7E6AD28BCED0}" type="presOf" srcId="{5698DCD3-EE6D-4D90-8D79-0F4481183BA4}" destId="{B67133ED-5D52-449C-9F18-FFD7AC28C333}" srcOrd="0" destOrd="0" presId="urn:microsoft.com/office/officeart/2005/8/layout/orgChart1"/>
    <dgm:cxn modelId="{19DB3CD8-81F6-4E8F-8047-215B1DDE632B}" srcId="{A75F6AE1-81E2-4194-A31D-81F12E220122}" destId="{B2123AFB-84A3-46B1-8BF2-C8B7FB196569}" srcOrd="0" destOrd="0" parTransId="{A0279CE8-B031-4401-97A2-D2DDD42B5F9A}" sibTransId="{F19FD5E9-F8AB-45B0-B228-6FE755350CC1}"/>
    <dgm:cxn modelId="{F3414EB1-E700-429A-8810-4A9A4F65D3CF}" type="presParOf" srcId="{6F88467A-C3DE-4BF4-BC37-D9917CF464E9}" destId="{23178C33-1A7B-410E-A543-FB5ADF5A81AD}" srcOrd="0" destOrd="0" presId="urn:microsoft.com/office/officeart/2005/8/layout/orgChart1"/>
    <dgm:cxn modelId="{BB3FB56F-E83B-4BA3-BEF9-3E7879C929EE}" type="presParOf" srcId="{23178C33-1A7B-410E-A543-FB5ADF5A81AD}" destId="{BE3D682D-B8E3-4D5C-A2BE-18222D3F4D6A}" srcOrd="0" destOrd="0" presId="urn:microsoft.com/office/officeart/2005/8/layout/orgChart1"/>
    <dgm:cxn modelId="{A91E990B-372B-4FBD-A6E7-5570BA4F10DA}" type="presParOf" srcId="{BE3D682D-B8E3-4D5C-A2BE-18222D3F4D6A}" destId="{0DCC97A8-07EA-4E13-8E45-E13B84520971}" srcOrd="0" destOrd="0" presId="urn:microsoft.com/office/officeart/2005/8/layout/orgChart1"/>
    <dgm:cxn modelId="{0AEE7DB3-9FCA-42FE-98AD-9954066CAED2}" type="presParOf" srcId="{BE3D682D-B8E3-4D5C-A2BE-18222D3F4D6A}" destId="{7486F22F-6199-412D-9CAE-BBD9A5158114}" srcOrd="1" destOrd="0" presId="urn:microsoft.com/office/officeart/2005/8/layout/orgChart1"/>
    <dgm:cxn modelId="{5D45B8AE-0194-4CA1-9511-B11FBD760A19}" type="presParOf" srcId="{23178C33-1A7B-410E-A543-FB5ADF5A81AD}" destId="{06599574-7A7F-4FFF-BAFC-09D53C305DA4}" srcOrd="1" destOrd="0" presId="urn:microsoft.com/office/officeart/2005/8/layout/orgChart1"/>
    <dgm:cxn modelId="{AC69723B-0F54-45B1-96A5-4934794A166E}" type="presParOf" srcId="{06599574-7A7F-4FFF-BAFC-09D53C305DA4}" destId="{73B34FBD-1B53-47FA-A62B-3F66C4B1552F}" srcOrd="0" destOrd="0" presId="urn:microsoft.com/office/officeart/2005/8/layout/orgChart1"/>
    <dgm:cxn modelId="{181312B0-FE94-46BE-B05D-086B1FEB45E8}" type="presParOf" srcId="{06599574-7A7F-4FFF-BAFC-09D53C305DA4}" destId="{4B4EF4CC-F40F-477C-9954-1B1FEBDD66E2}" srcOrd="1" destOrd="0" presId="urn:microsoft.com/office/officeart/2005/8/layout/orgChart1"/>
    <dgm:cxn modelId="{BCDA5B05-5C13-4B0B-8693-FDB7CE18F454}" type="presParOf" srcId="{4B4EF4CC-F40F-477C-9954-1B1FEBDD66E2}" destId="{D6F4D175-E073-4527-B6CA-0F6BE561F872}" srcOrd="0" destOrd="0" presId="urn:microsoft.com/office/officeart/2005/8/layout/orgChart1"/>
    <dgm:cxn modelId="{55FC44DF-DA98-45E7-9BDA-14F68AEEE72F}" type="presParOf" srcId="{D6F4D175-E073-4527-B6CA-0F6BE561F872}" destId="{11037EA7-31B6-4743-A801-F74D36D40CA4}" srcOrd="0" destOrd="0" presId="urn:microsoft.com/office/officeart/2005/8/layout/orgChart1"/>
    <dgm:cxn modelId="{A97D11F8-2E05-4C4C-A88C-4C8566905038}" type="presParOf" srcId="{D6F4D175-E073-4527-B6CA-0F6BE561F872}" destId="{1290ED95-B5EF-49AF-A51D-2FFC8F26710A}" srcOrd="1" destOrd="0" presId="urn:microsoft.com/office/officeart/2005/8/layout/orgChart1"/>
    <dgm:cxn modelId="{48CD5810-8597-4D14-925D-D5722EB6FF15}" type="presParOf" srcId="{4B4EF4CC-F40F-477C-9954-1B1FEBDD66E2}" destId="{B60C686F-F899-4609-B3D6-CEE89C8C747B}" srcOrd="1" destOrd="0" presId="urn:microsoft.com/office/officeart/2005/8/layout/orgChart1"/>
    <dgm:cxn modelId="{6C18F7FC-FF67-4CBF-8D57-BFA9F1E82FD0}" type="presParOf" srcId="{B60C686F-F899-4609-B3D6-CEE89C8C747B}" destId="{B67133ED-5D52-449C-9F18-FFD7AC28C333}" srcOrd="0" destOrd="0" presId="urn:microsoft.com/office/officeart/2005/8/layout/orgChart1"/>
    <dgm:cxn modelId="{FE7D60C2-49F2-45B5-A6E5-C0DB7853D0BC}" type="presParOf" srcId="{B60C686F-F899-4609-B3D6-CEE89C8C747B}" destId="{DCEB403C-C45C-4D33-AF12-DAC195258938}" srcOrd="1" destOrd="0" presId="urn:microsoft.com/office/officeart/2005/8/layout/orgChart1"/>
    <dgm:cxn modelId="{F9E0D2EE-2E02-4B5E-B927-769A66BBFE58}" type="presParOf" srcId="{DCEB403C-C45C-4D33-AF12-DAC195258938}" destId="{D79C58B0-F7FA-4008-82A9-D013BA5EA783}" srcOrd="0" destOrd="0" presId="urn:microsoft.com/office/officeart/2005/8/layout/orgChart1"/>
    <dgm:cxn modelId="{4FA5D68F-87B6-4A4B-806C-958D873AE7F1}" type="presParOf" srcId="{D79C58B0-F7FA-4008-82A9-D013BA5EA783}" destId="{3E1C444B-A319-47B4-9456-CC49CBEEE219}" srcOrd="0" destOrd="0" presId="urn:microsoft.com/office/officeart/2005/8/layout/orgChart1"/>
    <dgm:cxn modelId="{F6896B4A-7D45-4540-BE10-C0834450440B}" type="presParOf" srcId="{D79C58B0-F7FA-4008-82A9-D013BA5EA783}" destId="{8CFC73C8-636E-4D65-ACDC-2008AB665DE4}" srcOrd="1" destOrd="0" presId="urn:microsoft.com/office/officeart/2005/8/layout/orgChart1"/>
    <dgm:cxn modelId="{089C5C4A-AF72-4FA2-B6A7-24B884CD1B99}" type="presParOf" srcId="{DCEB403C-C45C-4D33-AF12-DAC195258938}" destId="{1F2E50E1-68AF-40DA-9FDB-9382176AFB28}" srcOrd="1" destOrd="0" presId="urn:microsoft.com/office/officeart/2005/8/layout/orgChart1"/>
    <dgm:cxn modelId="{CE080F8B-421A-4503-A9B9-0E02BA51E032}" type="presParOf" srcId="{DCEB403C-C45C-4D33-AF12-DAC195258938}" destId="{9584030E-1EB9-487C-BC6C-07E365745C99}" srcOrd="2" destOrd="0" presId="urn:microsoft.com/office/officeart/2005/8/layout/orgChart1"/>
    <dgm:cxn modelId="{199DA544-2AF8-4FFF-9B11-8DC0BC6CE34D}" type="presParOf" srcId="{4B4EF4CC-F40F-477C-9954-1B1FEBDD66E2}" destId="{C9DFAE12-15EC-4149-81D6-6F8343FB24ED}" srcOrd="2" destOrd="0" presId="urn:microsoft.com/office/officeart/2005/8/layout/orgChart1"/>
    <dgm:cxn modelId="{661E366C-8D0A-4834-A341-97865BE32647}" type="presParOf" srcId="{23178C33-1A7B-410E-A543-FB5ADF5A81AD}" destId="{60A730FB-1577-491E-89AE-02CECA0618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133ED-5D52-449C-9F18-FFD7AC28C333}">
      <dsp:nvSpPr>
        <dsp:cNvPr id="0" name=""/>
        <dsp:cNvSpPr/>
      </dsp:nvSpPr>
      <dsp:spPr>
        <a:xfrm>
          <a:off x="3459480" y="2592785"/>
          <a:ext cx="91440" cy="4497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7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34FBD-1B53-47FA-A62B-3F66C4B1552F}">
      <dsp:nvSpPr>
        <dsp:cNvPr id="0" name=""/>
        <dsp:cNvSpPr/>
      </dsp:nvSpPr>
      <dsp:spPr>
        <a:xfrm>
          <a:off x="3459480" y="1072289"/>
          <a:ext cx="91440" cy="4497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C97A8-07EA-4E13-8E45-E13B84520971}">
      <dsp:nvSpPr>
        <dsp:cNvPr id="0" name=""/>
        <dsp:cNvSpPr/>
      </dsp:nvSpPr>
      <dsp:spPr>
        <a:xfrm>
          <a:off x="2434428" y="1518"/>
          <a:ext cx="2141543" cy="1070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SA Node</a:t>
          </a:r>
        </a:p>
      </dsp:txBody>
      <dsp:txXfrm>
        <a:off x="2434428" y="1518"/>
        <a:ext cx="2141543" cy="1070771"/>
      </dsp:txXfrm>
    </dsp:sp>
    <dsp:sp modelId="{11037EA7-31B6-4743-A801-F74D36D40CA4}">
      <dsp:nvSpPr>
        <dsp:cNvPr id="0" name=""/>
        <dsp:cNvSpPr/>
      </dsp:nvSpPr>
      <dsp:spPr>
        <a:xfrm>
          <a:off x="2434428" y="1522014"/>
          <a:ext cx="2141543" cy="1070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AV Node</a:t>
          </a:r>
        </a:p>
      </dsp:txBody>
      <dsp:txXfrm>
        <a:off x="2434428" y="1522014"/>
        <a:ext cx="2141543" cy="1070771"/>
      </dsp:txXfrm>
    </dsp:sp>
    <dsp:sp modelId="{3E1C444B-A319-47B4-9456-CC49CBEEE219}">
      <dsp:nvSpPr>
        <dsp:cNvPr id="0" name=""/>
        <dsp:cNvSpPr/>
      </dsp:nvSpPr>
      <dsp:spPr>
        <a:xfrm>
          <a:off x="2434428" y="3042510"/>
          <a:ext cx="2141543" cy="1070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Purkinje Fibers</a:t>
          </a:r>
        </a:p>
      </dsp:txBody>
      <dsp:txXfrm>
        <a:off x="2434428" y="3042510"/>
        <a:ext cx="2141543" cy="1070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3E2C9-1A92-4955-A590-732AE5092EE9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6E2FC-60B1-4CE2-A4E6-66CABFD1A43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419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E2FC-60B1-4CE2-A4E6-66CABFD1A43D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385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D11A-43C2-421D-903B-DC7255861CD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CE28-33C3-4EA4-A942-8D3CE3A13A5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84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D11A-43C2-421D-903B-DC7255861CD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CE28-33C3-4EA4-A942-8D3CE3A13A5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486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D11A-43C2-421D-903B-DC7255861CD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CE28-33C3-4EA4-A942-8D3CE3A13A5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117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D11A-43C2-421D-903B-DC7255861CD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CE28-33C3-4EA4-A942-8D3CE3A13A5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541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D11A-43C2-421D-903B-DC7255861CD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CE28-33C3-4EA4-A942-8D3CE3A13A5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565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D11A-43C2-421D-903B-DC7255861CD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CE28-33C3-4EA4-A942-8D3CE3A13A5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903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D11A-43C2-421D-903B-DC7255861CD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CE28-33C3-4EA4-A942-8D3CE3A13A5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9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D11A-43C2-421D-903B-DC7255861CD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CE28-33C3-4EA4-A942-8D3CE3A13A5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651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D11A-43C2-421D-903B-DC7255861CD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CE28-33C3-4EA4-A942-8D3CE3A13A5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333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D11A-43C2-421D-903B-DC7255861CD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CE28-33C3-4EA4-A942-8D3CE3A13A5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23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D11A-43C2-421D-903B-DC7255861CD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CE28-33C3-4EA4-A942-8D3CE3A13A5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446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0D11A-43C2-421D-903B-DC7255861CDB}" type="datetimeFigureOut">
              <a:rPr lang="en-CA" smtClean="0"/>
              <a:pPr/>
              <a:t>13/04/2012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3CE28-33C3-4EA4-A942-8D3CE3A13A5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444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m.org/heart/lessons/heartDiagram.html" TargetMode="External"/><Relationship Id="rId2" Type="http://schemas.openxmlformats.org/officeDocument/2006/relationships/hyperlink" Target="http://www.youtube.com/watch?v=Rj_qD0SEGGk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.nelson.com/ABbio20-30/teacher/protect/media/vessels.html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3b-YhZmQu8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d%20groves\Desktop\WCHS%20Practicum\Bio%2020\Jared's%20stuff\Human%20Body%20Systems\Cardiovascular\echo.mov" TargetMode="External"/><Relationship Id="rId1" Type="http://schemas.microsoft.com/office/2007/relationships/media" Target="file:///C:\Documents%20and%20Settings\d%20groves\Desktop\WCHS%20Practicum\Bio%2020\Jared's%20stuff\Human%20Body%20Systems\Cardiovascular\echo.mov" TargetMode="External"/><Relationship Id="rId5" Type="http://schemas.openxmlformats.org/officeDocument/2006/relationships/image" Target="../media/image32.gif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d%20groves\Desktop\WCHS%20Practicum\Bio%2020\Jared's%20stuff\Human%20Body%20Systems\Cardiovascular\echo.mov" TargetMode="External"/><Relationship Id="rId1" Type="http://schemas.microsoft.com/office/2007/relationships/media" Target="file:///C:\Documents%20and%20Settings\d%20groves\Desktop\WCHS%20Practicum\Bio%2020\Jared's%20stuff\Human%20Body%20Systems\Cardiovascular\echo.mov" TargetMode="External"/><Relationship Id="rId5" Type="http://schemas.openxmlformats.org/officeDocument/2006/relationships/image" Target="../media/image32.gif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d%20groves\Desktop\WCHS%20Practicum\Bio%2020\Jared's%20stuff\Human%20Body%20Systems\Cardiovascular\echo.mov" TargetMode="External"/><Relationship Id="rId1" Type="http://schemas.microsoft.com/office/2007/relationships/media" Target="file:///C:\Documents%20and%20Settings\d%20groves\Desktop\WCHS%20Practicum\Bio%2020\Jared's%20stuff\Human%20Body%20Systems\Cardiovascular\echo.mov" TargetMode="External"/><Relationship Id="rId5" Type="http://schemas.openxmlformats.org/officeDocument/2006/relationships/image" Target="../media/image32.gif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700" y="1857308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0" dirty="0" smtClean="0"/>
              <a:t>I            Biology </a:t>
            </a:r>
            <a:endParaRPr lang="en-CA" sz="10000" dirty="0"/>
          </a:p>
        </p:txBody>
      </p:sp>
      <p:pic>
        <p:nvPicPr>
          <p:cNvPr id="2052" name="Picture 4" descr="http://3.bp.blogspot.com/_CarNcodpCMA/TSxSgsS6uSI/AAAAAAAAKY4/nWtd1ERnLrU/s1600/heart-vintageanatomy-graphicsfairy007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31715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solidFill>
                  <a:srgbClr val="FF0000"/>
                </a:solidFill>
              </a:rPr>
              <a:t>Aneurysm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13332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Aneurysm </a:t>
            </a:r>
            <a:r>
              <a:rPr lang="en-US" sz="2800" dirty="0" smtClean="0"/>
              <a:t>- Bulge </a:t>
            </a:r>
            <a:r>
              <a:rPr lang="en-US" sz="2800" dirty="0"/>
              <a:t>that forms in the wall of a weakened blood vessel, usually an </a:t>
            </a:r>
            <a:r>
              <a:rPr lang="en-US" sz="2800" dirty="0" smtClean="0"/>
              <a:t>artery, often </a:t>
            </a:r>
            <a:r>
              <a:rPr lang="en-US" sz="2800" dirty="0"/>
              <a:t>due to </a:t>
            </a:r>
            <a:r>
              <a:rPr lang="en-US" sz="2800" dirty="0" smtClean="0"/>
              <a:t>atherosclerosis. Increased blood pressure in the artery over time with less structural support can cause eventual rupture.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17837"/>
            <a:ext cx="44624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93" y="2977110"/>
            <a:ext cx="2474007" cy="388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659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05038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FF0000"/>
                </a:solidFill>
              </a:rPr>
              <a:t>The Heart</a:t>
            </a:r>
          </a:p>
        </p:txBody>
      </p:sp>
      <p:pic>
        <p:nvPicPr>
          <p:cNvPr id="7171" name="Picture 3" descr="he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4513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Blood </a:t>
            </a:r>
            <a:r>
              <a:rPr lang="en-CA" b="1" dirty="0">
                <a:solidFill>
                  <a:srgbClr val="FF0000"/>
                </a:solidFill>
              </a:rPr>
              <a:t>F</a:t>
            </a:r>
            <a:r>
              <a:rPr lang="en-CA" b="1" dirty="0" smtClean="0">
                <a:solidFill>
                  <a:srgbClr val="FF0000"/>
                </a:solidFill>
              </a:rPr>
              <a:t>low In and Out of the Heart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5656" y="764704"/>
            <a:ext cx="64446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 smtClean="0">
                <a:hlinkClick r:id="rId2"/>
              </a:rPr>
              <a:t>http://www.youtube.com/watch?v=Rj_qD0SEGGk</a:t>
            </a:r>
            <a:endParaRPr lang="en-CA" sz="2400" dirty="0" smtClean="0"/>
          </a:p>
          <a:p>
            <a:pPr algn="ctr"/>
            <a:endParaRPr lang="en-CA" dirty="0"/>
          </a:p>
        </p:txBody>
      </p:sp>
      <p:pic>
        <p:nvPicPr>
          <p:cNvPr id="5" name="Picture 2" descr="heart diagra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50060"/>
            <a:ext cx="4176464" cy="50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5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3463" y="0"/>
            <a:ext cx="4300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Heart - 2 systems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5436096" cy="51847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Two pumps - separated by a wall of muscle called the </a:t>
            </a:r>
            <a:r>
              <a:rPr lang="en-US" b="1" u="sng" dirty="0" smtClean="0"/>
              <a:t>septum</a:t>
            </a:r>
          </a:p>
          <a:p>
            <a:pPr eaLnBrk="1" hangingPunct="1">
              <a:buNone/>
              <a:defRPr/>
            </a:pPr>
            <a:endParaRPr lang="en-US" sz="1000" dirty="0" smtClean="0"/>
          </a:p>
          <a:p>
            <a:pPr eaLnBrk="1" hangingPunct="1">
              <a:buNone/>
              <a:defRPr/>
            </a:pPr>
            <a:endParaRPr lang="en-US" sz="1000" dirty="0" smtClean="0"/>
          </a:p>
          <a:p>
            <a:pPr eaLnBrk="1" hangingPunct="1">
              <a:buNone/>
              <a:defRPr/>
            </a:pPr>
            <a:endParaRPr lang="en-US" sz="1000" dirty="0" smtClean="0"/>
          </a:p>
          <a:p>
            <a:pPr eaLnBrk="1" hangingPunct="1">
              <a:buNone/>
              <a:defRPr/>
            </a:pPr>
            <a:r>
              <a:rPr lang="en-US" i="1" u="sng" dirty="0" smtClean="0">
                <a:solidFill>
                  <a:srgbClr val="0070C0"/>
                </a:solidFill>
              </a:rPr>
              <a:t>Pulmonary circulatory system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buNone/>
              <a:defRPr/>
            </a:pPr>
            <a:endParaRPr lang="en-US" sz="1000" dirty="0" smtClean="0"/>
          </a:p>
          <a:p>
            <a:pPr eaLnBrk="1" hangingPunct="1">
              <a:buNone/>
              <a:defRPr/>
            </a:pPr>
            <a:endParaRPr lang="en-US" sz="1000" dirty="0" smtClean="0"/>
          </a:p>
          <a:p>
            <a:pPr eaLnBrk="1" hangingPunct="1">
              <a:buNone/>
              <a:defRPr/>
            </a:pPr>
            <a:endParaRPr lang="en-US" sz="1000" dirty="0"/>
          </a:p>
          <a:p>
            <a:pPr eaLnBrk="1" hangingPunct="1">
              <a:buNone/>
              <a:defRPr/>
            </a:pPr>
            <a:endParaRPr lang="en-US" sz="1000" dirty="0" smtClean="0"/>
          </a:p>
          <a:p>
            <a:pPr eaLnBrk="1" hangingPunct="1">
              <a:buNone/>
              <a:defRPr/>
            </a:pPr>
            <a:endParaRPr lang="en-US" sz="1000" dirty="0" smtClean="0"/>
          </a:p>
          <a:p>
            <a:pPr eaLnBrk="1" hangingPunct="1">
              <a:buNone/>
              <a:defRPr/>
            </a:pPr>
            <a:r>
              <a:rPr lang="en-US" i="1" u="sng" dirty="0" smtClean="0">
                <a:solidFill>
                  <a:srgbClr val="FF0000"/>
                </a:solidFill>
              </a:rPr>
              <a:t>Systemic circulatory system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1" y="3429000"/>
            <a:ext cx="62864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27900" cy="1203325"/>
          </a:xfrm>
        </p:spPr>
        <p:txBody>
          <a:bodyPr/>
          <a:lstStyle/>
          <a:p>
            <a:pPr algn="l" eaLnBrk="1" hangingPunct="1"/>
            <a:r>
              <a:rPr lang="en-US" sz="3800" b="1" u="sng" dirty="0" smtClean="0"/>
              <a:t>Pulmonary Circulatory System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9144000" cy="3817937"/>
          </a:xfrm>
        </p:spPr>
        <p:txBody>
          <a:bodyPr>
            <a:normAutofit/>
          </a:bodyPr>
          <a:lstStyle/>
          <a:p>
            <a:pPr marL="609600" indent="-609600" eaLnBrk="1" hangingPunct="1"/>
            <a:r>
              <a:rPr lang="en-US" dirty="0" smtClean="0"/>
              <a:t>carries </a:t>
            </a:r>
            <a:r>
              <a:rPr lang="en-US" dirty="0" smtClean="0">
                <a:solidFill>
                  <a:srgbClr val="6666FF"/>
                </a:solidFill>
              </a:rPr>
              <a:t>deoxygenated</a:t>
            </a:r>
            <a:r>
              <a:rPr lang="en-US" dirty="0" smtClean="0"/>
              <a:t> blood to the </a:t>
            </a:r>
            <a:r>
              <a:rPr lang="en-US" u="sng" dirty="0" smtClean="0"/>
              <a:t>lungs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oxygenated</a:t>
            </a:r>
            <a:r>
              <a:rPr lang="en-US" dirty="0" smtClean="0"/>
              <a:t> blood back to the heart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1000" dirty="0" smtClean="0"/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b="1" u="sng" dirty="0" smtClean="0"/>
              <a:t>Blood Vessels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solidFill>
                  <a:srgbClr val="6666FF"/>
                </a:solidFill>
              </a:rPr>
              <a:t>Pulmonary Artery </a:t>
            </a:r>
            <a:r>
              <a:rPr lang="en-US" dirty="0" smtClean="0"/>
              <a:t>	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Pulmonary vein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609600" indent="-609600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Systemic Circulatory System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5076056" cy="4525962"/>
          </a:xfrm>
        </p:spPr>
        <p:txBody>
          <a:bodyPr/>
          <a:lstStyle/>
          <a:p>
            <a:pPr marL="396875" indent="-396875" eaLnBrk="1" hangingPunct="1"/>
            <a:r>
              <a:rPr lang="en-US" dirty="0" smtClean="0"/>
              <a:t>carries </a:t>
            </a:r>
            <a:r>
              <a:rPr lang="en-US" dirty="0" smtClean="0">
                <a:solidFill>
                  <a:srgbClr val="FF0000"/>
                </a:solidFill>
              </a:rPr>
              <a:t>oxygenated</a:t>
            </a:r>
            <a:r>
              <a:rPr lang="en-US" dirty="0" smtClean="0"/>
              <a:t> blood to the </a:t>
            </a:r>
            <a:r>
              <a:rPr lang="en-US" u="sng" dirty="0" smtClean="0"/>
              <a:t>tissues of the body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6666FF"/>
                </a:solidFill>
              </a:rPr>
              <a:t>deoxygenated </a:t>
            </a:r>
            <a:r>
              <a:rPr lang="en-US" dirty="0" smtClean="0"/>
              <a:t>blood back to the heart</a:t>
            </a:r>
          </a:p>
          <a:p>
            <a:pPr marL="396875" indent="-396875" eaLnBrk="1" hangingPunct="1">
              <a:buNone/>
            </a:pPr>
            <a:endParaRPr lang="en-US" sz="1000" dirty="0" smtClean="0"/>
          </a:p>
          <a:p>
            <a:pPr marL="396875" indent="-396875" algn="ctr" eaLnBrk="1" hangingPunct="1">
              <a:buFont typeface="Wingdings" pitchFamily="2" charset="2"/>
              <a:buNone/>
            </a:pPr>
            <a:r>
              <a:rPr lang="en-US" b="1" u="sng" dirty="0" smtClean="0"/>
              <a:t>Blood Vessels</a:t>
            </a:r>
          </a:p>
          <a:p>
            <a:pPr marL="396875" indent="-396875" eaLnBrk="1" hangingPunct="1">
              <a:buFontTx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Aorta</a:t>
            </a:r>
            <a:r>
              <a:rPr lang="en-US" dirty="0" smtClean="0"/>
              <a:t> </a:t>
            </a:r>
          </a:p>
          <a:p>
            <a:pPr marL="396875" indent="-396875" eaLnBrk="1" hangingPunct="1">
              <a:buFontTx/>
              <a:buAutoNum type="arabicPeriod"/>
            </a:pPr>
            <a:r>
              <a:rPr lang="en-US" dirty="0" smtClean="0">
                <a:solidFill>
                  <a:srgbClr val="6666FF"/>
                </a:solidFill>
              </a:rPr>
              <a:t>Superior &amp; Inferior Vena Cava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lum contrast="7000"/>
          </a:blip>
          <a:srcRect/>
          <a:stretch>
            <a:fillRect/>
          </a:stretch>
        </p:blipFill>
        <p:spPr bwMode="auto">
          <a:xfrm>
            <a:off x="5220072" y="1388416"/>
            <a:ext cx="3923928" cy="48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48064" y="980728"/>
            <a:ext cx="399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Head &amp; Upper Extremities</a:t>
            </a:r>
            <a:endParaRPr lang="en-C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39544" y="623731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Abdomen &amp; Lower Extremities</a:t>
            </a:r>
            <a:endParaRPr lang="en-CA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40352" y="2420888"/>
            <a:ext cx="14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</a:rPr>
              <a:t>Aorta</a:t>
            </a:r>
            <a:endParaRPr lang="en-CA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380312" y="2636912"/>
            <a:ext cx="504056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20072" y="5589240"/>
            <a:ext cx="14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</a:rPr>
              <a:t>I.V.C</a:t>
            </a:r>
            <a:endParaRPr lang="en-C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1556792"/>
            <a:ext cx="14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</a:rPr>
              <a:t>S.V.C</a:t>
            </a:r>
            <a:endParaRPr lang="en-CA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Heart - structures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5976937" cy="4114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i="1" u="sng" dirty="0" smtClean="0">
                <a:solidFill>
                  <a:srgbClr val="FF0000"/>
                </a:solidFill>
              </a:rPr>
              <a:t>Atria</a:t>
            </a:r>
            <a:r>
              <a:rPr lang="en-US" i="1" u="sng" dirty="0" smtClean="0"/>
              <a:t> </a:t>
            </a:r>
            <a:r>
              <a:rPr lang="en-US" dirty="0" smtClean="0"/>
              <a:t>- thin walled heart chambers that </a:t>
            </a:r>
            <a:r>
              <a:rPr lang="en-US" u="sng" dirty="0" smtClean="0"/>
              <a:t>receive</a:t>
            </a:r>
            <a:r>
              <a:rPr lang="en-US" dirty="0" smtClean="0"/>
              <a:t> blood from veins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i="1" u="sng" dirty="0" smtClean="0">
                <a:solidFill>
                  <a:srgbClr val="FF0000"/>
                </a:solidFill>
              </a:rPr>
              <a:t>Ventricles</a:t>
            </a:r>
            <a:r>
              <a:rPr lang="en-US" dirty="0" smtClean="0"/>
              <a:t> - muscular; thick-walled chambers that pump blood through the arteries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Human heart is 4 chambered - two atria, two ventricles (pg. 320 – fig 2)</a:t>
            </a:r>
          </a:p>
        </p:txBody>
      </p:sp>
      <p:pic>
        <p:nvPicPr>
          <p:cNvPr id="11268" name="Picture 5" descr="http://bp3.blogger.com/_foQDyVHFDHk/SFlBaYpH0RI/AAAAAAAAAEY/s15SHWmHsH4/s320/Heart+diagram.gif"/>
          <p:cNvPicPr>
            <a:picLocks noChangeAspect="1" noChangeArrowheads="1"/>
          </p:cNvPicPr>
          <p:nvPr/>
        </p:nvPicPr>
        <p:blipFill>
          <a:blip r:embed="rId2" cstate="print"/>
          <a:srcRect l="24516" r="17722" b="5959"/>
          <a:stretch>
            <a:fillRect/>
          </a:stretch>
        </p:blipFill>
        <p:spPr bwMode="auto">
          <a:xfrm>
            <a:off x="6011863" y="1557338"/>
            <a:ext cx="2868612" cy="4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Heart - structures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597693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dirty="0" smtClean="0">
                <a:solidFill>
                  <a:srgbClr val="FF0000"/>
                </a:solidFill>
              </a:rPr>
              <a:t>Which </a:t>
            </a:r>
            <a:r>
              <a:rPr lang="en-US" i="1" u="sng" dirty="0" smtClean="0">
                <a:solidFill>
                  <a:srgbClr val="FF0000"/>
                </a:solidFill>
              </a:rPr>
              <a:t>Ventricle</a:t>
            </a:r>
            <a:r>
              <a:rPr lang="en-US" i="1" dirty="0" smtClean="0">
                <a:solidFill>
                  <a:srgbClr val="FF0000"/>
                </a:solidFill>
              </a:rPr>
              <a:t> would have the thickest wall?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dirty="0" smtClean="0">
                <a:solidFill>
                  <a:srgbClr val="FF0000"/>
                </a:solidFill>
              </a:rPr>
              <a:t>Why??</a:t>
            </a:r>
            <a:r>
              <a:rPr lang="en-US" dirty="0" smtClean="0"/>
              <a:t> </a:t>
            </a:r>
            <a:endParaRPr lang="en-US" sz="2800" dirty="0" smtClean="0"/>
          </a:p>
        </p:txBody>
      </p:sp>
      <p:pic>
        <p:nvPicPr>
          <p:cNvPr id="12292" name="Picture 5" descr="http://bp3.blogger.com/_foQDyVHFDHk/SFlBaYpH0RI/AAAAAAAAAEY/s15SHWmHsH4/s320/Heart+diagram.gif"/>
          <p:cNvPicPr>
            <a:picLocks noChangeAspect="1" noChangeArrowheads="1"/>
          </p:cNvPicPr>
          <p:nvPr/>
        </p:nvPicPr>
        <p:blipFill>
          <a:blip r:embed="rId2" cstate="print"/>
          <a:srcRect l="24516" r="17722" b="5959"/>
          <a:stretch>
            <a:fillRect/>
          </a:stretch>
        </p:blipFill>
        <p:spPr bwMode="auto">
          <a:xfrm>
            <a:off x="6011863" y="1557338"/>
            <a:ext cx="2868612" cy="4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392821" cy="5544616"/>
          </a:xfrm>
        </p:spPr>
      </p:pic>
    </p:spTree>
    <p:extLst>
      <p:ext uri="{BB962C8B-B14F-4D97-AF65-F5344CB8AC3E}">
        <p14:creationId xmlns:p14="http://schemas.microsoft.com/office/powerpoint/2010/main" val="19420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30816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The Strong Muscle of the Left Ventricle… 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r="15215" b="4335"/>
          <a:stretch/>
        </p:blipFill>
        <p:spPr>
          <a:xfrm rot="5400000">
            <a:off x="2096495" y="1800049"/>
            <a:ext cx="4960305" cy="4329775"/>
          </a:xfrm>
        </p:spPr>
      </p:pic>
    </p:spTree>
    <p:extLst>
      <p:ext uri="{BB962C8B-B14F-4D97-AF65-F5344CB8AC3E}">
        <p14:creationId xmlns:p14="http://schemas.microsoft.com/office/powerpoint/2010/main" val="36741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2736304" cy="6106690"/>
          </a:xfrm>
        </p:spPr>
        <p:txBody>
          <a:bodyPr/>
          <a:lstStyle/>
          <a:p>
            <a:r>
              <a:rPr lang="en-CA" dirty="0" smtClean="0"/>
              <a:t>Movement of Blood 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sz="2800" dirty="0" smtClean="0"/>
              <a:t>Simplified on Page 319</a:t>
            </a:r>
            <a:endParaRPr lang="en-CA" sz="2800" dirty="0"/>
          </a:p>
        </p:txBody>
      </p:sp>
      <p:pic>
        <p:nvPicPr>
          <p:cNvPr id="1026" name="Picture 2" descr="http://images.tutorvista.com/content/transportation/circulatory-path-of-bloo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2"/>
            <a:ext cx="6136379" cy="57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20072" y="5949280"/>
            <a:ext cx="936104" cy="227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56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11975" cy="1143000"/>
          </a:xfrm>
        </p:spPr>
        <p:txBody>
          <a:bodyPr/>
          <a:lstStyle/>
          <a:p>
            <a:pPr algn="l" eaLnBrk="1" hangingPunct="1"/>
            <a:r>
              <a:rPr lang="en-GB" b="1" u="sng" dirty="0" smtClean="0"/>
              <a:t>Valves...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i="1" u="sng" dirty="0" smtClean="0">
                <a:solidFill>
                  <a:srgbClr val="6666FF"/>
                </a:solidFill>
              </a:rPr>
              <a:t>Atrioventricular (AV) valves</a:t>
            </a:r>
            <a:r>
              <a:rPr lang="en-GB" dirty="0" smtClean="0"/>
              <a:t> - valves that separate the </a:t>
            </a:r>
            <a:r>
              <a:rPr lang="en-GB" b="1" u="sng" dirty="0" smtClean="0"/>
              <a:t>atria from the ventricles</a:t>
            </a:r>
            <a:r>
              <a:rPr lang="en-GB" dirty="0" smtClean="0"/>
              <a:t>, prevent the backflow of blood from the ventricles into the atria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Right atrium has the </a:t>
            </a:r>
          </a:p>
          <a:p>
            <a:pPr eaLnBrk="1" hangingPunct="1">
              <a:buNone/>
            </a:pPr>
            <a:r>
              <a:rPr lang="en-GB" dirty="0" smtClean="0">
                <a:solidFill>
                  <a:srgbClr val="6666FF"/>
                </a:solidFill>
              </a:rPr>
              <a:t>tri-</a:t>
            </a:r>
            <a:r>
              <a:rPr lang="en-GB" dirty="0" err="1" smtClean="0">
                <a:solidFill>
                  <a:srgbClr val="6666FF"/>
                </a:solidFill>
              </a:rPr>
              <a:t>cuspid</a:t>
            </a:r>
            <a:r>
              <a:rPr lang="en-GB" dirty="0" smtClean="0">
                <a:solidFill>
                  <a:srgbClr val="6666FF"/>
                </a:solidFill>
              </a:rPr>
              <a:t> valve</a:t>
            </a:r>
            <a:r>
              <a:rPr lang="en-GB" dirty="0" smtClean="0"/>
              <a:t> and the </a:t>
            </a:r>
          </a:p>
          <a:p>
            <a:pPr eaLnBrk="1" hangingPunct="1">
              <a:buNone/>
            </a:pPr>
            <a:r>
              <a:rPr lang="en-GB" dirty="0" smtClean="0"/>
              <a:t>left has the </a:t>
            </a:r>
            <a:r>
              <a:rPr lang="en-GB" dirty="0" smtClean="0">
                <a:solidFill>
                  <a:srgbClr val="6666FF"/>
                </a:solidFill>
              </a:rPr>
              <a:t>bi-</a:t>
            </a:r>
            <a:r>
              <a:rPr lang="en-GB" dirty="0" err="1" smtClean="0">
                <a:solidFill>
                  <a:srgbClr val="6666FF"/>
                </a:solidFill>
              </a:rPr>
              <a:t>cuspid</a:t>
            </a:r>
            <a:r>
              <a:rPr lang="en-GB" dirty="0" smtClean="0">
                <a:solidFill>
                  <a:srgbClr val="6666FF"/>
                </a:solidFill>
              </a:rPr>
              <a:t>  </a:t>
            </a:r>
            <a:r>
              <a:rPr lang="en-GB" dirty="0" smtClean="0"/>
              <a:t>or</a:t>
            </a:r>
          </a:p>
          <a:p>
            <a:pPr eaLnBrk="1" hangingPunct="1">
              <a:buNone/>
            </a:pPr>
            <a:r>
              <a:rPr lang="en-GB" dirty="0" smtClean="0">
                <a:solidFill>
                  <a:srgbClr val="6666FF"/>
                </a:solidFill>
              </a:rPr>
              <a:t>(mitral) valve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AV valves supported by </a:t>
            </a:r>
          </a:p>
          <a:p>
            <a:pPr eaLnBrk="1" hangingPunct="1">
              <a:buNone/>
            </a:pPr>
            <a:r>
              <a:rPr lang="en-GB" dirty="0" smtClean="0"/>
              <a:t>connective tissue called </a:t>
            </a:r>
          </a:p>
          <a:p>
            <a:pPr eaLnBrk="1" hangingPunct="1">
              <a:buNone/>
            </a:pPr>
            <a:r>
              <a:rPr lang="en-GB" i="1" u="sng" dirty="0" err="1" smtClean="0">
                <a:solidFill>
                  <a:srgbClr val="6666FF"/>
                </a:solidFill>
              </a:rPr>
              <a:t>chordae</a:t>
            </a:r>
            <a:r>
              <a:rPr lang="en-GB" i="1" u="sng" dirty="0" smtClean="0">
                <a:solidFill>
                  <a:srgbClr val="6666FF"/>
                </a:solidFill>
              </a:rPr>
              <a:t> </a:t>
            </a:r>
            <a:r>
              <a:rPr lang="en-GB" i="1" u="sng" dirty="0" err="1" smtClean="0">
                <a:solidFill>
                  <a:srgbClr val="6666FF"/>
                </a:solidFill>
              </a:rPr>
              <a:t>tendonae</a:t>
            </a:r>
            <a:endParaRPr lang="en-GB" i="1" u="sng" dirty="0" smtClean="0">
              <a:solidFill>
                <a:srgbClr val="6666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605" y="2564904"/>
            <a:ext cx="4906395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27984" y="5517232"/>
            <a:ext cx="115212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7884368" y="3645024"/>
            <a:ext cx="10801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13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10400" cy="1273175"/>
          </a:xfrm>
        </p:spPr>
        <p:txBody>
          <a:bodyPr/>
          <a:lstStyle/>
          <a:p>
            <a:pPr algn="l" eaLnBrk="1" hangingPunct="1"/>
            <a:r>
              <a:rPr lang="en-GB" b="1" u="sng" dirty="0" smtClean="0"/>
              <a:t>Valves…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7777162" cy="4103687"/>
          </a:xfrm>
        </p:spPr>
        <p:txBody>
          <a:bodyPr/>
          <a:lstStyle/>
          <a:p>
            <a:pPr eaLnBrk="1" hangingPunct="1"/>
            <a:r>
              <a:rPr lang="en-GB" dirty="0" smtClean="0"/>
              <a:t>A second set of valves separates the </a:t>
            </a:r>
            <a:r>
              <a:rPr lang="en-GB" b="1" u="sng" dirty="0" smtClean="0"/>
              <a:t>blood vessels and the ventricles</a:t>
            </a:r>
            <a:r>
              <a:rPr lang="en-GB" dirty="0" smtClean="0"/>
              <a:t> they are called </a:t>
            </a:r>
            <a:r>
              <a:rPr lang="en-GB" i="1" u="sng" dirty="0" err="1" smtClean="0">
                <a:solidFill>
                  <a:srgbClr val="6666FF"/>
                </a:solidFill>
              </a:rPr>
              <a:t>semilunar</a:t>
            </a:r>
            <a:r>
              <a:rPr lang="en-GB" i="1" u="sng" dirty="0" smtClean="0">
                <a:solidFill>
                  <a:srgbClr val="6666FF"/>
                </a:solidFill>
              </a:rPr>
              <a:t> valves</a:t>
            </a:r>
            <a:r>
              <a:rPr lang="en-GB" i="1" u="sng" dirty="0" smtClean="0"/>
              <a:t> </a:t>
            </a:r>
            <a:r>
              <a:rPr lang="en-GB" dirty="0" smtClean="0"/>
              <a:t>(half-moon shaped)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605" y="2564904"/>
            <a:ext cx="4906395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32040" y="6021288"/>
            <a:ext cx="10801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8172400" y="4293096"/>
            <a:ext cx="9716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747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pic>
        <p:nvPicPr>
          <p:cNvPr id="13316" name="Picture 4" descr="he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b="1" u="sng" dirty="0" smtClean="0"/>
              <a:t>One-Way Blood Flow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844824"/>
            <a:ext cx="63722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GB" i="1" u="sng" dirty="0" err="1" smtClean="0">
                <a:solidFill>
                  <a:srgbClr val="6666FF"/>
                </a:solidFill>
              </a:rPr>
              <a:t>Venae</a:t>
            </a:r>
            <a:r>
              <a:rPr lang="en-GB" i="1" u="sng" dirty="0" smtClean="0">
                <a:solidFill>
                  <a:srgbClr val="6666FF"/>
                </a:solidFill>
              </a:rPr>
              <a:t>  </a:t>
            </a:r>
            <a:r>
              <a:rPr lang="en-GB" i="1" u="sng" dirty="0" err="1" smtClean="0">
                <a:solidFill>
                  <a:srgbClr val="6666FF"/>
                </a:solidFill>
              </a:rPr>
              <a:t>Cavae</a:t>
            </a:r>
            <a:r>
              <a:rPr lang="en-GB" dirty="0" smtClean="0"/>
              <a:t> - the veins that carry blood back to the heart</a:t>
            </a:r>
          </a:p>
          <a:p>
            <a:pPr lvl="1" eaLnBrk="1" hangingPunct="1"/>
            <a:r>
              <a:rPr lang="en-GB" i="1" u="sng" dirty="0" smtClean="0">
                <a:solidFill>
                  <a:srgbClr val="6666FF"/>
                </a:solidFill>
              </a:rPr>
              <a:t>Superior vena cava</a:t>
            </a:r>
            <a:r>
              <a:rPr lang="en-GB" dirty="0" smtClean="0"/>
              <a:t> - blood from the head</a:t>
            </a:r>
          </a:p>
          <a:p>
            <a:pPr lvl="1" eaLnBrk="1" hangingPunct="1">
              <a:buNone/>
            </a:pPr>
            <a:endParaRPr lang="en-GB" sz="1000" dirty="0" smtClean="0"/>
          </a:p>
          <a:p>
            <a:pPr lvl="1" eaLnBrk="1" hangingPunct="1"/>
            <a:r>
              <a:rPr lang="en-GB" i="1" u="sng" dirty="0" smtClean="0">
                <a:solidFill>
                  <a:srgbClr val="6666FF"/>
                </a:solidFill>
              </a:rPr>
              <a:t>Inferior vena cava</a:t>
            </a:r>
            <a:r>
              <a:rPr lang="en-GB" dirty="0" smtClean="0"/>
              <a:t> - blood from the tissues of the body</a:t>
            </a:r>
          </a:p>
          <a:p>
            <a:pPr lvl="1" eaLnBrk="1" hangingPunct="1"/>
            <a:endParaRPr lang="en-GB" sz="1000" dirty="0" smtClean="0"/>
          </a:p>
          <a:p>
            <a:pPr lvl="1" eaLnBrk="1" hangingPunct="1"/>
            <a:r>
              <a:rPr lang="en-GB" dirty="0" smtClean="0"/>
              <a:t>both feed into the </a:t>
            </a:r>
            <a:r>
              <a:rPr lang="en-GB" b="1" u="sng" dirty="0" smtClean="0"/>
              <a:t>right atrium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4489" r="53150"/>
          <a:stretch>
            <a:fillRect/>
          </a:stretch>
        </p:blipFill>
        <p:spPr bwMode="auto">
          <a:xfrm>
            <a:off x="6444208" y="1001"/>
            <a:ext cx="2699792" cy="685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b="1" u="sng" dirty="0" smtClean="0"/>
              <a:t>One-way...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3635896" cy="5805264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So blood that is in the </a:t>
            </a:r>
            <a:r>
              <a:rPr lang="en-GB" b="1" dirty="0" smtClean="0"/>
              <a:t>pulmonary veins </a:t>
            </a:r>
            <a:r>
              <a:rPr lang="en-GB" b="1" dirty="0" smtClean="0">
                <a:solidFill>
                  <a:srgbClr val="FF0000"/>
                </a:solidFill>
              </a:rPr>
              <a:t>has oxygen</a:t>
            </a:r>
            <a:r>
              <a:rPr lang="en-GB" b="1" dirty="0" smtClean="0"/>
              <a:t> </a:t>
            </a:r>
            <a:r>
              <a:rPr lang="en-GB" dirty="0" smtClean="0"/>
              <a:t>in it. </a:t>
            </a:r>
          </a:p>
          <a:p>
            <a:pPr eaLnBrk="1" hangingPunct="1"/>
            <a:r>
              <a:rPr lang="en-GB" dirty="0" smtClean="0"/>
              <a:t>The blood from </a:t>
            </a:r>
            <a:r>
              <a:rPr lang="en-GB" b="1" dirty="0" smtClean="0"/>
              <a:t>all the other veins </a:t>
            </a:r>
            <a:r>
              <a:rPr lang="en-GB" dirty="0" smtClean="0"/>
              <a:t>in your body </a:t>
            </a:r>
            <a:r>
              <a:rPr lang="en-GB" b="1" dirty="0" smtClean="0">
                <a:solidFill>
                  <a:srgbClr val="0070C0"/>
                </a:solidFill>
              </a:rPr>
              <a:t>does not have oxygen in it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1574"/>
            <a:ext cx="5652120" cy="680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does it all work together?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70708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1"/>
            <a:ext cx="8136706" cy="547112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b="1" i="1" u="sng" dirty="0" smtClean="0">
                <a:solidFill>
                  <a:srgbClr val="FF0000"/>
                </a:solidFill>
              </a:rPr>
              <a:t>Coronary Arteries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dirty="0" smtClean="0"/>
              <a:t>Branch off aorta and supply the </a:t>
            </a:r>
            <a:r>
              <a:rPr lang="en-GB" dirty="0" smtClean="0">
                <a:solidFill>
                  <a:srgbClr val="FF0000"/>
                </a:solidFill>
              </a:rPr>
              <a:t>cardiac muscle </a:t>
            </a:r>
            <a:r>
              <a:rPr lang="en-GB" dirty="0" smtClean="0"/>
              <a:t>with oxygen and other nutrients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2" name="Picture 2" descr="http://www.heartpoint.com/images/copyright/coronarysmall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924944"/>
            <a:ext cx="3996245" cy="32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48064" y="4541481"/>
            <a:ext cx="1368152" cy="831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907704" y="2852936"/>
            <a:ext cx="1872208" cy="415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9001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31" y="1851897"/>
            <a:ext cx="2878510" cy="28785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solidFill>
                  <a:srgbClr val="FF0000"/>
                </a:solidFill>
              </a:rPr>
              <a:t>Blocked Coronary Artery</a:t>
            </a:r>
          </a:p>
        </p:txBody>
      </p:sp>
      <p:pic>
        <p:nvPicPr>
          <p:cNvPr id="24579" name="Picture 4" descr="corartang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" y="2936477"/>
            <a:ext cx="5866284" cy="392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13332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smtClean="0"/>
              <a:t>Atherosclerosis</a:t>
            </a:r>
            <a:r>
              <a:rPr lang="en-CA" sz="2800" dirty="0" smtClean="0"/>
              <a:t> = Lipids </a:t>
            </a:r>
            <a:r>
              <a:rPr lang="en-CA" sz="2800" dirty="0"/>
              <a:t>or fatty substances (cholesterol and triglycerides</a:t>
            </a:r>
            <a:r>
              <a:rPr lang="en-CA" sz="2800" dirty="0" smtClean="0"/>
              <a:t>) build up along the inner lining of the artery and causes a narrowing or blockage.</a:t>
            </a:r>
            <a:endParaRPr lang="en-CA" sz="2800" dirty="0"/>
          </a:p>
        </p:txBody>
      </p:sp>
      <p:sp>
        <p:nvSpPr>
          <p:cNvPr id="3" name="Rectangle 2"/>
          <p:cNvSpPr/>
          <p:nvPr/>
        </p:nvSpPr>
        <p:spPr>
          <a:xfrm>
            <a:off x="5865454" y="4555553"/>
            <a:ext cx="32772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/>
              <a:t>Without oxygen and nutrients, the patient suffers from a heart attack and the involved heart muscle can get permanently damaged.</a:t>
            </a:r>
          </a:p>
        </p:txBody>
      </p:sp>
    </p:spTree>
    <p:extLst>
      <p:ext uri="{BB962C8B-B14F-4D97-AF65-F5344CB8AC3E}">
        <p14:creationId xmlns:p14="http://schemas.microsoft.com/office/powerpoint/2010/main" val="1511553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 descr="byp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" y="1371600"/>
            <a:ext cx="4414838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byp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25" y="2297187"/>
            <a:ext cx="4500874" cy="29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40466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4000" b="1" dirty="0" smtClean="0"/>
              <a:t>Choice #1 </a:t>
            </a:r>
            <a:r>
              <a:rPr lang="en-GB" sz="4000" b="1" dirty="0" smtClean="0">
                <a:solidFill>
                  <a:srgbClr val="FF0000"/>
                </a:solidFill>
              </a:rPr>
              <a:t>- Catheterization</a:t>
            </a:r>
            <a:endParaRPr lang="en-CA" sz="4000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5" y="5509416"/>
            <a:ext cx="8316416" cy="1392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dirty="0" smtClean="0"/>
              <a:t>Choice #2 </a:t>
            </a:r>
            <a:r>
              <a:rPr lang="en-GB" b="1" dirty="0" smtClean="0">
                <a:solidFill>
                  <a:srgbClr val="FF0000"/>
                </a:solidFill>
              </a:rPr>
              <a:t>- Coronary Bypass Surgery</a:t>
            </a:r>
          </a:p>
        </p:txBody>
      </p:sp>
    </p:spTree>
    <p:extLst>
      <p:ext uri="{BB962C8B-B14F-4D97-AF65-F5344CB8AC3E}">
        <p14:creationId xmlns:p14="http://schemas.microsoft.com/office/powerpoint/2010/main" val="3261848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b="1" u="sng" dirty="0" smtClean="0"/>
              <a:t>Setting the </a:t>
            </a:r>
            <a:r>
              <a:rPr lang="en-GB" b="1" u="sng" dirty="0"/>
              <a:t>H</a:t>
            </a:r>
            <a:r>
              <a:rPr lang="en-GB" b="1" u="sng" dirty="0" smtClean="0"/>
              <a:t>eart’s Tempo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8207375" cy="5877272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Heart made of </a:t>
            </a:r>
            <a:r>
              <a:rPr lang="en-GB" b="1" i="1" u="sng" dirty="0">
                <a:solidFill>
                  <a:srgbClr val="FF0000"/>
                </a:solidFill>
              </a:rPr>
              <a:t>M</a:t>
            </a:r>
            <a:r>
              <a:rPr lang="en-GB" b="1" i="1" u="sng" dirty="0" smtClean="0">
                <a:solidFill>
                  <a:srgbClr val="FF0000"/>
                </a:solidFill>
              </a:rPr>
              <a:t>yogenic </a:t>
            </a:r>
            <a:r>
              <a:rPr lang="en-GB" b="1" i="1" u="sng" dirty="0">
                <a:solidFill>
                  <a:srgbClr val="FF0000"/>
                </a:solidFill>
              </a:rPr>
              <a:t>M</a:t>
            </a:r>
            <a:r>
              <a:rPr lang="en-GB" b="1" i="1" u="sng" dirty="0" smtClean="0">
                <a:solidFill>
                  <a:srgbClr val="FF0000"/>
                </a:solidFill>
              </a:rPr>
              <a:t>uscle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- tissue can contract without external nerve stimulation.</a:t>
            </a:r>
          </a:p>
          <a:p>
            <a:pPr marL="0" indent="0">
              <a:buNone/>
            </a:pPr>
            <a:endParaRPr lang="en-CA" sz="1000" b="1" i="1" u="sng" dirty="0" smtClean="0"/>
          </a:p>
          <a:p>
            <a:pPr marL="0" indent="0">
              <a:buNone/>
            </a:pPr>
            <a:r>
              <a:rPr lang="en-CA" b="1" i="1" u="sng" dirty="0" smtClean="0"/>
              <a:t>S</a:t>
            </a:r>
            <a:r>
              <a:rPr lang="en-GB" b="1" i="1" u="sng" dirty="0" err="1" smtClean="0"/>
              <a:t>inoatrial</a:t>
            </a:r>
            <a:r>
              <a:rPr lang="en-GB" b="1" i="1" u="sng" dirty="0" smtClean="0"/>
              <a:t> (SA) Node</a:t>
            </a:r>
            <a:r>
              <a:rPr lang="en-GB" dirty="0" smtClean="0"/>
              <a:t> </a:t>
            </a:r>
          </a:p>
          <a:p>
            <a:pPr>
              <a:buFont typeface="Wingdings" pitchFamily="2" charset="2"/>
              <a:buChar char="è"/>
            </a:pPr>
            <a:r>
              <a:rPr lang="en-GB" dirty="0" smtClean="0"/>
              <a:t>Heart’s Pacemaker</a:t>
            </a:r>
          </a:p>
          <a:p>
            <a:pPr marL="0" indent="0">
              <a:buNone/>
            </a:pPr>
            <a:endParaRPr lang="en-GB" sz="1600" dirty="0" smtClean="0"/>
          </a:p>
          <a:p>
            <a:pPr lvl="1"/>
            <a:r>
              <a:rPr lang="en-GB" dirty="0" smtClean="0"/>
              <a:t>located where </a:t>
            </a:r>
            <a:r>
              <a:rPr lang="en-GB" i="1" u="sng" dirty="0" smtClean="0"/>
              <a:t>venae </a:t>
            </a:r>
            <a:r>
              <a:rPr lang="en-GB" dirty="0" err="1" smtClean="0"/>
              <a:t>cavae</a:t>
            </a:r>
            <a:endParaRPr lang="en-GB" dirty="0" smtClean="0"/>
          </a:p>
          <a:p>
            <a:pPr lvl="1">
              <a:buNone/>
            </a:pPr>
            <a:r>
              <a:rPr lang="en-GB" dirty="0" smtClean="0"/>
              <a:t>enter the right atrium</a:t>
            </a:r>
          </a:p>
          <a:p>
            <a:pPr lvl="1">
              <a:buNone/>
            </a:pPr>
            <a:endParaRPr lang="en-GB" sz="1000" dirty="0" smtClean="0"/>
          </a:p>
          <a:p>
            <a:pPr lvl="1"/>
            <a:r>
              <a:rPr lang="en-GB" dirty="0" smtClean="0"/>
              <a:t>impulses travel to other muscle </a:t>
            </a:r>
          </a:p>
          <a:p>
            <a:pPr lvl="1">
              <a:buNone/>
            </a:pPr>
            <a:r>
              <a:rPr lang="en-GB" dirty="0" smtClean="0"/>
              <a:t>cells by modified muscle tissue </a:t>
            </a:r>
          </a:p>
          <a:p>
            <a:pPr eaLnBrk="1" hangingPunct="1"/>
            <a:endParaRPr lang="en-GB" dirty="0" smtClean="0"/>
          </a:p>
          <a:p>
            <a:pPr eaLnBrk="1" hangingPunct="1">
              <a:buNone/>
            </a:pPr>
            <a:endParaRPr lang="en-GB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b="5382"/>
          <a:stretch/>
        </p:blipFill>
        <p:spPr bwMode="auto">
          <a:xfrm>
            <a:off x="5495380" y="2348880"/>
            <a:ext cx="3635897" cy="382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95380" y="5229200"/>
            <a:ext cx="109284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4644008" y="4315940"/>
            <a:ext cx="172819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Atrioventricular (AV) Node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960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98" name="Group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26510280"/>
              </p:ext>
            </p:extLst>
          </p:nvPr>
        </p:nvGraphicFramePr>
        <p:xfrm>
          <a:off x="827584" y="1268760"/>
          <a:ext cx="7200900" cy="3044825"/>
        </p:xfrm>
        <a:graphic>
          <a:graphicData uri="http://schemas.openxmlformats.org/drawingml/2006/table">
            <a:tbl>
              <a:tblPr/>
              <a:tblGrid>
                <a:gridCol w="3533775"/>
                <a:gridCol w="3667125"/>
              </a:tblGrid>
              <a:tr h="1079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Veins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Arteries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5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Thin Walls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One way valves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Low blood pressure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Blood towards heart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Thick walls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Elastic tissue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High blood pressure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Blood away from heart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527175"/>
          </a:xfrm>
        </p:spPr>
        <p:txBody>
          <a:bodyPr/>
          <a:lstStyle/>
          <a:p>
            <a:pPr algn="l" eaLnBrk="1" hangingPunct="1"/>
            <a:r>
              <a:rPr lang="en-CA" b="1" dirty="0" smtClean="0"/>
              <a:t>Veins Vs. Arteries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01317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41F"/>
              </a:buClr>
              <a:buSzPct val="75000"/>
            </a:pPr>
            <a:r>
              <a:rPr kumimoji="1" lang="en-US" sz="3200" kern="0" dirty="0">
                <a:solidFill>
                  <a:srgbClr val="FFFFFF"/>
                </a:solidFill>
                <a:latin typeface="Arial"/>
                <a:hlinkClick r:id="rId2"/>
              </a:rPr>
              <a:t>http://www.science.nelson.com/ABbio20-30/teacher/protect/media/vessels.html</a:t>
            </a:r>
            <a:endParaRPr kumimoji="1" lang="en-US" sz="3200" kern="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608738"/>
            <a:ext cx="4430007" cy="433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696"/>
            <a:ext cx="4609207" cy="597666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dirty="0"/>
              <a:t>I</a:t>
            </a:r>
            <a:r>
              <a:rPr lang="en-GB" dirty="0" smtClean="0"/>
              <a:t>mpulses travel to </a:t>
            </a:r>
            <a:r>
              <a:rPr lang="en-GB" b="1" i="1" u="sng" dirty="0"/>
              <a:t>A</a:t>
            </a:r>
            <a:r>
              <a:rPr lang="en-GB" b="1" i="1" u="sng" dirty="0" smtClean="0"/>
              <a:t>trioventricular</a:t>
            </a:r>
            <a:r>
              <a:rPr lang="en-GB" i="1" u="sng" dirty="0" smtClean="0"/>
              <a:t> </a:t>
            </a:r>
            <a:r>
              <a:rPr lang="en-GB" b="1" dirty="0" smtClean="0"/>
              <a:t>(AV) node</a:t>
            </a:r>
            <a:r>
              <a:rPr lang="en-GB" dirty="0" smtClean="0"/>
              <a:t> (in atrium) delayed here for about 0.1 seconds </a:t>
            </a:r>
          </a:p>
          <a:p>
            <a:pPr marL="0" indent="0" eaLnBrk="1" hangingPunct="1">
              <a:buNone/>
            </a:pPr>
            <a:endParaRPr lang="en-GB" dirty="0"/>
          </a:p>
          <a:p>
            <a:pPr marL="0" indent="0" eaLnBrk="1" hangingPunct="1">
              <a:buNone/>
            </a:pPr>
            <a:r>
              <a:rPr lang="en-GB" dirty="0" smtClean="0"/>
              <a:t>Impulses transferred the through the septum to the </a:t>
            </a:r>
            <a:r>
              <a:rPr lang="en-GB" b="1" dirty="0" smtClean="0"/>
              <a:t>Purkinje Fibres</a:t>
            </a:r>
            <a:r>
              <a:rPr lang="en-GB" dirty="0" smtClean="0"/>
              <a:t> in the ventricles which then contract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2627784" y="5517232"/>
            <a:ext cx="66247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>
                <a:hlinkClick r:id="rId3"/>
              </a:rPr>
              <a:t>http://www.youtube.com/watch?v=v3b-YhZmQu8</a:t>
            </a:r>
            <a:endParaRPr lang="en-CA" sz="2000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716015" y="3876003"/>
            <a:ext cx="170815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Purkinje Fibres</a:t>
            </a:r>
            <a:endParaRPr lang="en-CA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940152" y="3717032"/>
            <a:ext cx="1944216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150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FF0000"/>
                </a:solidFill>
              </a:rPr>
              <a:t>Nerve Transmission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524000" y="1905000"/>
          <a:ext cx="7010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76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pic>
        <p:nvPicPr>
          <p:cNvPr id="30724" name="Picture 4" descr="195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725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412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764704" y="2780928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/>
              <a:t>Pacemaker</a:t>
            </a:r>
          </a:p>
        </p:txBody>
      </p:sp>
      <p:pic>
        <p:nvPicPr>
          <p:cNvPr id="29699" name="Picture 3" descr="pacema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9878"/>
            <a:ext cx="4499992" cy="686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764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solidFill>
                  <a:srgbClr val="FF0000"/>
                </a:solidFill>
              </a:rPr>
              <a:t>Heart’s tempo...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064896" cy="5050631"/>
          </a:xfrm>
        </p:spPr>
        <p:txBody>
          <a:bodyPr/>
          <a:lstStyle/>
          <a:p>
            <a:pPr eaLnBrk="1" hangingPunct="1"/>
            <a:r>
              <a:rPr lang="en-GB" dirty="0" smtClean="0"/>
              <a:t>The impulses can be detected by an </a:t>
            </a:r>
            <a:r>
              <a:rPr lang="en-GB" i="1" u="sng" dirty="0" smtClean="0"/>
              <a:t>Electrocardiograph (ECG or EKG)</a:t>
            </a:r>
            <a:r>
              <a:rPr lang="en-GB" dirty="0" smtClean="0"/>
              <a:t>, which measures the electrical activity of the heart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P. 324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</p:txBody>
      </p:sp>
      <p:pic>
        <p:nvPicPr>
          <p:cNvPr id="12292" name="Picture 4" descr="http://www.ambulancetechnicianstudy.co.uk/images/ecg_pqrs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75" y="3041952"/>
            <a:ext cx="3952150" cy="34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cho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3777980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0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741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solidFill>
                  <a:srgbClr val="FF0000"/>
                </a:solidFill>
              </a:rPr>
              <a:t>Diastole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" y="1268760"/>
            <a:ext cx="9143109" cy="558924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GB" dirty="0" smtClean="0"/>
              <a:t>Contraction of the </a:t>
            </a:r>
            <a:r>
              <a:rPr lang="en-GB" b="1" u="sng" dirty="0" smtClean="0"/>
              <a:t>atria</a:t>
            </a:r>
            <a:r>
              <a:rPr lang="en-GB" dirty="0" smtClean="0"/>
              <a:t> pushes blood through the</a:t>
            </a:r>
          </a:p>
          <a:p>
            <a:pPr marL="0" indent="0" eaLnBrk="1" hangingPunct="1">
              <a:buNone/>
            </a:pPr>
            <a:r>
              <a:rPr lang="en-GB" dirty="0" smtClean="0"/>
              <a:t>AV valves into the ventricles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 eaLnBrk="1" hangingPunct="1">
              <a:buFont typeface="+mj-lt"/>
              <a:buAutoNum type="arabicPeriod" startAt="2"/>
            </a:pPr>
            <a:r>
              <a:rPr lang="en-GB" dirty="0" smtClean="0"/>
              <a:t>After the atria push out the </a:t>
            </a:r>
          </a:p>
          <a:p>
            <a:pPr marL="0" indent="0" eaLnBrk="1" hangingPunct="1">
              <a:buNone/>
            </a:pPr>
            <a:r>
              <a:rPr lang="en-GB" dirty="0" smtClean="0"/>
              <a:t>blood, they relax and fill up with </a:t>
            </a:r>
          </a:p>
          <a:p>
            <a:pPr marL="0" indent="0" eaLnBrk="1" hangingPunct="1">
              <a:buNone/>
            </a:pPr>
            <a:r>
              <a:rPr lang="en-GB" dirty="0" smtClean="0"/>
              <a:t>blood again</a:t>
            </a:r>
          </a:p>
          <a:p>
            <a:pPr eaLnBrk="1" hangingPunct="1"/>
            <a:endParaRPr lang="en-GB" sz="1200" dirty="0" smtClean="0"/>
          </a:p>
          <a:p>
            <a:pPr eaLnBrk="1" hangingPunct="1"/>
            <a:endParaRPr lang="en-GB" sz="1200" dirty="0"/>
          </a:p>
          <a:p>
            <a:pPr eaLnBrk="1" hangingPunct="1"/>
            <a:endParaRPr lang="en-GB" sz="1200" dirty="0" smtClean="0"/>
          </a:p>
          <a:p>
            <a:pPr marL="0" indent="0" eaLnBrk="1" hangingPunct="1">
              <a:buNone/>
            </a:pPr>
            <a:r>
              <a:rPr lang="en-GB" dirty="0" smtClean="0"/>
              <a:t>…this relaxation is called </a:t>
            </a:r>
            <a:r>
              <a:rPr lang="en-GB" b="1" i="1" u="sng" dirty="0">
                <a:solidFill>
                  <a:srgbClr val="FF0000"/>
                </a:solidFill>
              </a:rPr>
              <a:t>D</a:t>
            </a:r>
            <a:r>
              <a:rPr lang="en-GB" b="1" i="1" u="sng" dirty="0" smtClean="0">
                <a:solidFill>
                  <a:srgbClr val="FF0000"/>
                </a:solidFill>
              </a:rPr>
              <a:t>iastole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187" y="2132856"/>
            <a:ext cx="3398912" cy="459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9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Diastole</a:t>
            </a:r>
          </a:p>
        </p:txBody>
      </p:sp>
      <p:pic>
        <p:nvPicPr>
          <p:cNvPr id="14340" name="echo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ambulancetechnicianstudy.co.uk/images/ecg_pqrs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952150" cy="34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203848" y="2620217"/>
            <a:ext cx="936104" cy="1152128"/>
          </a:xfrm>
          <a:prstGeom prst="ellipse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0" y="515719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3200" b="1" dirty="0" smtClean="0">
                <a:solidFill>
                  <a:srgbClr val="FF0000"/>
                </a:solidFill>
              </a:rPr>
              <a:t>Atria contract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smtClean="0">
                <a:solidFill>
                  <a:prstClr val="black"/>
                </a:solidFill>
              </a:rPr>
              <a:t>pushing </a:t>
            </a:r>
            <a:r>
              <a:rPr lang="en-GB" sz="3200" dirty="0">
                <a:solidFill>
                  <a:prstClr val="black"/>
                </a:solidFill>
              </a:rPr>
              <a:t>blood through </a:t>
            </a:r>
            <a:r>
              <a:rPr lang="en-GB" sz="3200" dirty="0" smtClean="0">
                <a:solidFill>
                  <a:prstClr val="black"/>
                </a:solidFill>
              </a:rPr>
              <a:t>the </a:t>
            </a:r>
            <a:r>
              <a:rPr lang="en-GB" sz="3200" b="1" u="sng" dirty="0" smtClean="0">
                <a:solidFill>
                  <a:prstClr val="black"/>
                </a:solidFill>
              </a:rPr>
              <a:t>AV </a:t>
            </a:r>
            <a:r>
              <a:rPr lang="en-GB" sz="3200" b="1" u="sng" dirty="0">
                <a:solidFill>
                  <a:prstClr val="black"/>
                </a:solidFill>
              </a:rPr>
              <a:t>valves </a:t>
            </a:r>
            <a:r>
              <a:rPr lang="en-GB" sz="3200" dirty="0">
                <a:solidFill>
                  <a:prstClr val="black"/>
                </a:solidFill>
              </a:rPr>
              <a:t>into the </a:t>
            </a:r>
            <a:r>
              <a:rPr lang="en-GB" sz="3200" dirty="0" smtClean="0">
                <a:solidFill>
                  <a:prstClr val="black"/>
                </a:solidFill>
              </a:rPr>
              <a:t>ventricles.</a:t>
            </a:r>
            <a:endParaRPr lang="en-GB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9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0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Diastole</a:t>
            </a:r>
          </a:p>
        </p:txBody>
      </p:sp>
      <p:pic>
        <p:nvPicPr>
          <p:cNvPr id="14340" name="echo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ambulancetechnicianstudy.co.uk/images/ecg_pqrs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952150" cy="34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970087" y="2420888"/>
            <a:ext cx="936104" cy="1224136"/>
          </a:xfrm>
          <a:prstGeom prst="ellipse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0" y="4725144"/>
            <a:ext cx="9144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200" b="1" dirty="0" smtClean="0">
                <a:solidFill>
                  <a:srgbClr val="0000FF"/>
                </a:solidFill>
              </a:rPr>
              <a:t>Atria relax</a:t>
            </a:r>
            <a:r>
              <a:rPr lang="en-GB" sz="3200" dirty="0" smtClean="0">
                <a:solidFill>
                  <a:srgbClr val="0000FF"/>
                </a:solidFill>
              </a:rPr>
              <a:t> </a:t>
            </a:r>
            <a:r>
              <a:rPr lang="en-GB" sz="3200" dirty="0" smtClean="0"/>
              <a:t>and refill with blood after the </a:t>
            </a:r>
            <a:r>
              <a:rPr lang="en-GB" sz="3200" b="1" u="sng" dirty="0"/>
              <a:t>AV </a:t>
            </a:r>
            <a:r>
              <a:rPr lang="en-GB" sz="3200" b="1" u="sng" dirty="0" smtClean="0"/>
              <a:t>valves close</a:t>
            </a:r>
            <a:r>
              <a:rPr lang="en-GB" sz="3200" dirty="0" smtClean="0"/>
              <a:t> (caused by increase in ventricular pressure), </a:t>
            </a:r>
            <a:r>
              <a:rPr lang="en-GB" sz="3200" dirty="0"/>
              <a:t>causing a “</a:t>
            </a:r>
            <a:r>
              <a:rPr lang="en-GB" sz="3200" b="1" dirty="0" err="1">
                <a:solidFill>
                  <a:srgbClr val="00B050"/>
                </a:solidFill>
              </a:rPr>
              <a:t>lubb</a:t>
            </a:r>
            <a:r>
              <a:rPr lang="en-GB" sz="3200" dirty="0"/>
              <a:t>” sound.</a:t>
            </a:r>
          </a:p>
          <a:p>
            <a:pPr lvl="0">
              <a:spcBef>
                <a:spcPct val="20000"/>
              </a:spcBef>
            </a:pPr>
            <a:endParaRPr lang="en-GB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0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297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FF0000"/>
                </a:solidFill>
              </a:rPr>
              <a:t>Systole...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As the ventricles contract, the increased pressure causes the </a:t>
            </a:r>
            <a:r>
              <a:rPr lang="en-GB" b="1" u="sng" dirty="0"/>
              <a:t>AV valves to </a:t>
            </a:r>
            <a:r>
              <a:rPr lang="en-GB" b="1" u="sng" dirty="0" smtClean="0"/>
              <a:t>close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also forces blood through </a:t>
            </a:r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b="1" u="sng" dirty="0" smtClean="0"/>
              <a:t>SL valves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 smtClean="0"/>
              <a:t>… this contraction of the heart </a:t>
            </a:r>
          </a:p>
          <a:p>
            <a:pPr marL="0" indent="0">
              <a:buNone/>
            </a:pPr>
            <a:r>
              <a:rPr lang="en-US" dirty="0" smtClean="0"/>
              <a:t>tissue is referred to as </a:t>
            </a:r>
            <a:r>
              <a:rPr lang="en-US" b="1" u="sng" dirty="0" smtClean="0">
                <a:solidFill>
                  <a:srgbClr val="FF0000"/>
                </a:solidFill>
              </a:rPr>
              <a:t>Systole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24517"/>
            <a:ext cx="3475112" cy="463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7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Systole</a:t>
            </a:r>
          </a:p>
        </p:txBody>
      </p:sp>
      <p:pic>
        <p:nvPicPr>
          <p:cNvPr id="14340" name="echo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ambulancetechnicianstudy.co.uk/images/ecg_pqrs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952150" cy="34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970087" y="1484784"/>
            <a:ext cx="936104" cy="3240360"/>
          </a:xfrm>
          <a:prstGeom prst="ellipse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0" y="4725144"/>
            <a:ext cx="91440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200" b="1" dirty="0">
                <a:solidFill>
                  <a:srgbClr val="FF0000"/>
                </a:solidFill>
              </a:rPr>
              <a:t>V</a:t>
            </a:r>
            <a:r>
              <a:rPr lang="en-GB" sz="3200" b="1" dirty="0" smtClean="0">
                <a:solidFill>
                  <a:srgbClr val="FF0000"/>
                </a:solidFill>
              </a:rPr>
              <a:t>entricles </a:t>
            </a:r>
            <a:r>
              <a:rPr lang="en-GB" sz="3200" b="1" dirty="0">
                <a:solidFill>
                  <a:srgbClr val="FF0000"/>
                </a:solidFill>
              </a:rPr>
              <a:t>contract</a:t>
            </a:r>
            <a:r>
              <a:rPr lang="en-GB" sz="3200" dirty="0"/>
              <a:t>, the increased pressure causes the </a:t>
            </a:r>
            <a:r>
              <a:rPr lang="en-GB" sz="3200" b="1" u="sng" dirty="0"/>
              <a:t>AV valves to close</a:t>
            </a:r>
            <a:r>
              <a:rPr lang="en-GB" sz="3200" dirty="0"/>
              <a:t>, causing a “</a:t>
            </a:r>
            <a:r>
              <a:rPr lang="en-GB" sz="3200" b="1" dirty="0" err="1">
                <a:solidFill>
                  <a:srgbClr val="00B050"/>
                </a:solidFill>
              </a:rPr>
              <a:t>lubb</a:t>
            </a:r>
            <a:r>
              <a:rPr lang="en-GB" sz="3200" dirty="0"/>
              <a:t>” sound.</a:t>
            </a:r>
          </a:p>
          <a:p>
            <a:pPr lvl="0">
              <a:spcBef>
                <a:spcPct val="20000"/>
              </a:spcBef>
            </a:pPr>
            <a:endParaRPr lang="en-GB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0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Your Pulse				Artery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" y="2234600"/>
            <a:ext cx="5668570" cy="453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6" t="42327" r="15544"/>
          <a:stretch/>
        </p:blipFill>
        <p:spPr bwMode="auto">
          <a:xfrm>
            <a:off x="6156176" y="1268760"/>
            <a:ext cx="233717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5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Systole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7994650" cy="4392513"/>
          </a:xfrm>
        </p:spPr>
        <p:txBody>
          <a:bodyPr>
            <a:normAutofit fontScale="925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The </a:t>
            </a:r>
            <a:r>
              <a:rPr lang="en-US" b="1" dirty="0" smtClean="0">
                <a:solidFill>
                  <a:srgbClr val="0000FF"/>
                </a:solidFill>
              </a:rPr>
              <a:t>ventricles relax </a:t>
            </a:r>
            <a:r>
              <a:rPr lang="en-US" dirty="0" smtClean="0"/>
              <a:t>after the contraction and the </a:t>
            </a:r>
            <a:r>
              <a:rPr lang="en-US" b="1" u="sng" dirty="0" smtClean="0"/>
              <a:t>SL valves close</a:t>
            </a:r>
            <a:r>
              <a:rPr lang="en-US" dirty="0" smtClean="0"/>
              <a:t>, making the “</a:t>
            </a:r>
            <a:r>
              <a:rPr lang="en-US" b="1" dirty="0" err="1" smtClean="0">
                <a:solidFill>
                  <a:srgbClr val="00B050"/>
                </a:solidFill>
              </a:rPr>
              <a:t>dubb</a:t>
            </a:r>
            <a:r>
              <a:rPr lang="en-US" dirty="0" smtClean="0"/>
              <a:t>” sound</a:t>
            </a:r>
          </a:p>
        </p:txBody>
      </p:sp>
      <p:pic>
        <p:nvPicPr>
          <p:cNvPr id="4" name="Picture 3" descr="http://www.ambulancetechnicianstudy.co.uk/images/ecg_pqrs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3952150" cy="34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860032" y="2492896"/>
            <a:ext cx="1152128" cy="1584176"/>
          </a:xfrm>
          <a:prstGeom prst="ellipse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67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548680"/>
            <a:ext cx="7772028" cy="568863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b="1" i="1" u="sng" dirty="0" smtClean="0">
                <a:solidFill>
                  <a:srgbClr val="FF0000"/>
                </a:solidFill>
              </a:rPr>
              <a:t>Heart </a:t>
            </a:r>
            <a:r>
              <a:rPr lang="en-US" b="1" i="1" u="sng" dirty="0">
                <a:solidFill>
                  <a:srgbClr val="FF0000"/>
                </a:solidFill>
              </a:rPr>
              <a:t>M</a:t>
            </a:r>
            <a:r>
              <a:rPr lang="en-US" b="1" i="1" u="sng" dirty="0" smtClean="0">
                <a:solidFill>
                  <a:srgbClr val="FF0000"/>
                </a:solidFill>
              </a:rPr>
              <a:t>urmur</a:t>
            </a:r>
          </a:p>
          <a:p>
            <a:pPr marL="0" indent="0" eaLnBrk="1" hangingPunct="1">
              <a:buNone/>
            </a:pPr>
            <a:r>
              <a:rPr lang="en-US" dirty="0" smtClean="0"/>
              <a:t>          - caused by faulty heart valves, backflow  	of blood into one of the heart chambers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When the doctor listens to the heart and heard a </a:t>
            </a:r>
            <a:r>
              <a:rPr lang="en-US" u="sng" dirty="0" err="1" smtClean="0"/>
              <a:t>lubb</a:t>
            </a:r>
            <a:r>
              <a:rPr lang="en-US" u="sng" dirty="0" smtClean="0"/>
              <a:t>-hiss</a:t>
            </a:r>
            <a:r>
              <a:rPr lang="en-US" dirty="0" smtClean="0"/>
              <a:t> instead of a </a:t>
            </a:r>
            <a:r>
              <a:rPr lang="en-US" u="sng" dirty="0" err="1" smtClean="0"/>
              <a:t>lubb-dubb</a:t>
            </a:r>
            <a:endParaRPr lang="en-US" u="sng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/>
              <a:t>B</a:t>
            </a:r>
            <a:r>
              <a:rPr lang="en-US" dirty="0" smtClean="0"/>
              <a:t>ody can compensate in two ways:</a:t>
            </a:r>
          </a:p>
          <a:p>
            <a:pPr lvl="1" eaLnBrk="1" hangingPunct="1"/>
            <a:r>
              <a:rPr lang="en-US" dirty="0" smtClean="0"/>
              <a:t>beating faster</a:t>
            </a:r>
          </a:p>
          <a:p>
            <a:pPr lvl="1" eaLnBrk="1" hangingPunct="1"/>
            <a:r>
              <a:rPr lang="en-US" dirty="0" smtClean="0"/>
              <a:t>atrium driving blood into ventricle with greater force</a:t>
            </a:r>
          </a:p>
        </p:txBody>
      </p:sp>
    </p:spTree>
    <p:extLst>
      <p:ext uri="{BB962C8B-B14F-4D97-AF65-F5344CB8AC3E}">
        <p14:creationId xmlns:p14="http://schemas.microsoft.com/office/powerpoint/2010/main" val="350636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443"/>
            <a:ext cx="8229600" cy="1143000"/>
          </a:xfrm>
        </p:spPr>
        <p:txBody>
          <a:bodyPr/>
          <a:lstStyle/>
          <a:p>
            <a:pPr algn="l"/>
            <a:r>
              <a:rPr lang="en-CA" b="1" u="sng" dirty="0" smtClean="0">
                <a:solidFill>
                  <a:srgbClr val="0000FF"/>
                </a:solidFill>
              </a:rPr>
              <a:t>Homework</a:t>
            </a:r>
            <a:r>
              <a:rPr lang="en-CA" b="1" dirty="0" smtClean="0">
                <a:solidFill>
                  <a:srgbClr val="0000FF"/>
                </a:solidFill>
              </a:rPr>
              <a:t>: (check </a:t>
            </a:r>
            <a:r>
              <a:rPr lang="en-CA" b="1" dirty="0" err="1" smtClean="0">
                <a:solidFill>
                  <a:srgbClr val="0000FF"/>
                </a:solidFill>
              </a:rPr>
              <a:t>Edmodo</a:t>
            </a:r>
            <a:r>
              <a:rPr lang="en-CA" b="1" dirty="0" smtClean="0">
                <a:solidFill>
                  <a:srgbClr val="0000FF"/>
                </a:solidFill>
              </a:rPr>
              <a:t>) 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10444"/>
            <a:ext cx="9144000" cy="5747556"/>
          </a:xfrm>
        </p:spPr>
        <p:txBody>
          <a:bodyPr>
            <a:normAutofit/>
          </a:bodyPr>
          <a:lstStyle/>
          <a:p>
            <a:pPr marL="914400" indent="-914400">
              <a:buAutoNum type="arabicParenR"/>
            </a:pPr>
            <a:r>
              <a:rPr lang="en-CA" sz="4800" dirty="0" smtClean="0"/>
              <a:t>Chap 10/11 Vocab. (Wed.) </a:t>
            </a:r>
          </a:p>
          <a:p>
            <a:pPr marL="914400" indent="-914400">
              <a:buAutoNum type="arabicParenR"/>
            </a:pPr>
            <a:endParaRPr lang="en-CA" sz="4800" dirty="0" smtClean="0"/>
          </a:p>
          <a:p>
            <a:pPr marL="914400" indent="-914400">
              <a:buAutoNum type="arabicParenR"/>
            </a:pPr>
            <a:r>
              <a:rPr lang="en-CA" sz="4800" dirty="0" smtClean="0"/>
              <a:t>Heart Puzzle		  (Thurs.)</a:t>
            </a:r>
          </a:p>
          <a:p>
            <a:pPr marL="914400" indent="-914400">
              <a:buAutoNum type="arabicParenR"/>
            </a:pPr>
            <a:endParaRPr lang="en-CA" sz="4800" dirty="0"/>
          </a:p>
          <a:p>
            <a:pPr marL="914400" indent="-914400">
              <a:buAutoNum type="arabicParenR"/>
            </a:pPr>
            <a:r>
              <a:rPr lang="en-CA" sz="4800" dirty="0"/>
              <a:t>p</a:t>
            </a:r>
            <a:r>
              <a:rPr lang="en-CA" sz="4800" dirty="0" smtClean="0"/>
              <a:t>g. 318 # 1-3,5-9	  (Fri.)</a:t>
            </a:r>
          </a:p>
          <a:p>
            <a:pPr marL="914400" indent="-914400">
              <a:buAutoNum type="arabicParenR"/>
            </a:pPr>
            <a:r>
              <a:rPr lang="en-CA" sz="4800" dirty="0"/>
              <a:t>p</a:t>
            </a:r>
            <a:r>
              <a:rPr lang="en-CA" sz="4800" dirty="0" smtClean="0"/>
              <a:t>g. 327 # 1, 2, 5-9</a:t>
            </a:r>
          </a:p>
        </p:txBody>
      </p:sp>
      <p:sp>
        <p:nvSpPr>
          <p:cNvPr id="4" name="Heart 3"/>
          <p:cNvSpPr/>
          <p:nvPr/>
        </p:nvSpPr>
        <p:spPr>
          <a:xfrm>
            <a:off x="4402297" y="2854393"/>
            <a:ext cx="1296144" cy="108012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2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u="sng" dirty="0" smtClean="0"/>
              <a:t>Capillaries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7138988" cy="5516562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endParaRPr lang="en-US" sz="26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6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6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6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6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600" dirty="0" smtClean="0"/>
              <a:t>The advantage of capillaries being composed of a single cell layer is that there is a small distance for gases, nutrients, and wastes to diffuse across. One disadvantage is that they can easily be damaged or destroyed.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600" b="1" dirty="0" smtClean="0">
                <a:solidFill>
                  <a:schemeClr val="accent4"/>
                </a:solidFill>
              </a:rPr>
              <a:t>Ex. Bruising</a:t>
            </a:r>
          </a:p>
        </p:txBody>
      </p:sp>
      <p:pic>
        <p:nvPicPr>
          <p:cNvPr id="4100" name="Picture 5" descr="http://ts4.mm.bing.net/images/thumbnail.aspx?q=4946922352543447&amp;id=4583b6153eb55bedbed6b76723c7db45&amp;url=http%3a%2f%2fwww.kidport.com%2fRefLib%2fScience%2fHumanBody%2fCardiovascular%2fimages%2fCapill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92696"/>
            <a:ext cx="490019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4" y="1136650"/>
            <a:ext cx="9140196" cy="5721350"/>
          </a:xfrm>
        </p:spPr>
        <p:txBody>
          <a:bodyPr/>
          <a:lstStyle/>
          <a:p>
            <a:r>
              <a:rPr lang="en-US" b="1" u="sng" dirty="0">
                <a:solidFill>
                  <a:schemeClr val="accent2"/>
                </a:solidFill>
              </a:rPr>
              <a:t>A</a:t>
            </a:r>
            <a:r>
              <a:rPr lang="en-US" b="1" u="sng" dirty="0" smtClean="0">
                <a:solidFill>
                  <a:schemeClr val="accent2"/>
                </a:solidFill>
              </a:rPr>
              <a:t>utonomic </a:t>
            </a:r>
            <a:r>
              <a:rPr lang="en-US" b="1" u="sng" dirty="0">
                <a:solidFill>
                  <a:schemeClr val="accent2"/>
                </a:solidFill>
              </a:rPr>
              <a:t>nervous system</a:t>
            </a:r>
            <a:r>
              <a:rPr lang="en-US" b="1" dirty="0"/>
              <a:t> = controls the motor </a:t>
            </a:r>
            <a:r>
              <a:rPr lang="en-US" b="1" dirty="0" smtClean="0"/>
              <a:t>nerves (Involuntary).</a:t>
            </a:r>
            <a:endParaRPr lang="en-US" b="1" dirty="0"/>
          </a:p>
          <a:p>
            <a:pPr lvl="1"/>
            <a:r>
              <a:rPr lang="en-US" b="1" dirty="0"/>
              <a:t>regulates the diameter of the </a:t>
            </a:r>
            <a:r>
              <a:rPr lang="en-US" b="1" dirty="0" smtClean="0"/>
              <a:t>arterioles based on blood flow requirements.</a:t>
            </a:r>
            <a:endParaRPr lang="en-US" sz="1000" b="1" dirty="0" smtClean="0"/>
          </a:p>
          <a:p>
            <a:pPr marL="457200" lvl="1" indent="0">
              <a:buNone/>
            </a:pPr>
            <a:endParaRPr lang="en-US" sz="1000" b="1" dirty="0"/>
          </a:p>
          <a:p>
            <a:r>
              <a:rPr lang="en-US" b="1" u="sng" dirty="0">
                <a:solidFill>
                  <a:schemeClr val="accent2"/>
                </a:solidFill>
              </a:rPr>
              <a:t>V</a:t>
            </a:r>
            <a:r>
              <a:rPr lang="en-US" b="1" u="sng" dirty="0" smtClean="0">
                <a:solidFill>
                  <a:schemeClr val="accent2"/>
                </a:solidFill>
              </a:rPr>
              <a:t>asoconstriction</a:t>
            </a:r>
            <a:r>
              <a:rPr lang="en-US" b="1" dirty="0" smtClean="0"/>
              <a:t> </a:t>
            </a:r>
            <a:r>
              <a:rPr lang="en-US" b="1" dirty="0"/>
              <a:t>= narrowing of blood vessels </a:t>
            </a:r>
            <a:r>
              <a:rPr lang="en-US" b="1" dirty="0" smtClean="0"/>
              <a:t>        - decreases </a:t>
            </a:r>
            <a:r>
              <a:rPr lang="en-US" b="1" dirty="0"/>
              <a:t>blood </a:t>
            </a:r>
            <a:r>
              <a:rPr lang="en-US" b="1" dirty="0" smtClean="0"/>
              <a:t>flow to area (not in use).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u="sng" dirty="0">
                <a:solidFill>
                  <a:schemeClr val="accent2"/>
                </a:solidFill>
              </a:rPr>
              <a:t>V</a:t>
            </a:r>
            <a:r>
              <a:rPr lang="en-US" b="1" u="sng" dirty="0" smtClean="0">
                <a:solidFill>
                  <a:schemeClr val="accent2"/>
                </a:solidFill>
              </a:rPr>
              <a:t>asodilation</a:t>
            </a:r>
            <a:r>
              <a:rPr lang="en-US" b="1" dirty="0" smtClean="0"/>
              <a:t> </a:t>
            </a:r>
            <a:r>
              <a:rPr lang="en-US" b="1" dirty="0"/>
              <a:t>= widening of blood </a:t>
            </a:r>
            <a:r>
              <a:rPr lang="en-US" b="1" dirty="0" smtClean="0"/>
              <a:t>vessels                   - increases </a:t>
            </a:r>
            <a:r>
              <a:rPr lang="en-US" b="1" dirty="0"/>
              <a:t>blood </a:t>
            </a:r>
            <a:r>
              <a:rPr lang="en-US" b="1" dirty="0" smtClean="0"/>
              <a:t>flow to area (in use).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- remove excess heat</a:t>
            </a:r>
            <a:endParaRPr lang="en-US" b="1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Vasoconstriction &amp; Dilation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002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97775"/>
            <a:ext cx="5868144" cy="676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4471036" cy="6048672"/>
          </a:xfrm>
        </p:spPr>
        <p:txBody>
          <a:bodyPr>
            <a:noAutofit/>
          </a:bodyPr>
          <a:lstStyle/>
          <a:p>
            <a:pPr algn="l"/>
            <a:r>
              <a:rPr lang="en-CA" sz="4800" dirty="0" smtClean="0"/>
              <a:t>Vasoconstriction </a:t>
            </a:r>
            <a:br>
              <a:rPr lang="en-CA" sz="4800" dirty="0" smtClean="0"/>
            </a:br>
            <a:r>
              <a:rPr lang="en-CA" sz="4800" dirty="0" smtClean="0"/>
              <a:t>&amp; Dilation</a:t>
            </a:r>
            <a:br>
              <a:rPr lang="en-CA" sz="4800" dirty="0" smtClean="0"/>
            </a:br>
            <a:r>
              <a:rPr lang="en-CA" sz="4800" dirty="0"/>
              <a:t/>
            </a:r>
            <a:br>
              <a:rPr lang="en-CA" sz="4800" dirty="0"/>
            </a:br>
            <a:r>
              <a:rPr lang="en-CA" sz="4800" dirty="0" smtClean="0"/>
              <a:t/>
            </a:r>
            <a:br>
              <a:rPr lang="en-CA" sz="4800" dirty="0" smtClean="0"/>
            </a:br>
            <a:r>
              <a:rPr lang="en-CA" sz="4800" dirty="0" smtClean="0"/>
              <a:t>Ex. Fight or Flight</a:t>
            </a:r>
            <a:br>
              <a:rPr lang="en-CA" sz="4800" dirty="0" smtClean="0"/>
            </a:br>
            <a:r>
              <a:rPr lang="en-CA" sz="4800" dirty="0"/>
              <a:t/>
            </a:r>
            <a:br>
              <a:rPr lang="en-CA" sz="4800" dirty="0"/>
            </a:br>
            <a:r>
              <a:rPr lang="en-CA" sz="4800" dirty="0" smtClean="0"/>
              <a:t/>
            </a:r>
            <a:br>
              <a:rPr lang="en-CA" sz="4800" dirty="0" smtClean="0"/>
            </a:br>
            <a:r>
              <a:rPr lang="en-CA" sz="4800" dirty="0" smtClean="0"/>
              <a:t>Ex. Nervous</a:t>
            </a:r>
            <a:r>
              <a:rPr lang="en-CA" sz="4800" dirty="0"/>
              <a:t/>
            </a:r>
            <a:br>
              <a:rPr lang="en-CA" sz="4800" dirty="0"/>
            </a:b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5352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8" t="3161" r="30496"/>
          <a:stretch/>
        </p:blipFill>
        <p:spPr bwMode="auto">
          <a:xfrm>
            <a:off x="5335488" y="371723"/>
            <a:ext cx="3654508" cy="652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61988"/>
            <a:ext cx="4968552" cy="619601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4000" dirty="0" smtClean="0"/>
              <a:t>Skeletal muscles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/>
              <a:t>m</a:t>
            </a:r>
            <a:r>
              <a:rPr lang="en-US" sz="4000" dirty="0" smtClean="0"/>
              <a:t>assage blood back to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/>
              <a:t>the heart.</a:t>
            </a:r>
          </a:p>
          <a:p>
            <a:pPr eaLnBrk="1" hangingPunct="1">
              <a:buFont typeface="Wingdings" pitchFamily="2" charset="2"/>
              <a:buNone/>
            </a:pPr>
            <a:endParaRPr lang="en-US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/>
              <a:t>Body movements such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/>
              <a:t>a</a:t>
            </a:r>
            <a:r>
              <a:rPr lang="en-US" sz="4000" dirty="0" smtClean="0"/>
              <a:t>s stretching help the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/>
              <a:t>massaging action.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0" y="15875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 b="1" dirty="0">
                <a:solidFill>
                  <a:schemeClr val="tx2"/>
                </a:solidFill>
              </a:rPr>
              <a:t>Blood’s Return to the Heart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61988"/>
            <a:ext cx="4067943" cy="619601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In addition, the veins have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a series of one-way valves,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which prevent the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b</a:t>
            </a:r>
            <a:r>
              <a:rPr lang="en-US" sz="2800" dirty="0" smtClean="0"/>
              <a:t>ackflow of blood in the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veins.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Problems with these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valves can cause backflow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and pooling.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Ex. Varicose Veins</a:t>
            </a:r>
          </a:p>
        </p:txBody>
      </p:sp>
      <p:pic>
        <p:nvPicPr>
          <p:cNvPr id="5123" name="Picture 5" descr="http://www.medrehab.com/uploads/Varicose%20Vein%20Val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7395" y="661988"/>
            <a:ext cx="4530725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6156325" y="2565400"/>
            <a:ext cx="889000" cy="668338"/>
          </a:xfrm>
          <a:prstGeom prst="rect">
            <a:avLst/>
          </a:prstGeom>
          <a:solidFill>
            <a:schemeClr val="bg1"/>
          </a:solidFill>
          <a:ln w="12700" cap="sq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0" y="15875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 b="1" dirty="0">
                <a:solidFill>
                  <a:schemeClr val="tx2"/>
                </a:solidFill>
              </a:rPr>
              <a:t>Blood’s Return to the Heart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4092624"/>
            <a:ext cx="2788179" cy="278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047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953</Words>
  <Application>Microsoft Office PowerPoint</Application>
  <PresentationFormat>On-screen Show (4:3)</PresentationFormat>
  <Paragraphs>207</Paragraphs>
  <Slides>42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Movement of Blood   Simplified on Page 319</vt:lpstr>
      <vt:lpstr>Veins Vs. Arteries</vt:lpstr>
      <vt:lpstr>Your Pulse    Artery</vt:lpstr>
      <vt:lpstr>Capillaries</vt:lpstr>
      <vt:lpstr>Vasoconstriction &amp; Dilation</vt:lpstr>
      <vt:lpstr>Vasoconstriction  &amp; Dilation   Ex. Fight or Flight   Ex. Nervous </vt:lpstr>
      <vt:lpstr>PowerPoint Presentation</vt:lpstr>
      <vt:lpstr>PowerPoint Presentation</vt:lpstr>
      <vt:lpstr>Aneurysm</vt:lpstr>
      <vt:lpstr>The Heart</vt:lpstr>
      <vt:lpstr>Blood Flow In and Out of the Heart</vt:lpstr>
      <vt:lpstr>Heart - 2 systems</vt:lpstr>
      <vt:lpstr>Pulmonary Circulatory System</vt:lpstr>
      <vt:lpstr>Systemic Circulatory System</vt:lpstr>
      <vt:lpstr>Heart - structures</vt:lpstr>
      <vt:lpstr>Heart - structures</vt:lpstr>
      <vt:lpstr>PowerPoint Presentation</vt:lpstr>
      <vt:lpstr>The Strong Muscle of the Left Ventricle… </vt:lpstr>
      <vt:lpstr>Valves...</vt:lpstr>
      <vt:lpstr>Valves…</vt:lpstr>
      <vt:lpstr>PowerPoint Presentation</vt:lpstr>
      <vt:lpstr>One-Way Blood Flow</vt:lpstr>
      <vt:lpstr>One-way...</vt:lpstr>
      <vt:lpstr>How does it all work together?</vt:lpstr>
      <vt:lpstr>PowerPoint Presentation</vt:lpstr>
      <vt:lpstr>Blocked Coronary Artery</vt:lpstr>
      <vt:lpstr>Choice #2 - Coronary Bypass Surgery</vt:lpstr>
      <vt:lpstr>Setting the Heart’s Tempo</vt:lpstr>
      <vt:lpstr>PowerPoint Presentation</vt:lpstr>
      <vt:lpstr>Nerve Transmission</vt:lpstr>
      <vt:lpstr>PowerPoint Presentation</vt:lpstr>
      <vt:lpstr>Pacemaker</vt:lpstr>
      <vt:lpstr>Heart’s tempo...</vt:lpstr>
      <vt:lpstr>Diastole</vt:lpstr>
      <vt:lpstr>Diastole</vt:lpstr>
      <vt:lpstr>Diastole</vt:lpstr>
      <vt:lpstr>Systole...</vt:lpstr>
      <vt:lpstr>Systole</vt:lpstr>
      <vt:lpstr>Systole</vt:lpstr>
      <vt:lpstr>PowerPoint Presentation</vt:lpstr>
      <vt:lpstr>Homework: (check Edmodo)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Patrick Shackleford</cp:lastModifiedBy>
  <cp:revision>38</cp:revision>
  <dcterms:created xsi:type="dcterms:W3CDTF">2012-03-22T02:53:16Z</dcterms:created>
  <dcterms:modified xsi:type="dcterms:W3CDTF">2012-04-13T23:21:05Z</dcterms:modified>
</cp:coreProperties>
</file>