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6" r:id="rId14"/>
    <p:sldId id="271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1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6124C-BBFB-4588-AFD8-FD9C973F315B}" type="datetimeFigureOut">
              <a:rPr lang="en-CA" smtClean="0"/>
              <a:pPr/>
              <a:t>14/12/2012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09B81-68DB-4E2C-8975-B76079B7555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22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09B81-68DB-4E2C-8975-B76079B75550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89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0CFF-6BB0-4337-9444-0F1AD3AD17F1}" type="datetimeFigureOut">
              <a:rPr lang="en-CA" smtClean="0"/>
              <a:pPr/>
              <a:t>14/12/2012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6BB7-E91E-4DB3-B1DD-87675E2FF71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62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0CFF-6BB0-4337-9444-0F1AD3AD17F1}" type="datetimeFigureOut">
              <a:rPr lang="en-CA" smtClean="0"/>
              <a:pPr/>
              <a:t>14/12/2012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6BB7-E91E-4DB3-B1DD-87675E2FF71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0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0CFF-6BB0-4337-9444-0F1AD3AD17F1}" type="datetimeFigureOut">
              <a:rPr lang="en-CA" smtClean="0"/>
              <a:pPr/>
              <a:t>14/12/2012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6BB7-E91E-4DB3-B1DD-87675E2FF71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17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0CFF-6BB0-4337-9444-0F1AD3AD17F1}" type="datetimeFigureOut">
              <a:rPr lang="en-CA" smtClean="0"/>
              <a:pPr/>
              <a:t>14/12/2012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6BB7-E91E-4DB3-B1DD-87675E2FF71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544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0CFF-6BB0-4337-9444-0F1AD3AD17F1}" type="datetimeFigureOut">
              <a:rPr lang="en-CA" smtClean="0"/>
              <a:pPr/>
              <a:t>14/12/2012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6BB7-E91E-4DB3-B1DD-87675E2FF71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114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0CFF-6BB0-4337-9444-0F1AD3AD17F1}" type="datetimeFigureOut">
              <a:rPr lang="en-CA" smtClean="0"/>
              <a:pPr/>
              <a:t>14/12/2012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6BB7-E91E-4DB3-B1DD-87675E2FF71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478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0CFF-6BB0-4337-9444-0F1AD3AD17F1}" type="datetimeFigureOut">
              <a:rPr lang="en-CA" smtClean="0"/>
              <a:pPr/>
              <a:t>14/12/2012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6BB7-E91E-4DB3-B1DD-87675E2FF71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329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0CFF-6BB0-4337-9444-0F1AD3AD17F1}" type="datetimeFigureOut">
              <a:rPr lang="en-CA" smtClean="0"/>
              <a:pPr/>
              <a:t>14/12/2012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6BB7-E91E-4DB3-B1DD-87675E2FF71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704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0CFF-6BB0-4337-9444-0F1AD3AD17F1}" type="datetimeFigureOut">
              <a:rPr lang="en-CA" smtClean="0"/>
              <a:pPr/>
              <a:t>14/12/2012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6BB7-E91E-4DB3-B1DD-87675E2FF71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98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0CFF-6BB0-4337-9444-0F1AD3AD17F1}" type="datetimeFigureOut">
              <a:rPr lang="en-CA" smtClean="0"/>
              <a:pPr/>
              <a:t>14/12/2012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6BB7-E91E-4DB3-B1DD-87675E2FF71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255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0CFF-6BB0-4337-9444-0F1AD3AD17F1}" type="datetimeFigureOut">
              <a:rPr lang="en-CA" smtClean="0"/>
              <a:pPr/>
              <a:t>14/12/2012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6BB7-E91E-4DB3-B1DD-87675E2FF71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637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E0CFF-6BB0-4337-9444-0F1AD3AD17F1}" type="datetimeFigureOut">
              <a:rPr lang="en-CA" smtClean="0"/>
              <a:pPr/>
              <a:t>14/12/2012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B6BB7-E91E-4DB3-B1DD-87675E2FF71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847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nlm.nih.gov/medlineplus/ency/anatomyvideos/000098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youtube.com/watch?v=lrYlZJiuf1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5578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6600" b="1" dirty="0" smtClean="0">
                <a:solidFill>
                  <a:schemeClr val="bg1"/>
                </a:solidFill>
              </a:rPr>
              <a:t>11.1 – </a:t>
            </a:r>
          </a:p>
          <a:p>
            <a:pPr marL="0" indent="0" algn="ctr">
              <a:buNone/>
            </a:pPr>
            <a:r>
              <a:rPr lang="en-CA" sz="6600" b="1" dirty="0" smtClean="0">
                <a:solidFill>
                  <a:schemeClr val="bg1"/>
                </a:solidFill>
              </a:rPr>
              <a:t>Components </a:t>
            </a:r>
          </a:p>
          <a:p>
            <a:pPr marL="0" indent="0" algn="ctr">
              <a:buNone/>
            </a:pPr>
            <a:r>
              <a:rPr lang="en-CA" sz="6600" b="1" dirty="0" smtClean="0">
                <a:solidFill>
                  <a:schemeClr val="bg1"/>
                </a:solidFill>
              </a:rPr>
              <a:t>of Blood</a:t>
            </a:r>
            <a:endParaRPr lang="en-CA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Sickle Cell Anemia</a:t>
            </a:r>
          </a:p>
        </p:txBody>
      </p:sp>
      <p:pic>
        <p:nvPicPr>
          <p:cNvPr id="65539" name="Picture 3" descr="sicklec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4877" y="2808879"/>
            <a:ext cx="4894397" cy="320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412776"/>
            <a:ext cx="622818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/>
              <a:t>Blood </a:t>
            </a:r>
            <a:r>
              <a:rPr lang="en-CA" sz="4000" dirty="0"/>
              <a:t>cells form an </a:t>
            </a:r>
            <a:endParaRPr lang="en-CA" sz="4000" dirty="0" smtClean="0"/>
          </a:p>
          <a:p>
            <a:r>
              <a:rPr lang="en-CA" sz="4000" dirty="0" smtClean="0"/>
              <a:t>abnormal </a:t>
            </a:r>
            <a:r>
              <a:rPr lang="en-CA" sz="4000" dirty="0"/>
              <a:t>crescent shape</a:t>
            </a:r>
            <a:r>
              <a:rPr lang="en-CA" sz="4000" dirty="0" smtClean="0"/>
              <a:t>.</a:t>
            </a:r>
          </a:p>
          <a:p>
            <a:endParaRPr lang="en-CA" sz="4000" dirty="0"/>
          </a:p>
          <a:p>
            <a:r>
              <a:rPr lang="en-CA" sz="4000" dirty="0" smtClean="0"/>
              <a:t>Delivers less oxygen to cells.</a:t>
            </a:r>
          </a:p>
          <a:p>
            <a:endParaRPr lang="en-CA" sz="2800" dirty="0"/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143233"/>
            <a:ext cx="3279254" cy="273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6959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-756592" y="260648"/>
            <a:ext cx="7010400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u="sng" dirty="0" smtClean="0"/>
              <a:t>White Blood Cells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5300" b="1" dirty="0" smtClean="0"/>
              <a:t>Leukocytes </a:t>
            </a: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410"/>
            <a:ext cx="7346776" cy="4320902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US" dirty="0" smtClean="0"/>
              <a:t>Role: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ill invaders of body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FF0000"/>
                </a:solidFill>
              </a:rPr>
              <a:t>RBC to WBC Ratio:</a:t>
            </a:r>
          </a:p>
          <a:p>
            <a:pPr marL="0" indent="0" eaLnBrk="1" hangingPunct="1">
              <a:buNone/>
            </a:pPr>
            <a:r>
              <a:rPr lang="en-US" dirty="0" smtClean="0"/>
              <a:t>       700 erythrocytes to 1 leukocyte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ave a nucleus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Different types based on shape of nucleus and granules in cytoplasm</a:t>
            </a:r>
          </a:p>
        </p:txBody>
      </p:sp>
      <p:pic>
        <p:nvPicPr>
          <p:cNvPr id="2050" name="Picture 2" descr="http://4.bp.blogspot.com/-oHvTJVbwfGc/TmPr3JO0CZI/AAAAAAAAJ2w/_CU1yXxZ9uk/s1600/white-red-blood-ce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207668" cy="22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3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How Leukocytes Work… 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8686800" cy="489654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Some function by destroying invading </a:t>
            </a:r>
          </a:p>
          <a:p>
            <a:pPr marL="0" indent="0" eaLnBrk="1" hangingPunct="1">
              <a:buNone/>
            </a:pPr>
            <a:r>
              <a:rPr lang="en-US" dirty="0" smtClean="0"/>
              <a:t>microbes by </a:t>
            </a:r>
            <a:r>
              <a:rPr lang="en-US" b="1" dirty="0" smtClean="0">
                <a:solidFill>
                  <a:srgbClr val="FF0000"/>
                </a:solidFill>
              </a:rPr>
              <a:t>PHAGOCYTOSIS</a:t>
            </a:r>
          </a:p>
          <a:p>
            <a:pPr marL="0" indent="0" eaLnBrk="1" hangingPunct="1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Char char="-"/>
            </a:pPr>
            <a:r>
              <a:rPr lang="en-US" dirty="0" smtClean="0"/>
              <a:t>Engulf microbe and </a:t>
            </a:r>
          </a:p>
          <a:p>
            <a:pPr marL="0" indent="0" eaLnBrk="1" hangingPunct="1">
              <a:buNone/>
            </a:pPr>
            <a:r>
              <a:rPr lang="en-US" dirty="0" smtClean="0"/>
              <a:t>digest it </a:t>
            </a:r>
            <a:r>
              <a:rPr lang="en-US" sz="2800" dirty="0" smtClean="0">
                <a:hlinkClick r:id="rId2"/>
              </a:rPr>
              <a:t>(PAC-MAN Style)</a:t>
            </a:r>
            <a:endParaRPr lang="en-US" sz="2800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</a:t>
            </a:r>
            <a:endParaRPr lang="en-US" sz="2800" dirty="0" smtClean="0"/>
          </a:p>
        </p:txBody>
      </p:sp>
      <p:pic>
        <p:nvPicPr>
          <p:cNvPr id="3074" name="Picture 2" descr="http://www.dumage.com/img/fun/funny-and-creative-pac-man/funny-and-creative-pac-man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21665" r="46118" b="42484"/>
          <a:stretch/>
        </p:blipFill>
        <p:spPr bwMode="auto">
          <a:xfrm>
            <a:off x="4235872" y="2852936"/>
            <a:ext cx="4896544" cy="313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59935"/>
            <a:ext cx="2839293" cy="209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7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How Leukocytes Work… 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54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Others function by</a:t>
            </a:r>
          </a:p>
          <a:p>
            <a:pPr marL="0" indent="0" eaLnBrk="1" hangingPunct="1">
              <a:buNone/>
            </a:pPr>
            <a:r>
              <a:rPr lang="en-US" dirty="0" smtClean="0"/>
              <a:t>forming </a:t>
            </a:r>
            <a:r>
              <a:rPr lang="en-US" b="1" dirty="0" smtClean="0">
                <a:solidFill>
                  <a:srgbClr val="FF0000"/>
                </a:solidFill>
              </a:rPr>
              <a:t>ANTIBODIES</a:t>
            </a:r>
            <a:r>
              <a:rPr lang="en-US" dirty="0" smtClean="0"/>
              <a:t> 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FontTx/>
              <a:buChar char="-"/>
            </a:pPr>
            <a:r>
              <a:rPr lang="en-US" sz="2800" dirty="0" smtClean="0"/>
              <a:t>Tag invaders to be destroyed</a:t>
            </a:r>
          </a:p>
          <a:p>
            <a:pPr marL="0" indent="0" eaLnBrk="1" hangingPunct="1">
              <a:buNone/>
            </a:pPr>
            <a:r>
              <a:rPr lang="en-US" sz="2800" dirty="0" smtClean="0"/>
              <a:t>by other leukocytes.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- </a:t>
            </a:r>
            <a:r>
              <a:rPr lang="en-US" sz="2800" dirty="0" smtClean="0">
                <a:hlinkClick r:id="rId2"/>
              </a:rPr>
              <a:t>Act like a beacon</a:t>
            </a:r>
            <a:r>
              <a:rPr lang="en-US" sz="2800" dirty="0" smtClean="0"/>
              <a:t>.</a:t>
            </a:r>
          </a:p>
        </p:txBody>
      </p:sp>
      <p:pic>
        <p:nvPicPr>
          <p:cNvPr id="3076" name="Picture 4" descr="http://www.rndsystems.com/resources/images/629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76953"/>
            <a:ext cx="3779912" cy="418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80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48680"/>
            <a:ext cx="8591872" cy="584299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800" b="1" u="sng" dirty="0"/>
              <a:t>P</a:t>
            </a:r>
            <a:r>
              <a:rPr lang="en-US" sz="4800" b="1" u="sng" dirty="0" smtClean="0"/>
              <a:t>us</a:t>
            </a:r>
            <a:r>
              <a:rPr lang="en-US" sz="4800" i="1" dirty="0" smtClean="0"/>
              <a:t> (exudate)</a:t>
            </a:r>
            <a:endParaRPr lang="en-US" sz="4800" i="1" u="sng" dirty="0" smtClean="0"/>
          </a:p>
          <a:p>
            <a:pPr marL="0" indent="0" eaLnBrk="1" hangingPunct="1">
              <a:buFontTx/>
              <a:buChar char="-"/>
            </a:pPr>
            <a:r>
              <a:rPr lang="en-US" dirty="0" smtClean="0"/>
              <a:t>formed when leukocytes engulf and destroy invading microbes.  </a:t>
            </a:r>
          </a:p>
          <a:p>
            <a:pPr marL="0" indent="0" eaLnBrk="1" hangingPunct="1">
              <a:buFontTx/>
              <a:buChar char="-"/>
            </a:pPr>
            <a:r>
              <a:rPr lang="en-US" dirty="0" smtClean="0"/>
              <a:t>The white blood cell is also destroyed in the process.</a:t>
            </a:r>
          </a:p>
          <a:p>
            <a:pPr marL="0" indent="0" eaLnBrk="1" hangingPunct="1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If under the skin the</a:t>
            </a:r>
          </a:p>
          <a:p>
            <a:pPr marL="0" indent="0" eaLnBrk="1" hangingPunct="1">
              <a:buNone/>
            </a:pPr>
            <a:r>
              <a:rPr lang="en-US" dirty="0"/>
              <a:t>c</a:t>
            </a:r>
            <a:r>
              <a:rPr lang="en-US" dirty="0" smtClean="0"/>
              <a:t>ollection of pus is</a:t>
            </a:r>
          </a:p>
          <a:p>
            <a:pPr marL="0" indent="0" eaLnBrk="1" hangingPunct="1">
              <a:buNone/>
            </a:pPr>
            <a:r>
              <a:rPr lang="en-US" dirty="0"/>
              <a:t>a</a:t>
            </a:r>
            <a:r>
              <a:rPr lang="en-US" dirty="0" smtClean="0"/>
              <a:t>lso called an </a:t>
            </a:r>
            <a:r>
              <a:rPr lang="en-US" b="1" dirty="0" smtClean="0"/>
              <a:t>abscess</a:t>
            </a:r>
          </a:p>
          <a:p>
            <a:pPr marL="0" indent="0" eaLnBrk="1" hangingPunct="1">
              <a:buNone/>
            </a:pPr>
            <a:r>
              <a:rPr lang="en-US" dirty="0" smtClean="0"/>
              <a:t>or </a:t>
            </a:r>
            <a:r>
              <a:rPr lang="en-US" b="1" dirty="0" smtClean="0"/>
              <a:t>pimple</a:t>
            </a:r>
            <a:r>
              <a:rPr lang="en-US" dirty="0" smtClean="0"/>
              <a:t>. 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449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1" y="908720"/>
            <a:ext cx="9137569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6000" dirty="0" smtClean="0"/>
              <a:t>Practice Q’s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204864"/>
            <a:ext cx="6840760" cy="1800200"/>
          </a:xfrm>
          <a:solidFill>
            <a:srgbClr val="C00000">
              <a:alpha val="75000"/>
            </a:srgbClr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sz="7000" dirty="0" smtClean="0"/>
              <a:t>Pg. 356 # 3-6, 10-14</a:t>
            </a:r>
            <a:endParaRPr lang="en-CA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Transport functions (nutrients, waste, 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Maintains Water </a:t>
            </a:r>
            <a:r>
              <a:rPr lang="en-US" dirty="0"/>
              <a:t>B</a:t>
            </a:r>
            <a:r>
              <a:rPr lang="en-US" dirty="0" smtClean="0"/>
              <a:t>alance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Temperature Regulation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pH Balance (Buffering!)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/>
              <a:t>I</a:t>
            </a:r>
            <a:r>
              <a:rPr lang="en-US" dirty="0" smtClean="0"/>
              <a:t>mmune </a:t>
            </a:r>
            <a:r>
              <a:rPr lang="en-US" dirty="0"/>
              <a:t>S</a:t>
            </a:r>
            <a:r>
              <a:rPr lang="en-US" dirty="0" smtClean="0"/>
              <a:t>ystem</a:t>
            </a:r>
          </a:p>
        </p:txBody>
      </p:sp>
      <p:pic>
        <p:nvPicPr>
          <p:cNvPr id="7170" name="Picture 2" descr="http://images.clipartof.com/small/28667-Clipart-Illustration-Of-A-Blank-Text-Bar-Bordered-With-Red-Blood-Splatters-And-Drips-Over-Whi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70" b="5868"/>
          <a:stretch/>
        </p:blipFill>
        <p:spPr bwMode="auto">
          <a:xfrm>
            <a:off x="4534222" y="0"/>
            <a:ext cx="42862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of.com/small/28667-Clipart-Illustration-Of-A-Blank-Text-Bar-Bordered-With-Red-Blood-Splatters-And-Drips-Over-Whi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70" b="5868"/>
          <a:stretch/>
        </p:blipFill>
        <p:spPr bwMode="auto">
          <a:xfrm>
            <a:off x="251520" y="-27384"/>
            <a:ext cx="42862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Importance of Blood</a:t>
            </a:r>
          </a:p>
        </p:txBody>
      </p:sp>
    </p:spTree>
    <p:extLst>
      <p:ext uri="{BB962C8B-B14F-4D97-AF65-F5344CB8AC3E}">
        <p14:creationId xmlns:p14="http://schemas.microsoft.com/office/powerpoint/2010/main" val="158557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3.gstatic.com/images?q=tbn:ANd9GcQrhyOmCQLi6TcqTzupB0NRe1EyqBIQ31nSvZRZuR1IyVD1UDNxh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682" y="-141682"/>
            <a:ext cx="3600400" cy="38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Components of Blood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2817"/>
            <a:ext cx="9144000" cy="5085184"/>
          </a:xfrm>
        </p:spPr>
        <p:txBody>
          <a:bodyPr>
            <a:normAutofit fontScale="92500" lnSpcReduction="10000"/>
          </a:bodyPr>
          <a:lstStyle/>
          <a:p>
            <a:pPr marL="0" indent="0" algn="r" eaLnBrk="1" hangingPunct="1">
              <a:buNone/>
            </a:pPr>
            <a:r>
              <a:rPr lang="en-US" sz="2600" b="1" dirty="0" smtClean="0"/>
              <a:t>55% </a:t>
            </a:r>
            <a:r>
              <a:rPr lang="en-US" sz="2600" dirty="0" smtClean="0"/>
              <a:t>= Fluid </a:t>
            </a:r>
            <a:r>
              <a:rPr lang="en-US" sz="2600" dirty="0"/>
              <a:t>P</a:t>
            </a:r>
            <a:r>
              <a:rPr lang="en-US" sz="2600" dirty="0" smtClean="0"/>
              <a:t>ortion (Plasma) </a:t>
            </a:r>
          </a:p>
          <a:p>
            <a:pPr marL="0" indent="0" eaLnBrk="1" hangingPunct="1">
              <a:buNone/>
            </a:pPr>
            <a:r>
              <a:rPr lang="en-US" sz="2600" b="1" dirty="0" smtClean="0"/>
              <a:t>                                                    	        		  1% = </a:t>
            </a:r>
            <a:r>
              <a:rPr lang="en-US" sz="2600" dirty="0"/>
              <a:t>W</a:t>
            </a:r>
            <a:r>
              <a:rPr lang="en-US" sz="2600" dirty="0" smtClean="0"/>
              <a:t>hite Blood Cells </a:t>
            </a:r>
          </a:p>
          <a:p>
            <a:pPr marL="0" indent="0" eaLnBrk="1" hangingPunct="1">
              <a:buNone/>
            </a:pPr>
            <a:r>
              <a:rPr lang="en-US" sz="2600" b="1" dirty="0" smtClean="0"/>
              <a:t>						</a:t>
            </a:r>
            <a:r>
              <a:rPr lang="en-US" sz="2600" b="1" dirty="0" smtClean="0"/>
              <a:t>44% </a:t>
            </a:r>
            <a:r>
              <a:rPr lang="en-US" sz="2600" dirty="0" smtClean="0"/>
              <a:t>= Blood </a:t>
            </a:r>
            <a:r>
              <a:rPr lang="en-US" sz="2600" dirty="0"/>
              <a:t>C</a:t>
            </a:r>
            <a:r>
              <a:rPr lang="en-US" sz="2600" dirty="0" smtClean="0"/>
              <a:t>ells</a:t>
            </a:r>
          </a:p>
          <a:p>
            <a:pPr marL="0" indent="0" eaLnBrk="1" hangingPunct="1">
              <a:buNone/>
            </a:pPr>
            <a:r>
              <a:rPr lang="en-US" b="1" i="1" u="sng" dirty="0" smtClean="0"/>
              <a:t>Plasma:</a:t>
            </a:r>
            <a:endParaRPr lang="en-US" b="1" i="1" dirty="0" smtClean="0"/>
          </a:p>
          <a:p>
            <a:pPr marL="0" indent="0" eaLnBrk="1" hangingPunct="1">
              <a:buNone/>
            </a:pPr>
            <a:r>
              <a:rPr lang="en-US" i="1" dirty="0"/>
              <a:t> </a:t>
            </a:r>
            <a:r>
              <a:rPr lang="en-US" i="1" dirty="0" smtClean="0"/>
              <a:t>      - </a:t>
            </a:r>
            <a:r>
              <a:rPr lang="en-US" dirty="0" smtClean="0"/>
              <a:t>90%  water but contains blood proteins, glucose,  </a:t>
            </a:r>
          </a:p>
          <a:p>
            <a:pPr marL="0" indent="0" eaLnBrk="1" hangingPunct="1">
              <a:buNone/>
            </a:pPr>
            <a:r>
              <a:rPr lang="en-US" dirty="0" smtClean="0"/>
              <a:t>	vitamins, minerals, dissolved gases, urea</a:t>
            </a:r>
          </a:p>
          <a:p>
            <a:pPr eaLnBrk="1" hangingPunct="1"/>
            <a:endParaRPr lang="en-US" sz="2600" dirty="0" smtClean="0"/>
          </a:p>
          <a:p>
            <a:pPr marL="0" indent="0" eaLnBrk="1" hangingPunct="1">
              <a:buNone/>
            </a:pPr>
            <a:r>
              <a:rPr lang="en-US" sz="2600" b="1" i="1" u="sng" dirty="0" smtClean="0"/>
              <a:t>Plasma Proteins:</a:t>
            </a:r>
          </a:p>
          <a:p>
            <a:pPr lvl="1" eaLnBrk="1" hangingPunct="1"/>
            <a:r>
              <a:rPr lang="en-US" sz="2400" i="1" u="sng" dirty="0" smtClean="0">
                <a:solidFill>
                  <a:srgbClr val="C00000"/>
                </a:solidFill>
              </a:rPr>
              <a:t>Albumins</a:t>
            </a:r>
            <a:r>
              <a:rPr lang="en-US" sz="2400" dirty="0" smtClean="0">
                <a:solidFill>
                  <a:srgbClr val="C00000"/>
                </a:solidFill>
              </a:rPr>
              <a:t> – help with osmotic balance</a:t>
            </a:r>
          </a:p>
          <a:p>
            <a:pPr lvl="1" eaLnBrk="1" hangingPunct="1"/>
            <a:r>
              <a:rPr lang="en-US" sz="2400" i="1" u="sng" dirty="0" smtClean="0">
                <a:solidFill>
                  <a:srgbClr val="C00000"/>
                </a:solidFill>
              </a:rPr>
              <a:t>globulins</a:t>
            </a:r>
            <a:r>
              <a:rPr lang="en-US" sz="2400" dirty="0" smtClean="0">
                <a:solidFill>
                  <a:srgbClr val="C00000"/>
                </a:solidFill>
              </a:rPr>
              <a:t> -  antibodies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(immune responses)</a:t>
            </a:r>
          </a:p>
          <a:p>
            <a:pPr lvl="1" eaLnBrk="1" hangingPunct="1"/>
            <a:r>
              <a:rPr lang="en-US" sz="2400" i="1" u="sng" dirty="0" smtClean="0">
                <a:solidFill>
                  <a:srgbClr val="C00000"/>
                </a:solidFill>
              </a:rPr>
              <a:t>fibrinogens</a:t>
            </a:r>
            <a:r>
              <a:rPr lang="en-US" sz="2400" dirty="0" smtClean="0">
                <a:solidFill>
                  <a:srgbClr val="C00000"/>
                </a:solidFill>
              </a:rPr>
              <a:t> - blood clotting</a:t>
            </a:r>
          </a:p>
          <a:p>
            <a:pPr lvl="1" eaLnBrk="1" hangingPunct="1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							</a:t>
            </a:r>
            <a:r>
              <a:rPr lang="en-US" sz="2400" dirty="0" err="1" smtClean="0">
                <a:solidFill>
                  <a:srgbClr val="0070C0"/>
                </a:solidFill>
              </a:rPr>
              <a:t>Biuret</a:t>
            </a:r>
            <a:r>
              <a:rPr lang="en-US" sz="2400" dirty="0" smtClean="0">
                <a:solidFill>
                  <a:srgbClr val="0070C0"/>
                </a:solidFill>
              </a:rPr>
              <a:t> Q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59"/>
            <a:ext cx="7318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3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b="1" u="sng" dirty="0" smtClean="0"/>
              <a:t>Red Blood Cells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C00000"/>
                </a:solidFill>
              </a:rPr>
              <a:t>Erythrocytes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24944"/>
            <a:ext cx="8229600" cy="377728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b="1" dirty="0" smtClean="0"/>
              <a:t>Shape = Biconcave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dirty="0" smtClean="0">
                <a:sym typeface="Wingdings" pitchFamily="2" charset="2"/>
              </a:rPr>
              <a:t>	</a:t>
            </a:r>
            <a:r>
              <a:rPr lang="en-US" sz="2600" dirty="0" smtClean="0"/>
              <a:t> more surface area for gas exchange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b="1" dirty="0" smtClean="0"/>
              <a:t>Enucleated = No </a:t>
            </a:r>
            <a:r>
              <a:rPr lang="en-US" sz="2600" b="1" dirty="0"/>
              <a:t>N</a:t>
            </a:r>
            <a:r>
              <a:rPr lang="en-US" sz="2600" b="1" dirty="0" smtClean="0"/>
              <a:t>ucleus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dirty="0" smtClean="0">
                <a:sym typeface="Wingdings" pitchFamily="2" charset="2"/>
              </a:rPr>
              <a:t>	 </a:t>
            </a:r>
            <a:r>
              <a:rPr lang="en-US" sz="2600" dirty="0" smtClean="0"/>
              <a:t>more space for hemoglobin to be in the cell</a:t>
            </a:r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b="1" dirty="0" smtClean="0"/>
              <a:t>Life span = 120 days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600" b="1" dirty="0" smtClean="0"/>
              <a:t>	</a:t>
            </a:r>
            <a:r>
              <a:rPr lang="en-US" sz="2600" dirty="0" smtClean="0">
                <a:sym typeface="Wingdings" pitchFamily="2" charset="2"/>
              </a:rPr>
              <a:t>  Produced in bone marrow (5 million/min.)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600" b="1" dirty="0" smtClean="0">
                <a:sym typeface="Wingdings" pitchFamily="2" charset="2"/>
              </a:rPr>
              <a:t>	</a:t>
            </a:r>
            <a:r>
              <a:rPr lang="en-US" sz="2600" dirty="0" smtClean="0">
                <a:sym typeface="Wingdings" pitchFamily="2" charset="2"/>
              </a:rPr>
              <a:t>  4.5-8 billion RBC/</a:t>
            </a:r>
            <a:r>
              <a:rPr lang="en-US" sz="2600" dirty="0" err="1" smtClean="0">
                <a:sym typeface="Wingdings" pitchFamily="2" charset="2"/>
              </a:rPr>
              <a:t>mL</a:t>
            </a:r>
            <a:r>
              <a:rPr lang="en-US" sz="2600" dirty="0" smtClean="0">
                <a:sym typeface="Wingdings" pitchFamily="2" charset="2"/>
              </a:rPr>
              <a:t> of blood (age, sex, elevation)</a:t>
            </a:r>
            <a:endParaRPr lang="en-US" sz="2600" b="1" dirty="0" smtClean="0"/>
          </a:p>
        </p:txBody>
      </p:sp>
      <p:pic>
        <p:nvPicPr>
          <p:cNvPr id="175109" name="Picture 5" descr="7315_5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962"/>
            <a:ext cx="4156348" cy="29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106097" cy="1436688"/>
          </a:xfrm>
        </p:spPr>
        <p:txBody>
          <a:bodyPr/>
          <a:lstStyle/>
          <a:p>
            <a:pPr algn="l" eaLnBrk="1" hangingPunct="1"/>
            <a:r>
              <a:rPr lang="en-US" b="1" dirty="0" smtClean="0"/>
              <a:t>   </a:t>
            </a:r>
            <a:r>
              <a:rPr lang="en-US" b="1" u="sng" dirty="0" smtClean="0"/>
              <a:t>Red Blood </a:t>
            </a:r>
            <a:r>
              <a:rPr lang="en-US" b="1" u="sng" dirty="0"/>
              <a:t>C</a:t>
            </a:r>
            <a:r>
              <a:rPr lang="en-US" b="1" u="sng" dirty="0" smtClean="0"/>
              <a:t>ells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- </a:t>
            </a:r>
            <a:r>
              <a:rPr lang="en-US" b="1" dirty="0" smtClean="0">
                <a:solidFill>
                  <a:srgbClr val="C00000"/>
                </a:solidFill>
              </a:rPr>
              <a:t>Erythrocytes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8353425" cy="4533826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</a:pPr>
            <a:endParaRPr lang="en-US" sz="1100" dirty="0" smtClean="0"/>
          </a:p>
          <a:p>
            <a:pPr marL="0" indent="0" eaLnBrk="1" hangingPunct="1">
              <a:buNone/>
            </a:pPr>
            <a:r>
              <a:rPr lang="en-US" sz="2200" dirty="0" smtClean="0"/>
              <a:t>     </a:t>
            </a:r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sz="4300" u="sng" dirty="0" smtClean="0"/>
              <a:t> Transport of oxygen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b="1" i="1" u="sng" dirty="0"/>
              <a:t>H</a:t>
            </a:r>
            <a:r>
              <a:rPr lang="en-US" b="1" i="1" u="sng" dirty="0" smtClean="0"/>
              <a:t>emoglobin</a:t>
            </a:r>
            <a:r>
              <a:rPr lang="en-US" dirty="0" smtClean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Hb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280 million molecules/RBC</a:t>
            </a:r>
            <a:endParaRPr lang="en-US" b="1" dirty="0" smtClean="0"/>
          </a:p>
          <a:p>
            <a:pPr marL="0" indent="0" eaLnBrk="1" hangingPunct="1">
              <a:buNone/>
            </a:pPr>
            <a:r>
              <a:rPr lang="en-US" dirty="0" smtClean="0">
                <a:sym typeface="Wingdings" pitchFamily="2" charset="2"/>
              </a:rPr>
              <a:t> Enhances the red blood cell’s ability to carry oxygen</a:t>
            </a:r>
          </a:p>
          <a:p>
            <a:pPr marL="0" indent="0" eaLnBrk="1" hangingPunct="1"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wo parts:</a:t>
            </a:r>
          </a:p>
          <a:p>
            <a:pPr marL="0" indent="0" eaLnBrk="1" hangingPunct="1">
              <a:buNone/>
            </a:pPr>
            <a:r>
              <a:rPr lang="en-US" dirty="0" smtClean="0"/>
              <a:t>        </a:t>
            </a:r>
            <a:r>
              <a:rPr lang="en-US" b="1" dirty="0" smtClean="0"/>
              <a:t>- </a:t>
            </a:r>
            <a:r>
              <a:rPr lang="en-US" b="1" dirty="0" err="1" smtClean="0"/>
              <a:t>heme</a:t>
            </a:r>
            <a:r>
              <a:rPr lang="en-US" b="1" dirty="0" smtClean="0"/>
              <a:t> </a:t>
            </a:r>
            <a:r>
              <a:rPr lang="en-US" dirty="0" smtClean="0"/>
              <a:t>= the iron containing pigment</a:t>
            </a:r>
          </a:p>
          <a:p>
            <a:pPr marL="0" indent="0" eaLnBrk="1" hangingPunct="1">
              <a:buNone/>
            </a:pPr>
            <a:r>
              <a:rPr lang="en-US" b="1" dirty="0" smtClean="0"/>
              <a:t>        - globin </a:t>
            </a:r>
            <a:r>
              <a:rPr lang="en-US" dirty="0"/>
              <a:t>=</a:t>
            </a:r>
            <a:r>
              <a:rPr lang="en-US" dirty="0" smtClean="0"/>
              <a:t> the protein structure</a:t>
            </a:r>
          </a:p>
        </p:txBody>
      </p:sp>
      <p:pic>
        <p:nvPicPr>
          <p:cNvPr id="1026" name="Picture 2" descr="http://www.cosmosmagazine.com/files/imagecache/fiction/files/fiction/print/20090308_red_blood_ce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203848" cy="357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Red Blood Cells</a:t>
            </a:r>
          </a:p>
        </p:txBody>
      </p:sp>
      <p:pic>
        <p:nvPicPr>
          <p:cNvPr id="60419" name="Picture 3" descr="HEM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7005464" cy="460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19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dirty="0" smtClean="0"/>
              <a:t>Erythrocytes...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45481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Interesting fact: </a:t>
            </a:r>
          </a:p>
          <a:p>
            <a:pPr marL="0" indent="0" eaLnBrk="1" hangingPunct="1">
              <a:buNone/>
            </a:pPr>
            <a:r>
              <a:rPr lang="en-US" dirty="0" smtClean="0"/>
              <a:t>If you are placed in an oxygen free environment, humans can survive 4 to 5 minutes because of the excess oxygen carried by </a:t>
            </a:r>
            <a:r>
              <a:rPr lang="en-US" dirty="0" err="1" smtClean="0"/>
              <a:t>Hb</a:t>
            </a:r>
            <a:r>
              <a:rPr lang="en-US" dirty="0" smtClean="0"/>
              <a:t>. Without </a:t>
            </a:r>
            <a:r>
              <a:rPr lang="en-US" dirty="0" err="1" smtClean="0"/>
              <a:t>Hb</a:t>
            </a:r>
            <a:r>
              <a:rPr lang="en-US" dirty="0" smtClean="0"/>
              <a:t>, it would be 4-5 sec.</a:t>
            </a:r>
          </a:p>
        </p:txBody>
      </p:sp>
      <p:pic>
        <p:nvPicPr>
          <p:cNvPr id="8194" name="Picture 2" descr="http://files.turbosquid.com/Preview/Content_2010_02_24__14_02_37/1.jpg150d117a-61e8-465e-a104-c3b948e0c339Larg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6" b="15024"/>
          <a:stretch/>
        </p:blipFill>
        <p:spPr bwMode="auto">
          <a:xfrm>
            <a:off x="2195736" y="3276600"/>
            <a:ext cx="52768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76672"/>
            <a:ext cx="8138864" cy="63813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Erythropoiesis</a:t>
            </a:r>
            <a:r>
              <a:rPr lang="en-US" sz="4400" dirty="0" smtClean="0"/>
              <a:t> </a:t>
            </a:r>
          </a:p>
          <a:p>
            <a:pPr marL="0" indent="0" eaLnBrk="1" hangingPunct="1">
              <a:buNone/>
            </a:pPr>
            <a:endParaRPr lang="en-US" sz="1200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Process by which red blood cells are made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Cells are recycled when old and brittle</a:t>
            </a:r>
          </a:p>
          <a:p>
            <a:pPr eaLnBrk="1" hangingPunct="1">
              <a:buNone/>
            </a:pPr>
            <a:r>
              <a:rPr lang="en-US" dirty="0" smtClean="0"/>
              <a:t> 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Iron reused 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Rest of </a:t>
            </a:r>
            <a:r>
              <a:rPr lang="en-US" b="1" dirty="0" err="1" smtClean="0"/>
              <a:t>heme</a:t>
            </a:r>
            <a:r>
              <a:rPr lang="en-US" dirty="0" smtClean="0"/>
              <a:t> broken </a:t>
            </a:r>
          </a:p>
          <a:p>
            <a:pPr marL="0" indent="0" eaLnBrk="1" hangingPunct="1">
              <a:buNone/>
            </a:pPr>
            <a:r>
              <a:rPr lang="en-US" dirty="0" smtClean="0"/>
              <a:t>down into bile salts by </a:t>
            </a:r>
          </a:p>
          <a:p>
            <a:pPr marL="0" indent="0" eaLnBrk="1" hangingPunct="1">
              <a:buNone/>
            </a:pPr>
            <a:r>
              <a:rPr lang="en-US" dirty="0" smtClean="0"/>
              <a:t>the liver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79" y="3645025"/>
            <a:ext cx="4804722" cy="319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5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ANEMIA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2816"/>
            <a:ext cx="8605193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A deficiency in </a:t>
            </a:r>
            <a:r>
              <a:rPr lang="en-US" b="1" u="sng" dirty="0" smtClean="0"/>
              <a:t># of erythrocytes </a:t>
            </a:r>
            <a:r>
              <a:rPr lang="en-US" dirty="0" smtClean="0"/>
              <a:t>or in </a:t>
            </a:r>
            <a:r>
              <a:rPr lang="en-US" b="1" u="sng" dirty="0" smtClean="0"/>
              <a:t>hemoglobin</a:t>
            </a:r>
            <a:r>
              <a:rPr lang="en-US" dirty="0" smtClean="0"/>
              <a:t> can lead to </a:t>
            </a:r>
            <a:r>
              <a:rPr lang="en-US" b="1" dirty="0" smtClean="0">
                <a:solidFill>
                  <a:srgbClr val="FF0000"/>
                </a:solidFill>
              </a:rPr>
              <a:t>anemia</a:t>
            </a:r>
            <a:r>
              <a:rPr lang="en-US" i="1" dirty="0" smtClean="0"/>
              <a:t> (reduction</a:t>
            </a:r>
            <a:r>
              <a:rPr lang="en-US" dirty="0" smtClean="0"/>
              <a:t> in blood oxygen levels)</a:t>
            </a:r>
          </a:p>
        </p:txBody>
      </p:sp>
      <p:pic>
        <p:nvPicPr>
          <p:cNvPr id="9218" name="Picture 2" descr="http://t1.gstatic.com/images?q=tbn:ANd9GcTbpeWMxevgf48U5tpY1yiXFOu0p9_UMZzJh2nmrrLkvIUTeULT_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3623078"/>
            <a:ext cx="4968552" cy="323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22104"/>
            <a:ext cx="3635896" cy="363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97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335</Words>
  <Application>Microsoft Office PowerPoint</Application>
  <PresentationFormat>On-screen Show (4:3)</PresentationFormat>
  <Paragraphs>106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Importance of Blood</vt:lpstr>
      <vt:lpstr>Components of Blood</vt:lpstr>
      <vt:lpstr>Red Blood Cells    Erythrocytes</vt:lpstr>
      <vt:lpstr>   Red Blood Cells      - Erythrocytes</vt:lpstr>
      <vt:lpstr>Red Blood Cells</vt:lpstr>
      <vt:lpstr>Erythrocytes...</vt:lpstr>
      <vt:lpstr>PowerPoint Presentation</vt:lpstr>
      <vt:lpstr>ANEMIA</vt:lpstr>
      <vt:lpstr>Sickle Cell Anemia</vt:lpstr>
      <vt:lpstr>White Blood Cells Leukocytes  </vt:lpstr>
      <vt:lpstr>How Leukocytes Work… </vt:lpstr>
      <vt:lpstr>How Leukocytes Work… </vt:lpstr>
      <vt:lpstr>PowerPoint Presentation</vt:lpstr>
      <vt:lpstr>Practice Q’s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Jared Heidinger</cp:lastModifiedBy>
  <cp:revision>27</cp:revision>
  <dcterms:created xsi:type="dcterms:W3CDTF">2012-03-27T00:46:16Z</dcterms:created>
  <dcterms:modified xsi:type="dcterms:W3CDTF">2012-12-14T17:31:54Z</dcterms:modified>
</cp:coreProperties>
</file>