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0" r:id="rId2"/>
    <p:sldId id="261" r:id="rId3"/>
    <p:sldId id="280" r:id="rId4"/>
    <p:sldId id="281" r:id="rId5"/>
    <p:sldId id="282" r:id="rId6"/>
    <p:sldId id="284" r:id="rId7"/>
    <p:sldId id="283" r:id="rId8"/>
    <p:sldId id="298" r:id="rId9"/>
    <p:sldId id="289" r:id="rId10"/>
    <p:sldId id="288" r:id="rId11"/>
    <p:sldId id="287" r:id="rId12"/>
    <p:sldId id="285" r:id="rId13"/>
    <p:sldId id="290" r:id="rId14"/>
    <p:sldId id="291" r:id="rId15"/>
    <p:sldId id="292" r:id="rId16"/>
    <p:sldId id="268" r:id="rId17"/>
    <p:sldId id="269" r:id="rId18"/>
    <p:sldId id="270" r:id="rId19"/>
    <p:sldId id="294" r:id="rId20"/>
    <p:sldId id="295" r:id="rId21"/>
    <p:sldId id="293" r:id="rId22"/>
    <p:sldId id="271" r:id="rId23"/>
    <p:sldId id="297" r:id="rId24"/>
    <p:sldId id="275" r:id="rId25"/>
    <p:sldId id="299" r:id="rId26"/>
    <p:sldId id="272" r:id="rId27"/>
    <p:sldId id="278" r:id="rId28"/>
    <p:sldId id="277" r:id="rId29"/>
    <p:sldId id="300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BDDD913-C666-471E-8BF7-66995D9207F7}" type="datetimeFigureOut">
              <a:rPr lang="en-CA" smtClean="0"/>
              <a:t>17/12/2012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99AA38D-672E-41D1-A5BB-20182E5ED9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209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ECDC20-A4D6-4ED0-8BA3-C87BD57051A6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8FE8D09-CD65-43FD-9F05-E17916400B8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49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CCA1D-A333-4BD3-9FC8-7165FF978E46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12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E8D09-CD65-43FD-9F05-E17916400B83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87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82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56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63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8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36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64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97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209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82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83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C705-0B52-44E5-8075-C85A1DC6DC29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36AB-E735-468B-9867-160EA6701F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30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outube.com/watch?v=1ncvcgffGl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96" y="120588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Platelets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64" y="3828181"/>
            <a:ext cx="8229600" cy="34172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Do not contain a nucleus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produced in bone marrow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blood vessels are ruptured, they initiate the </a:t>
            </a:r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  <a:r>
              <a:rPr lang="en-US" dirty="0" smtClean="0"/>
              <a:t> reactions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dirty="0" smtClean="0">
                <a:hlinkClick r:id="rId2"/>
              </a:rPr>
              <a:t>http://youtube.com/watch?v=1ncvcgffGlY</a:t>
            </a:r>
            <a:r>
              <a:rPr lang="en-US" dirty="0" smtClean="0"/>
              <a:t> </a:t>
            </a:r>
          </a:p>
        </p:txBody>
      </p:sp>
      <p:pic>
        <p:nvPicPr>
          <p:cNvPr id="4098" name="Picture 2" descr="http://trialx.com/curetalk/wp-content/blogs.dir/7/files/2011/05/diseases/Blood_Platelet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4292476" cy="321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7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Thromboplastin</a:t>
            </a:r>
            <a:r>
              <a:rPr lang="en-US" dirty="0">
                <a:solidFill>
                  <a:schemeClr val="bg1"/>
                </a:solidFill>
              </a:rPr>
              <a:t> and calcium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activate </a:t>
            </a:r>
            <a:r>
              <a:rPr lang="en-US" b="1" dirty="0" err="1">
                <a:solidFill>
                  <a:schemeClr val="bg1"/>
                </a:solidFill>
              </a:rPr>
              <a:t>prothrombin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(protein)</a:t>
            </a:r>
            <a:endParaRPr lang="en-US" b="1" dirty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Prothrombin</a:t>
            </a:r>
            <a:r>
              <a:rPr lang="en-US" dirty="0">
                <a:solidFill>
                  <a:schemeClr val="bg1"/>
                </a:solidFill>
              </a:rPr>
              <a:t> (made by the </a:t>
            </a:r>
            <a:r>
              <a:rPr lang="en-US" dirty="0" smtClean="0">
                <a:solidFill>
                  <a:schemeClr val="bg1"/>
                </a:solidFill>
              </a:rPr>
              <a:t>liver)</a:t>
            </a: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is </a:t>
            </a:r>
            <a:r>
              <a:rPr lang="en-US" dirty="0">
                <a:solidFill>
                  <a:schemeClr val="bg1"/>
                </a:solidFill>
              </a:rPr>
              <a:t>changed into </a:t>
            </a:r>
            <a:r>
              <a:rPr lang="en-US" b="1" dirty="0">
                <a:solidFill>
                  <a:schemeClr val="bg1"/>
                </a:solidFill>
              </a:rPr>
              <a:t>thrombin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>
                <a:solidFill>
                  <a:schemeClr val="bg1"/>
                </a:solidFill>
              </a:rPr>
              <a:t>thromboplastin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Thrombin changes </a:t>
            </a:r>
            <a:r>
              <a:rPr lang="en-US" b="1" dirty="0">
                <a:solidFill>
                  <a:schemeClr val="bg1"/>
                </a:solidFill>
              </a:rPr>
              <a:t>fibrinogen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fibrin,</a:t>
            </a:r>
            <a:r>
              <a:rPr lang="en-US" dirty="0" smtClean="0">
                <a:solidFill>
                  <a:schemeClr val="bg1"/>
                </a:solidFill>
              </a:rPr>
              <a:t> which goes </a:t>
            </a:r>
            <a:r>
              <a:rPr lang="en-US" dirty="0">
                <a:solidFill>
                  <a:schemeClr val="bg1"/>
                </a:solidFill>
              </a:rPr>
              <a:t>to damaged area,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sealing </a:t>
            </a:r>
            <a:r>
              <a:rPr lang="en-US" dirty="0">
                <a:solidFill>
                  <a:schemeClr val="bg1"/>
                </a:solidFill>
              </a:rPr>
              <a:t>the cut with a clot.</a:t>
            </a:r>
          </a:p>
          <a:p>
            <a:pPr lvl="1" algn="r"/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1"/>
            <a:ext cx="3386700" cy="1559323"/>
            <a:chOff x="358923" y="727361"/>
            <a:chExt cx="3386700" cy="1559323"/>
          </a:xfrm>
        </p:grpSpPr>
        <p:grpSp>
          <p:nvGrpSpPr>
            <p:cNvPr id="25" name="Group 24"/>
            <p:cNvGrpSpPr/>
            <p:nvPr/>
          </p:nvGrpSpPr>
          <p:grpSpPr>
            <a:xfrm>
              <a:off x="358923" y="727361"/>
              <a:ext cx="3199258" cy="1199073"/>
              <a:chOff x="751394" y="1979387"/>
              <a:chExt cx="2424430" cy="93610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51394" y="1979387"/>
                <a:ext cx="2424430" cy="936104"/>
                <a:chOff x="419378" y="1988840"/>
                <a:chExt cx="2424430" cy="936104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19378" y="1988840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907704" y="2024011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" name="Isosceles Triangle 2"/>
                <p:cNvSpPr/>
                <p:nvPr/>
              </p:nvSpPr>
              <p:spPr>
                <a:xfrm>
                  <a:off x="2231740" y="2096852"/>
                  <a:ext cx="288032" cy="324036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2267744" y="2564904"/>
                  <a:ext cx="252028" cy="36004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1751667" y="2168860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activate </a:t>
            </a:r>
            <a:r>
              <a:rPr lang="en-US" b="1" dirty="0" err="1"/>
              <a:t>prothrombin</a:t>
            </a:r>
            <a:r>
              <a:rPr lang="en-US" b="1" dirty="0"/>
              <a:t> </a:t>
            </a:r>
            <a:r>
              <a:rPr lang="en-US" dirty="0"/>
              <a:t>(protein)</a:t>
            </a:r>
            <a:endParaRPr lang="en-US" b="1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Prothrombin</a:t>
            </a:r>
            <a:r>
              <a:rPr lang="en-US" dirty="0">
                <a:solidFill>
                  <a:schemeClr val="bg1"/>
                </a:solidFill>
              </a:rPr>
              <a:t> (made by the </a:t>
            </a:r>
            <a:r>
              <a:rPr lang="en-US" dirty="0" smtClean="0">
                <a:solidFill>
                  <a:schemeClr val="bg1"/>
                </a:solidFill>
              </a:rPr>
              <a:t>liver)</a:t>
            </a: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is </a:t>
            </a:r>
            <a:r>
              <a:rPr lang="en-US" dirty="0">
                <a:solidFill>
                  <a:schemeClr val="bg1"/>
                </a:solidFill>
              </a:rPr>
              <a:t>changed into </a:t>
            </a:r>
            <a:r>
              <a:rPr lang="en-US" b="1" dirty="0">
                <a:solidFill>
                  <a:schemeClr val="bg1"/>
                </a:solidFill>
              </a:rPr>
              <a:t>thrombin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>
                <a:solidFill>
                  <a:schemeClr val="bg1"/>
                </a:solidFill>
              </a:rPr>
              <a:t>thromboplastin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Thrombin changes </a:t>
            </a:r>
            <a:r>
              <a:rPr lang="en-US" b="1" dirty="0">
                <a:solidFill>
                  <a:schemeClr val="bg1"/>
                </a:solidFill>
              </a:rPr>
              <a:t>fibrinogen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fibrin,</a:t>
            </a:r>
            <a:r>
              <a:rPr lang="en-US" dirty="0" smtClean="0">
                <a:solidFill>
                  <a:schemeClr val="bg1"/>
                </a:solidFill>
              </a:rPr>
              <a:t> which goes </a:t>
            </a:r>
            <a:r>
              <a:rPr lang="en-US" dirty="0">
                <a:solidFill>
                  <a:schemeClr val="bg1"/>
                </a:solidFill>
              </a:rPr>
              <a:t>to damaged area,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sealing </a:t>
            </a:r>
            <a:r>
              <a:rPr lang="en-US" dirty="0">
                <a:solidFill>
                  <a:schemeClr val="bg1"/>
                </a:solidFill>
              </a:rPr>
              <a:t>the cut with a clot</a:t>
            </a:r>
            <a:r>
              <a:rPr lang="en-US" dirty="0"/>
              <a:t>.</a:t>
            </a:r>
          </a:p>
          <a:p>
            <a:pPr lvl="1" algn="r"/>
            <a:endParaRPr lang="en-US" b="1" dirty="0"/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016842" cy="2592438"/>
            <a:chOff x="358923" y="727360"/>
            <a:chExt cx="4016842" cy="2592438"/>
          </a:xfrm>
        </p:grpSpPr>
        <p:grpSp>
          <p:nvGrpSpPr>
            <p:cNvPr id="25" name="Group 24"/>
            <p:cNvGrpSpPr/>
            <p:nvPr/>
          </p:nvGrpSpPr>
          <p:grpSpPr>
            <a:xfrm>
              <a:off x="358923" y="727360"/>
              <a:ext cx="3955177" cy="2592438"/>
              <a:chOff x="751394" y="1979387"/>
              <a:chExt cx="2997273" cy="202389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51394" y="1979387"/>
                <a:ext cx="2997273" cy="2023891"/>
                <a:chOff x="419378" y="1988840"/>
                <a:chExt cx="2997273" cy="2023891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19378" y="1988840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907704" y="2024011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" name="Isosceles Triangle 2"/>
                <p:cNvSpPr/>
                <p:nvPr/>
              </p:nvSpPr>
              <p:spPr>
                <a:xfrm>
                  <a:off x="2231740" y="2096852"/>
                  <a:ext cx="288032" cy="324036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2267744" y="2564904"/>
                  <a:ext cx="252028" cy="36004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545392" y="3643399"/>
                  <a:ext cx="252028" cy="36004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887430" y="3643399"/>
                  <a:ext cx="10022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CA" dirty="0" smtClean="0"/>
                    <a:t>+ Ca</a:t>
                  </a:r>
                  <a:r>
                    <a:rPr lang="en-CA" baseline="30000" dirty="0" smtClean="0"/>
                    <a:t>2+</a:t>
                  </a:r>
                  <a:endParaRPr lang="en-CA" baseline="300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029607" y="3643399"/>
                  <a:ext cx="1387044" cy="3600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1751667" y="2168860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1761371" y="3828065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84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activate </a:t>
            </a:r>
            <a:r>
              <a:rPr lang="en-US" b="1" dirty="0" err="1"/>
              <a:t>prothrombin</a:t>
            </a:r>
            <a:r>
              <a:rPr lang="en-US" b="1" dirty="0"/>
              <a:t> </a:t>
            </a:r>
            <a:r>
              <a:rPr lang="en-US" dirty="0"/>
              <a:t>(protein)</a:t>
            </a:r>
            <a:endParaRPr lang="en-US" b="1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Prothrombin</a:t>
            </a:r>
            <a:r>
              <a:rPr lang="en-US" dirty="0"/>
              <a:t> (made by the </a:t>
            </a:r>
            <a:r>
              <a:rPr lang="en-US" dirty="0" smtClean="0"/>
              <a:t>liver)</a:t>
            </a:r>
          </a:p>
          <a:p>
            <a:pPr marL="457200" lvl="1" indent="0" algn="r">
              <a:buNone/>
            </a:pPr>
            <a:r>
              <a:rPr lang="en-US" dirty="0" smtClean="0"/>
              <a:t>is </a:t>
            </a:r>
            <a:r>
              <a:rPr lang="en-US" dirty="0"/>
              <a:t>changed into </a:t>
            </a:r>
            <a:r>
              <a:rPr lang="en-US" b="1" dirty="0"/>
              <a:t>thrombin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by </a:t>
            </a:r>
            <a:r>
              <a:rPr lang="en-US" dirty="0" err="1"/>
              <a:t>thromboplastin</a:t>
            </a:r>
            <a:endParaRPr lang="en-US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Thrombin changes </a:t>
            </a:r>
            <a:r>
              <a:rPr lang="en-US" b="1" dirty="0">
                <a:solidFill>
                  <a:schemeClr val="bg1"/>
                </a:solidFill>
              </a:rPr>
              <a:t>fibrinogen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fibrin,</a:t>
            </a:r>
            <a:r>
              <a:rPr lang="en-US" dirty="0" smtClean="0">
                <a:solidFill>
                  <a:schemeClr val="bg1"/>
                </a:solidFill>
              </a:rPr>
              <a:t> which goes </a:t>
            </a:r>
            <a:r>
              <a:rPr lang="en-US" dirty="0">
                <a:solidFill>
                  <a:schemeClr val="bg1"/>
                </a:solidFill>
              </a:rPr>
              <a:t>to damaged area,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sealing </a:t>
            </a:r>
            <a:r>
              <a:rPr lang="en-US" dirty="0">
                <a:solidFill>
                  <a:schemeClr val="bg1"/>
                </a:solidFill>
              </a:rPr>
              <a:t>the cut with a clot</a:t>
            </a:r>
            <a:r>
              <a:rPr lang="en-US" dirty="0"/>
              <a:t>.</a:t>
            </a:r>
          </a:p>
          <a:p>
            <a:pPr lvl="1" algn="r"/>
            <a:endParaRPr lang="en-US" b="1" dirty="0"/>
          </a:p>
          <a:p>
            <a:pPr eaLnBrk="1" hangingPunct="1"/>
            <a:endParaRPr lang="en-US" b="1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179512" y="727360"/>
            <a:ext cx="3955177" cy="3597217"/>
            <a:chOff x="751394" y="1979387"/>
            <a:chExt cx="2997273" cy="2808312"/>
          </a:xfrm>
        </p:grpSpPr>
        <p:grpSp>
          <p:nvGrpSpPr>
            <p:cNvPr id="10" name="Group 9"/>
            <p:cNvGrpSpPr/>
            <p:nvPr/>
          </p:nvGrpSpPr>
          <p:grpSpPr>
            <a:xfrm>
              <a:off x="751394" y="1979387"/>
              <a:ext cx="2997273" cy="2808312"/>
              <a:chOff x="419378" y="1988840"/>
              <a:chExt cx="2997273" cy="2808312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419378" y="1988840"/>
                <a:ext cx="936104" cy="3600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907704" y="2024011"/>
                <a:ext cx="936104" cy="36004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" name="Isosceles Triangle 2"/>
              <p:cNvSpPr/>
              <p:nvPr/>
            </p:nvSpPr>
            <p:spPr>
              <a:xfrm>
                <a:off x="2231740" y="2096852"/>
                <a:ext cx="288032" cy="324036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267744" y="2564904"/>
                <a:ext cx="252028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45392" y="3643399"/>
                <a:ext cx="252028" cy="36004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87430" y="3643399"/>
                <a:ext cx="1002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+ Ca</a:t>
                </a:r>
                <a:r>
                  <a:rPr lang="en-CA" baseline="30000" dirty="0" smtClean="0"/>
                  <a:t>2+</a:t>
                </a:r>
                <a:endParaRPr lang="en-CA" baseline="300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29607" y="3643399"/>
                <a:ext cx="1387044" cy="3600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155297" y="4509120"/>
                <a:ext cx="896423" cy="28803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1751667" y="2168860"/>
              <a:ext cx="4462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761371" y="3828065"/>
              <a:ext cx="4462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645786" y="4225401"/>
              <a:ext cx="342038" cy="3094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680" name="TextBox 71679"/>
          <p:cNvSpPr txBox="1"/>
          <p:nvPr/>
        </p:nvSpPr>
        <p:spPr>
          <a:xfrm>
            <a:off x="345799" y="727507"/>
            <a:ext cx="1068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Platelet</a:t>
            </a:r>
            <a:endParaRPr lang="en-CA" b="1" dirty="0"/>
          </a:p>
        </p:txBody>
      </p:sp>
      <p:sp>
        <p:nvSpPr>
          <p:cNvPr id="71681" name="TextBox 71680"/>
          <p:cNvSpPr txBox="1"/>
          <p:nvPr/>
        </p:nvSpPr>
        <p:spPr>
          <a:xfrm>
            <a:off x="1800390" y="1917352"/>
            <a:ext cx="176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Thromboplastin</a:t>
            </a:r>
            <a:endParaRPr lang="en-CA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430532" y="2910699"/>
            <a:ext cx="176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Prothrombin</a:t>
            </a:r>
            <a:endParaRPr lang="en-CA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218227" y="3911274"/>
            <a:ext cx="176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T</a:t>
            </a:r>
            <a:r>
              <a:rPr lang="en-CA" b="1" dirty="0" smtClean="0"/>
              <a:t>hrombin</a:t>
            </a:r>
            <a:endParaRPr lang="en-CA" b="1" dirty="0"/>
          </a:p>
        </p:txBody>
      </p: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activate </a:t>
            </a:r>
            <a:r>
              <a:rPr lang="en-US" b="1" dirty="0" err="1"/>
              <a:t>prothrombin</a:t>
            </a:r>
            <a:r>
              <a:rPr lang="en-US" b="1" dirty="0"/>
              <a:t> </a:t>
            </a:r>
            <a:r>
              <a:rPr lang="en-US" dirty="0"/>
              <a:t>(protein)</a:t>
            </a:r>
            <a:endParaRPr lang="en-US" b="1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Prothrombin</a:t>
            </a:r>
            <a:r>
              <a:rPr lang="en-US" dirty="0"/>
              <a:t> (made by the </a:t>
            </a:r>
            <a:r>
              <a:rPr lang="en-US" dirty="0" smtClean="0"/>
              <a:t>liver)</a:t>
            </a:r>
          </a:p>
          <a:p>
            <a:pPr marL="457200" lvl="1" indent="0" algn="r">
              <a:buNone/>
            </a:pPr>
            <a:r>
              <a:rPr lang="en-US" dirty="0" smtClean="0"/>
              <a:t>is </a:t>
            </a:r>
            <a:r>
              <a:rPr lang="en-US" dirty="0"/>
              <a:t>changed into </a:t>
            </a:r>
            <a:r>
              <a:rPr lang="en-US" b="1" dirty="0"/>
              <a:t>thrombin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by </a:t>
            </a:r>
            <a:r>
              <a:rPr lang="en-US" dirty="0" err="1"/>
              <a:t>thromboplastin</a:t>
            </a:r>
            <a:endParaRPr lang="en-US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dirty="0"/>
              <a:t>Thrombin changes </a:t>
            </a:r>
            <a:r>
              <a:rPr lang="en-US" b="1" dirty="0"/>
              <a:t>fibrinogen</a:t>
            </a:r>
            <a:r>
              <a:rPr lang="en-US" dirty="0"/>
              <a:t> to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smtClean="0"/>
              <a:t>Fibrin</a:t>
            </a:r>
            <a:r>
              <a:rPr lang="en-US" b="1" dirty="0" smtClean="0">
                <a:solidFill>
                  <a:schemeClr val="bg1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which goes </a:t>
            </a:r>
            <a:r>
              <a:rPr lang="en-US" dirty="0">
                <a:solidFill>
                  <a:schemeClr val="bg1"/>
                </a:solidFill>
              </a:rPr>
              <a:t>to damaged area,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sealing </a:t>
            </a:r>
            <a:r>
              <a:rPr lang="en-US" dirty="0">
                <a:solidFill>
                  <a:schemeClr val="bg1"/>
                </a:solidFill>
              </a:rPr>
              <a:t>the cut with a clot</a:t>
            </a:r>
            <a:r>
              <a:rPr lang="en-US" dirty="0"/>
              <a:t>.</a:t>
            </a:r>
          </a:p>
          <a:p>
            <a:pPr lvl="1" algn="r"/>
            <a:endParaRPr lang="en-US" b="1" dirty="0"/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289292" cy="4900634"/>
            <a:chOff x="358923" y="727360"/>
            <a:chExt cx="4289292" cy="4900634"/>
          </a:xfrm>
        </p:grpSpPr>
        <p:grpSp>
          <p:nvGrpSpPr>
            <p:cNvPr id="25" name="Group 24"/>
            <p:cNvGrpSpPr/>
            <p:nvPr/>
          </p:nvGrpSpPr>
          <p:grpSpPr>
            <a:xfrm>
              <a:off x="358923" y="727360"/>
              <a:ext cx="3955177" cy="4900634"/>
              <a:chOff x="751394" y="1979387"/>
              <a:chExt cx="2997273" cy="382587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51394" y="1979387"/>
                <a:ext cx="2997273" cy="3816424"/>
                <a:chOff x="419378" y="1988840"/>
                <a:chExt cx="2997273" cy="3816424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19378" y="1988840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907704" y="2024011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" name="Isosceles Triangle 2"/>
                <p:cNvSpPr/>
                <p:nvPr/>
              </p:nvSpPr>
              <p:spPr>
                <a:xfrm>
                  <a:off x="2231740" y="2096852"/>
                  <a:ext cx="288032" cy="324036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2267744" y="2564904"/>
                  <a:ext cx="252028" cy="36004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545392" y="3643399"/>
                  <a:ext cx="252028" cy="360040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887430" y="3643399"/>
                  <a:ext cx="10022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CA" dirty="0" smtClean="0"/>
                    <a:t>+ Ca</a:t>
                  </a:r>
                  <a:r>
                    <a:rPr lang="en-CA" baseline="30000" dirty="0" smtClean="0"/>
                    <a:t>2+</a:t>
                  </a:r>
                  <a:endParaRPr lang="en-CA" baseline="300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029607" y="3643399"/>
                  <a:ext cx="1387044" cy="36004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155297" y="4509120"/>
                  <a:ext cx="896423" cy="288032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545392" y="5373216"/>
                  <a:ext cx="883963" cy="43204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2231740" y="5495292"/>
                  <a:ext cx="810090" cy="216024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1751667" y="2168860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1761371" y="3828065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2645786" y="4225401"/>
                <a:ext cx="342038" cy="3094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1876580" y="5589240"/>
                <a:ext cx="632291" cy="14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Explosion 1 17"/>
              <p:cNvSpPr/>
              <p:nvPr/>
            </p:nvSpPr>
            <p:spPr>
              <a:xfrm>
                <a:off x="1979712" y="5373216"/>
                <a:ext cx="311874" cy="432048"/>
              </a:xfrm>
              <a:prstGeom prst="irregularSeal1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H="1">
                <a:off x="2195736" y="4869160"/>
                <a:ext cx="26393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97638" y="3911274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/>
                <a:t>T</a:t>
              </a:r>
              <a:r>
                <a:rPr lang="en-CA" b="1" dirty="0" smtClean="0"/>
                <a:t>hrombin</a:t>
              </a:r>
              <a:endParaRPr lang="en-CA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82393" y="5168190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Fibrin</a:t>
              </a:r>
              <a:endParaRPr lang="en-CA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922" y="5126213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Fibrinogin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1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activate </a:t>
            </a:r>
            <a:r>
              <a:rPr lang="en-US" b="1" dirty="0" err="1"/>
              <a:t>prothrombin</a:t>
            </a:r>
            <a:r>
              <a:rPr lang="en-US" b="1" dirty="0"/>
              <a:t> </a:t>
            </a:r>
            <a:r>
              <a:rPr lang="en-US" dirty="0"/>
              <a:t>(protein)</a:t>
            </a:r>
            <a:endParaRPr lang="en-US" b="1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Prothrombin</a:t>
            </a:r>
            <a:r>
              <a:rPr lang="en-US" dirty="0"/>
              <a:t> (made by the </a:t>
            </a:r>
            <a:r>
              <a:rPr lang="en-US" dirty="0" smtClean="0"/>
              <a:t>liver)</a:t>
            </a:r>
          </a:p>
          <a:p>
            <a:pPr marL="457200" lvl="1" indent="0" algn="r">
              <a:buNone/>
            </a:pPr>
            <a:r>
              <a:rPr lang="en-US" dirty="0" smtClean="0"/>
              <a:t>is </a:t>
            </a:r>
            <a:r>
              <a:rPr lang="en-US" dirty="0"/>
              <a:t>changed into </a:t>
            </a:r>
            <a:r>
              <a:rPr lang="en-US" b="1" dirty="0"/>
              <a:t>thrombin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by </a:t>
            </a:r>
            <a:r>
              <a:rPr lang="en-US" dirty="0" err="1"/>
              <a:t>thromboplastin</a:t>
            </a:r>
            <a:endParaRPr lang="en-US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dirty="0"/>
              <a:t>Thrombin changes </a:t>
            </a:r>
            <a:r>
              <a:rPr lang="en-US" b="1" dirty="0"/>
              <a:t>fibrinogen</a:t>
            </a:r>
            <a:r>
              <a:rPr lang="en-US" dirty="0"/>
              <a:t> to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smtClean="0"/>
              <a:t>fibrin,</a:t>
            </a:r>
            <a:r>
              <a:rPr lang="en-US" dirty="0" smtClean="0"/>
              <a:t> which goes </a:t>
            </a:r>
            <a:r>
              <a:rPr lang="en-US" dirty="0"/>
              <a:t>to damaged area,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sealing </a:t>
            </a:r>
            <a:r>
              <a:rPr lang="en-US" dirty="0"/>
              <a:t>the cut with a clot.</a:t>
            </a:r>
          </a:p>
          <a:p>
            <a:pPr lvl="1" algn="r"/>
            <a:endParaRPr lang="en-US" b="1" dirty="0"/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464496" cy="4900634"/>
            <a:chOff x="358923" y="727360"/>
            <a:chExt cx="4464496" cy="4900634"/>
          </a:xfrm>
        </p:grpSpPr>
        <p:grpSp>
          <p:nvGrpSpPr>
            <p:cNvPr id="31" name="Group 30"/>
            <p:cNvGrpSpPr/>
            <p:nvPr/>
          </p:nvGrpSpPr>
          <p:grpSpPr>
            <a:xfrm>
              <a:off x="358923" y="727360"/>
              <a:ext cx="4464496" cy="4900634"/>
              <a:chOff x="433205" y="1482285"/>
              <a:chExt cx="4464496" cy="440194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33205" y="1482285"/>
                <a:ext cx="3955177" cy="4401941"/>
                <a:chOff x="751394" y="1979387"/>
                <a:chExt cx="2997273" cy="382587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751394" y="1979387"/>
                  <a:ext cx="2997273" cy="3816424"/>
                  <a:chOff x="419378" y="1988840"/>
                  <a:chExt cx="2997273" cy="3816424"/>
                </a:xfrm>
              </p:grpSpPr>
              <p:sp>
                <p:nvSpPr>
                  <p:cNvPr id="2" name="Oval 1"/>
                  <p:cNvSpPr/>
                  <p:nvPr/>
                </p:nvSpPr>
                <p:spPr>
                  <a:xfrm>
                    <a:off x="419378" y="1988840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1907704" y="2024011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" name="Isosceles Triangle 2"/>
                  <p:cNvSpPr/>
                  <p:nvPr/>
                </p:nvSpPr>
                <p:spPr>
                  <a:xfrm>
                    <a:off x="2231740" y="2096852"/>
                    <a:ext cx="288032" cy="3240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2267744" y="2564904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45392" y="3643399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887430" y="3643399"/>
                    <a:ext cx="10022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CA" dirty="0" smtClean="0"/>
                      <a:t>+ Ca</a:t>
                    </a:r>
                    <a:r>
                      <a:rPr lang="en-CA" baseline="30000" dirty="0" smtClean="0"/>
                      <a:t>2+</a:t>
                    </a:r>
                    <a:endParaRPr lang="en-CA" baseline="30000" dirty="0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2029607" y="3643399"/>
                    <a:ext cx="1387044" cy="36004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1155297" y="4509120"/>
                    <a:ext cx="896423" cy="288032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45392" y="5373216"/>
                    <a:ext cx="883963" cy="432048"/>
                  </a:xfrm>
                  <a:prstGeom prst="round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2231740" y="5495292"/>
                    <a:ext cx="810090" cy="216024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751667" y="2168860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761371" y="3828065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2645786" y="4225401"/>
                  <a:ext cx="342038" cy="3094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1876580" y="5589240"/>
                  <a:ext cx="632291" cy="1406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Explosion 1 17"/>
                <p:cNvSpPr/>
                <p:nvPr/>
              </p:nvSpPr>
              <p:spPr>
                <a:xfrm>
                  <a:off x="1979712" y="5373216"/>
                  <a:ext cx="311874" cy="432048"/>
                </a:xfrm>
                <a:prstGeom prst="irregularSeal1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2195736" y="4869160"/>
                  <a:ext cx="26393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798993" y="5203388"/>
                <a:ext cx="653270" cy="1837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571400" y="4611487"/>
                <a:ext cx="1326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To Cut</a:t>
                </a:r>
                <a:endParaRPr lang="en-CA" b="1" dirty="0"/>
              </a:p>
            </p:txBody>
          </p: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97638" y="3911274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/>
                <a:t>T</a:t>
              </a:r>
              <a:r>
                <a:rPr lang="en-CA" b="1" dirty="0" smtClean="0"/>
                <a:t>hrombin</a:t>
              </a:r>
              <a:endParaRPr lang="en-CA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82393" y="5168190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Fibrin</a:t>
              </a:r>
              <a:endParaRPr lang="en-CA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922" y="5126213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Fibrinogin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 rot="2119260">
            <a:off x="4134689" y="4381116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ounded Rectangle 44"/>
          <p:cNvSpPr/>
          <p:nvPr/>
        </p:nvSpPr>
        <p:spPr>
          <a:xfrm>
            <a:off x="4090559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 rot="18339380">
            <a:off x="4180965" y="476244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 rot="7996242">
            <a:off x="4180965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64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Invading </a:t>
            </a:r>
            <a:r>
              <a:rPr lang="en-US" sz="2400" b="1" dirty="0">
                <a:solidFill>
                  <a:srgbClr val="7030A0"/>
                </a:solidFill>
              </a:rPr>
              <a:t>microbes </a:t>
            </a:r>
            <a:r>
              <a:rPr lang="en-US" sz="2400" dirty="0"/>
              <a:t>cannot </a:t>
            </a:r>
          </a:p>
          <a:p>
            <a:pPr marL="0" indent="0" algn="r">
              <a:buNone/>
            </a:pPr>
            <a:r>
              <a:rPr lang="en-US" sz="2400" dirty="0"/>
              <a:t>gain access and red blood </a:t>
            </a:r>
          </a:p>
          <a:p>
            <a:pPr marL="0" indent="0" algn="r">
              <a:buNone/>
            </a:pPr>
            <a:r>
              <a:rPr lang="en-US" sz="2400" dirty="0"/>
              <a:t>cells cannot escape, but </a:t>
            </a:r>
          </a:p>
          <a:p>
            <a:pPr marL="0" indent="0" algn="r">
              <a:buNone/>
            </a:pPr>
            <a:r>
              <a:rPr lang="en-US" sz="2400" dirty="0"/>
              <a:t>white blood cells can crawl </a:t>
            </a:r>
          </a:p>
          <a:p>
            <a:pPr marL="0" indent="0" algn="r">
              <a:buNone/>
            </a:pPr>
            <a:r>
              <a:rPr lang="en-US" sz="2400" dirty="0"/>
              <a:t>in and kill any unwanted </a:t>
            </a:r>
          </a:p>
          <a:p>
            <a:pPr marL="0" indent="0" algn="r">
              <a:buNone/>
            </a:pPr>
            <a:r>
              <a:rPr lang="en-US" sz="2400" dirty="0"/>
              <a:t>visitors.</a:t>
            </a:r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464496" cy="4900634"/>
            <a:chOff x="358923" y="727360"/>
            <a:chExt cx="4464496" cy="4900634"/>
          </a:xfrm>
        </p:grpSpPr>
        <p:grpSp>
          <p:nvGrpSpPr>
            <p:cNvPr id="31" name="Group 30"/>
            <p:cNvGrpSpPr/>
            <p:nvPr/>
          </p:nvGrpSpPr>
          <p:grpSpPr>
            <a:xfrm>
              <a:off x="358923" y="727360"/>
              <a:ext cx="4464496" cy="4900634"/>
              <a:chOff x="433205" y="1482285"/>
              <a:chExt cx="4464496" cy="440194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33205" y="1482285"/>
                <a:ext cx="3955177" cy="4401941"/>
                <a:chOff x="751394" y="1979387"/>
                <a:chExt cx="2997273" cy="382587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751394" y="1979387"/>
                  <a:ext cx="2997273" cy="3816424"/>
                  <a:chOff x="419378" y="1988840"/>
                  <a:chExt cx="2997273" cy="3816424"/>
                </a:xfrm>
              </p:grpSpPr>
              <p:sp>
                <p:nvSpPr>
                  <p:cNvPr id="2" name="Oval 1"/>
                  <p:cNvSpPr/>
                  <p:nvPr/>
                </p:nvSpPr>
                <p:spPr>
                  <a:xfrm>
                    <a:off x="419378" y="1988840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1907704" y="2024011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" name="Isosceles Triangle 2"/>
                  <p:cNvSpPr/>
                  <p:nvPr/>
                </p:nvSpPr>
                <p:spPr>
                  <a:xfrm>
                    <a:off x="2231740" y="2096852"/>
                    <a:ext cx="288032" cy="3240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2267744" y="2564904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45392" y="3643399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887430" y="3643399"/>
                    <a:ext cx="10022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CA" dirty="0" smtClean="0"/>
                      <a:t>+ Ca</a:t>
                    </a:r>
                    <a:r>
                      <a:rPr lang="en-CA" baseline="30000" dirty="0" smtClean="0"/>
                      <a:t>2+</a:t>
                    </a:r>
                    <a:endParaRPr lang="en-CA" baseline="30000" dirty="0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2029607" y="3643399"/>
                    <a:ext cx="1387044" cy="36004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1155297" y="4509120"/>
                    <a:ext cx="896423" cy="288032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45392" y="5373216"/>
                    <a:ext cx="883963" cy="432048"/>
                  </a:xfrm>
                  <a:prstGeom prst="round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2231740" y="5495292"/>
                    <a:ext cx="810090" cy="216024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751667" y="2168860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761371" y="3828065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2645786" y="4225401"/>
                  <a:ext cx="342038" cy="3094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1876580" y="5589240"/>
                  <a:ext cx="632291" cy="1406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Explosion 1 17"/>
                <p:cNvSpPr/>
                <p:nvPr/>
              </p:nvSpPr>
              <p:spPr>
                <a:xfrm>
                  <a:off x="1979712" y="5373216"/>
                  <a:ext cx="311874" cy="432048"/>
                </a:xfrm>
                <a:prstGeom prst="irregularSeal1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2195736" y="4869160"/>
                  <a:ext cx="26393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798993" y="5203388"/>
                <a:ext cx="653270" cy="1837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571400" y="4611487"/>
                <a:ext cx="1326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To Cut</a:t>
                </a:r>
                <a:endParaRPr lang="en-CA" b="1" dirty="0"/>
              </a:p>
            </p:txBody>
          </p: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97638" y="3911274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/>
                <a:t>T</a:t>
              </a:r>
              <a:r>
                <a:rPr lang="en-CA" b="1" dirty="0" smtClean="0"/>
                <a:t>hrombin</a:t>
              </a:r>
              <a:endParaRPr lang="en-CA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82393" y="5168190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Fibrin</a:t>
              </a:r>
              <a:endParaRPr lang="en-CA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922" y="5126213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Fibrinogin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 rot="2119260">
            <a:off x="4134689" y="4381116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ounded Rectangle 44"/>
          <p:cNvSpPr/>
          <p:nvPr/>
        </p:nvSpPr>
        <p:spPr>
          <a:xfrm>
            <a:off x="4090559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 rot="18339380">
            <a:off x="4180965" y="476244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 rot="7996242">
            <a:off x="4180965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1688" name="Group 71687"/>
          <p:cNvGrpSpPr/>
          <p:nvPr/>
        </p:nvGrpSpPr>
        <p:grpSpPr>
          <a:xfrm>
            <a:off x="5106015" y="3335570"/>
            <a:ext cx="497376" cy="633491"/>
            <a:chOff x="5911552" y="4107626"/>
            <a:chExt cx="532656" cy="762398"/>
          </a:xfrm>
        </p:grpSpPr>
        <p:sp>
          <p:nvSpPr>
            <p:cNvPr id="11" name="Heptagon 10"/>
            <p:cNvSpPr/>
            <p:nvPr/>
          </p:nvSpPr>
          <p:spPr>
            <a:xfrm>
              <a:off x="5911552" y="4107626"/>
              <a:ext cx="532656" cy="762398"/>
            </a:xfrm>
            <a:prstGeom prst="heptag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004969" y="4334407"/>
              <a:ext cx="151207" cy="827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222244" y="4290319"/>
              <a:ext cx="149956" cy="1268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041326" y="4725144"/>
              <a:ext cx="27344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183071" y="4505073"/>
              <a:ext cx="0" cy="679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52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Blood Clotting...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3999" cy="5013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u="sng" dirty="0" smtClean="0"/>
              <a:t>Blood clotting is bad when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sz="3200" dirty="0" smtClean="0"/>
              <a:t>a </a:t>
            </a:r>
            <a:r>
              <a:rPr lang="en-US" sz="3200" b="1" i="1" u="sng" dirty="0">
                <a:solidFill>
                  <a:srgbClr val="FF0000"/>
                </a:solidFill>
              </a:rPr>
              <a:t>T</a:t>
            </a:r>
            <a:r>
              <a:rPr lang="en-US" sz="3200" b="1" i="1" u="sng" dirty="0" smtClean="0">
                <a:solidFill>
                  <a:srgbClr val="FF0000"/>
                </a:solidFill>
              </a:rPr>
              <a:t>hrombus</a:t>
            </a:r>
            <a:r>
              <a:rPr lang="en-US" sz="3200" dirty="0" smtClean="0"/>
              <a:t> is formed:  A blood clot that blocks a blood vessel, can cause damage to local tissues due to lack of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. If this happens in the head a </a:t>
            </a:r>
            <a:r>
              <a:rPr lang="en-US" sz="3200" b="1" dirty="0" smtClean="0"/>
              <a:t>stroke</a:t>
            </a:r>
            <a:r>
              <a:rPr lang="en-US" sz="3200" dirty="0" smtClean="0"/>
              <a:t> can occur.</a:t>
            </a:r>
          </a:p>
          <a:p>
            <a:pPr lvl="1" eaLnBrk="1" hangingPunct="1"/>
            <a:endParaRPr lang="en-US" sz="1000" dirty="0" smtClean="0"/>
          </a:p>
          <a:p>
            <a:pPr lvl="1" eaLnBrk="1" hangingPunct="1"/>
            <a:r>
              <a:rPr lang="en-US" sz="3200" dirty="0" smtClean="0"/>
              <a:t>or </a:t>
            </a:r>
            <a:r>
              <a:rPr lang="en-US" sz="3200" b="1" i="1" u="sng" dirty="0">
                <a:solidFill>
                  <a:srgbClr val="FF0000"/>
                </a:solidFill>
              </a:rPr>
              <a:t>E</a:t>
            </a:r>
            <a:r>
              <a:rPr lang="en-US" sz="3200" b="1" i="1" u="sng" dirty="0" smtClean="0">
                <a:solidFill>
                  <a:srgbClr val="FF0000"/>
                </a:solidFill>
              </a:rPr>
              <a:t>mbolus</a:t>
            </a:r>
            <a:r>
              <a:rPr lang="en-US" sz="3200" dirty="0" smtClean="0"/>
              <a:t> - Blood clot that dislodges and is carried by the circulatory system to vital organs.</a:t>
            </a:r>
          </a:p>
          <a:p>
            <a:pPr lvl="1" eaLnBrk="1" hangingPunct="1">
              <a:buNone/>
            </a:pPr>
            <a:r>
              <a:rPr lang="en-US" sz="3200" b="1" dirty="0" smtClean="0"/>
              <a:t>Ex.</a:t>
            </a:r>
            <a:r>
              <a:rPr lang="en-US" sz="3200" dirty="0" smtClean="0"/>
              <a:t> cerebral, coronary, pulmonary embolism</a:t>
            </a:r>
          </a:p>
        </p:txBody>
      </p:sp>
    </p:spTree>
    <p:extLst>
      <p:ext uri="{BB962C8B-B14F-4D97-AF65-F5344CB8AC3E}">
        <p14:creationId xmlns:p14="http://schemas.microsoft.com/office/powerpoint/2010/main" val="15605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i="1" dirty="0" smtClean="0"/>
              <a:t>The different blood groups are due to…</a:t>
            </a:r>
          </a:p>
          <a:p>
            <a:pPr marL="0" indent="0" eaLnBrk="1" hangingPunct="1">
              <a:buNone/>
            </a:pPr>
            <a:endParaRPr lang="en-GB" i="1" u="sng" dirty="0"/>
          </a:p>
          <a:p>
            <a:pPr marL="0" indent="0" eaLnBrk="1" hangingPunct="1">
              <a:buNone/>
            </a:pPr>
            <a:r>
              <a:rPr lang="en-GB" b="1" i="1" u="sng" dirty="0" smtClean="0">
                <a:solidFill>
                  <a:srgbClr val="FF0000"/>
                </a:solidFill>
              </a:rPr>
              <a:t>…Glycoproteins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large chemical complexes, made from</a:t>
            </a:r>
          </a:p>
          <a:p>
            <a:pPr marL="0" indent="0" eaLnBrk="1" hangingPunct="1">
              <a:buNone/>
            </a:pPr>
            <a:r>
              <a:rPr lang="en-GB" dirty="0"/>
              <a:t> </a:t>
            </a:r>
            <a:r>
              <a:rPr lang="en-GB" dirty="0" smtClean="0"/>
              <a:t>   carbohydrates and protein. </a:t>
            </a:r>
          </a:p>
          <a:p>
            <a:pPr marL="0" indent="0" eaLnBrk="1" hangingPunct="1">
              <a:buNone/>
            </a:pPr>
            <a:r>
              <a:rPr lang="en-GB" dirty="0" smtClean="0"/>
              <a:t>-   Found on cell membranes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60032" y="4437112"/>
            <a:ext cx="4752528" cy="2952328"/>
            <a:chOff x="4860032" y="4437112"/>
            <a:chExt cx="4752528" cy="2952328"/>
          </a:xfrm>
        </p:grpSpPr>
        <p:sp>
          <p:nvSpPr>
            <p:cNvPr id="2" name="Oval 1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5-Point Star 2"/>
            <p:cNvSpPr/>
            <p:nvPr/>
          </p:nvSpPr>
          <p:spPr>
            <a:xfrm>
              <a:off x="7092280" y="4517713"/>
              <a:ext cx="360040" cy="36004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4860032" y="4697734"/>
              <a:ext cx="2088232" cy="6034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0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Blood transfusions not very successful until the discovery of </a:t>
            </a:r>
            <a:r>
              <a:rPr lang="en-GB" sz="2800" b="1" dirty="0" smtClean="0">
                <a:solidFill>
                  <a:srgbClr val="FF0000"/>
                </a:solidFill>
              </a:rPr>
              <a:t>blood types</a:t>
            </a:r>
            <a:r>
              <a:rPr lang="en-GB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133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41313"/>
            <a:ext cx="77724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105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Blood types - A, B, AB, and O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u="sng" dirty="0"/>
              <a:t>P</a:t>
            </a:r>
            <a:r>
              <a:rPr lang="en-GB" u="sng" dirty="0" smtClean="0"/>
              <a:t>eople with type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b="1" u="sng" dirty="0" smtClean="0">
                <a:solidFill>
                  <a:srgbClr val="FF0000"/>
                </a:solidFill>
              </a:rPr>
              <a:t>Type A </a:t>
            </a:r>
            <a:r>
              <a:rPr lang="en-GB" dirty="0" smtClean="0"/>
              <a:t>- </a:t>
            </a:r>
            <a:r>
              <a:rPr lang="en-GB" b="1" dirty="0" smtClean="0"/>
              <a:t>glycoprotein A </a:t>
            </a:r>
            <a:r>
              <a:rPr lang="en-GB" dirty="0" smtClean="0"/>
              <a:t>on the red blood cell membrane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B </a:t>
            </a:r>
            <a:r>
              <a:rPr lang="en-GB" dirty="0" smtClean="0">
                <a:solidFill>
                  <a:schemeClr val="bg1"/>
                </a:solidFill>
              </a:rPr>
              <a:t>- B glycoprotein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AB </a:t>
            </a:r>
            <a:r>
              <a:rPr lang="en-GB" dirty="0" smtClean="0">
                <a:solidFill>
                  <a:schemeClr val="bg1"/>
                </a:solidFill>
              </a:rPr>
              <a:t>- both glycoproteins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O </a:t>
            </a:r>
            <a:r>
              <a:rPr lang="en-GB" dirty="0" smtClean="0">
                <a:solidFill>
                  <a:schemeClr val="bg1"/>
                </a:solidFill>
              </a:rPr>
              <a:t>- no marker proteins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96136" y="4437112"/>
            <a:ext cx="3816424" cy="2952328"/>
            <a:chOff x="5796136" y="4437112"/>
            <a:chExt cx="3816424" cy="2952328"/>
          </a:xfrm>
        </p:grpSpPr>
        <p:sp>
          <p:nvSpPr>
            <p:cNvPr id="6" name="Oval 5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7092280" y="4517713"/>
              <a:ext cx="360040" cy="36004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96136" y="4437112"/>
              <a:ext cx="1152128" cy="2606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117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41313"/>
            <a:ext cx="77724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105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Blood types - A, B, AB, and O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u="sng" dirty="0"/>
              <a:t>P</a:t>
            </a:r>
            <a:r>
              <a:rPr lang="en-GB" u="sng" dirty="0" smtClean="0"/>
              <a:t>eople with type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A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 glycoprotein A on the red blood cell membrane</a:t>
            </a:r>
          </a:p>
          <a:p>
            <a:pPr lvl="1" eaLnBrk="1" hangingPunct="1"/>
            <a:r>
              <a:rPr lang="en-GB" b="1" u="sng" dirty="0" smtClean="0">
                <a:solidFill>
                  <a:srgbClr val="FF0000"/>
                </a:solidFill>
              </a:rPr>
              <a:t>Type B </a:t>
            </a:r>
            <a:r>
              <a:rPr lang="en-GB" dirty="0" smtClean="0"/>
              <a:t>– </a:t>
            </a:r>
            <a:r>
              <a:rPr lang="en-GB" b="1" dirty="0" smtClean="0"/>
              <a:t>glycoprotein B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AB </a:t>
            </a:r>
            <a:r>
              <a:rPr lang="en-GB" dirty="0" smtClean="0">
                <a:solidFill>
                  <a:schemeClr val="bg1"/>
                </a:solidFill>
              </a:rPr>
              <a:t>- both glycoproteins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O </a:t>
            </a:r>
            <a:r>
              <a:rPr lang="en-GB" dirty="0" smtClean="0">
                <a:solidFill>
                  <a:schemeClr val="bg1"/>
                </a:solidFill>
              </a:rPr>
              <a:t>- no marker proteins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00" y="4437112"/>
            <a:ext cx="4278560" cy="2952328"/>
            <a:chOff x="5334000" y="4437112"/>
            <a:chExt cx="4278560" cy="2952328"/>
          </a:xfrm>
        </p:grpSpPr>
        <p:sp>
          <p:nvSpPr>
            <p:cNvPr id="5" name="Oval 4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92280" y="4517713"/>
              <a:ext cx="360040" cy="360040"/>
            </a:xfrm>
            <a:prstGeom prst="star5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334000" y="4697734"/>
              <a:ext cx="1614264" cy="266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29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578" y="692697"/>
            <a:ext cx="4760422" cy="613084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81" y="18864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1" y="1628800"/>
            <a:ext cx="8280400" cy="43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Clotting of blood prevents </a:t>
            </a:r>
          </a:p>
          <a:p>
            <a:pPr marL="0" indent="0" eaLnBrk="1" hangingPunct="1">
              <a:buNone/>
            </a:pPr>
            <a:r>
              <a:rPr lang="en-US" b="1" dirty="0" smtClean="0"/>
              <a:t>loss of blood from torn or </a:t>
            </a:r>
          </a:p>
          <a:p>
            <a:pPr marL="0" indent="0" eaLnBrk="1" hangingPunct="1">
              <a:buNone/>
            </a:pPr>
            <a:r>
              <a:rPr lang="en-US" b="1" dirty="0" smtClean="0"/>
              <a:t>ruptured vessels.</a:t>
            </a:r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Also prevents pathogens </a:t>
            </a:r>
          </a:p>
          <a:p>
            <a:pPr marL="0" indent="0" eaLnBrk="1" hangingPunct="1">
              <a:buNone/>
            </a:pPr>
            <a:r>
              <a:rPr lang="en-US" b="1" dirty="0" smtClean="0"/>
              <a:t>from entering our body </a:t>
            </a:r>
          </a:p>
          <a:p>
            <a:pPr marL="0" indent="0" eaLnBrk="1" hangingPunct="1">
              <a:buNone/>
            </a:pPr>
            <a:r>
              <a:rPr lang="en-US" b="1" dirty="0" smtClean="0"/>
              <a:t>(physical barrier)</a:t>
            </a:r>
          </a:p>
          <a:p>
            <a:pPr lvl="1"/>
            <a:endParaRPr lang="en-US" b="1" dirty="0"/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3952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41313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Blood Groups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105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Blood types - A, B, AB, and O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u="sng" dirty="0"/>
              <a:t>P</a:t>
            </a:r>
            <a:r>
              <a:rPr lang="en-GB" u="sng" dirty="0" smtClean="0"/>
              <a:t>eople with type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A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 glycoprotein A on the red blood cell membrane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B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– glycoprotein B</a:t>
            </a:r>
          </a:p>
          <a:p>
            <a:pPr lvl="1" eaLnBrk="1" hangingPunct="1"/>
            <a:r>
              <a:rPr lang="en-GB" b="1" u="sng" dirty="0" smtClean="0">
                <a:solidFill>
                  <a:srgbClr val="FF0000"/>
                </a:solidFill>
              </a:rPr>
              <a:t>Type AB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- </a:t>
            </a:r>
            <a:r>
              <a:rPr lang="en-GB" b="1" dirty="0" smtClean="0"/>
              <a:t>both glycoproteins</a:t>
            </a:r>
          </a:p>
          <a:p>
            <a:pPr lvl="1" eaLnBrk="1" hangingPunct="1"/>
            <a:r>
              <a:rPr lang="en-GB" u="sng" dirty="0" smtClean="0">
                <a:solidFill>
                  <a:schemeClr val="bg1"/>
                </a:solidFill>
              </a:rPr>
              <a:t>Type O </a:t>
            </a:r>
            <a:r>
              <a:rPr lang="en-GB" dirty="0" smtClean="0">
                <a:solidFill>
                  <a:schemeClr val="bg1"/>
                </a:solidFill>
              </a:rPr>
              <a:t>- no marker proteins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580112" y="4437112"/>
            <a:ext cx="4032448" cy="2952328"/>
            <a:chOff x="5580112" y="4437112"/>
            <a:chExt cx="4032448" cy="2952328"/>
          </a:xfrm>
        </p:grpSpPr>
        <p:sp>
          <p:nvSpPr>
            <p:cNvPr id="5" name="Oval 4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7092280" y="4517713"/>
              <a:ext cx="360040" cy="360040"/>
            </a:xfrm>
            <a:prstGeom prst="star5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580112" y="4697733"/>
              <a:ext cx="1368152" cy="3154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5-Point Star 7"/>
          <p:cNvSpPr/>
          <p:nvPr/>
        </p:nvSpPr>
        <p:spPr>
          <a:xfrm>
            <a:off x="7668344" y="4221088"/>
            <a:ext cx="360040" cy="36004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9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41313"/>
            <a:ext cx="77724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105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Blood types - A, B, AB, and O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u="sng" dirty="0"/>
              <a:t>P</a:t>
            </a:r>
            <a:r>
              <a:rPr lang="en-GB" u="sng" dirty="0" smtClean="0"/>
              <a:t>eople with type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A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 glycoprotein A on the red blood cell membrane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B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– glycoprotein B</a:t>
            </a:r>
          </a:p>
          <a:p>
            <a:pPr lvl="1" eaLnBrk="1" hangingPunct="1"/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</a:rPr>
              <a:t>Type AB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- both glycoproteins</a:t>
            </a:r>
          </a:p>
          <a:p>
            <a:pPr lvl="1" eaLnBrk="1" hangingPunct="1"/>
            <a:r>
              <a:rPr lang="en-GB" b="1" u="sng" dirty="0" smtClean="0">
                <a:solidFill>
                  <a:srgbClr val="FF0000"/>
                </a:solidFill>
              </a:rPr>
              <a:t>Type 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- </a:t>
            </a:r>
            <a:r>
              <a:rPr lang="en-GB" b="1" dirty="0" smtClean="0"/>
              <a:t>no marker proteins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724128" y="4437112"/>
            <a:ext cx="3888432" cy="2952328"/>
            <a:chOff x="5724128" y="4437112"/>
            <a:chExt cx="3888432" cy="2952328"/>
          </a:xfrm>
        </p:grpSpPr>
        <p:sp>
          <p:nvSpPr>
            <p:cNvPr id="5" name="Oval 4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5724128" y="4697734"/>
              <a:ext cx="1224136" cy="89150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29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76672"/>
            <a:ext cx="7772400" cy="49679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b="1" i="1" u="sng" dirty="0" smtClean="0"/>
              <a:t>Glycoproteins</a:t>
            </a:r>
            <a:r>
              <a:rPr lang="en-GB" i="1" dirty="0" smtClean="0"/>
              <a:t> act as </a:t>
            </a:r>
            <a:r>
              <a:rPr lang="en-GB" u="sng" dirty="0" smtClean="0"/>
              <a:t>Antigens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i="1" u="sng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b="1" i="1" u="sng" dirty="0" smtClean="0"/>
              <a:t>Antigen</a:t>
            </a:r>
            <a:r>
              <a:rPr lang="en-GB" b="1" i="1" dirty="0" smtClean="0"/>
              <a:t> </a:t>
            </a:r>
            <a:r>
              <a:rPr lang="en-GB" b="1" dirty="0" smtClean="0"/>
              <a:t>- </a:t>
            </a:r>
            <a:r>
              <a:rPr lang="en-GB" dirty="0" smtClean="0"/>
              <a:t>substance, usually a protein, that stimulates the formation of antibodies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  <p:pic>
        <p:nvPicPr>
          <p:cNvPr id="2052" name="Picture 4" descr="http://i212.photobucket.com/albums/cc19/englishclub_ftu/tech/trm1s5_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6"/>
          <a:stretch/>
        </p:blipFill>
        <p:spPr bwMode="auto">
          <a:xfrm>
            <a:off x="1763688" y="2636912"/>
            <a:ext cx="5616624" cy="413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80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en-GB" sz="3600" b="1" i="1" u="sng" dirty="0"/>
              <a:t>Antibodies</a:t>
            </a:r>
            <a:r>
              <a:rPr lang="en-GB" sz="3600" b="1" dirty="0"/>
              <a:t> </a:t>
            </a:r>
            <a:endParaRPr lang="en-GB" sz="3600" b="1" dirty="0" smtClean="0"/>
          </a:p>
          <a:p>
            <a:pPr lvl="1">
              <a:lnSpc>
                <a:spcPct val="90000"/>
              </a:lnSpc>
              <a:buFontTx/>
              <a:buChar char="-"/>
            </a:pPr>
            <a:endParaRPr lang="en-GB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dirty="0" smtClean="0"/>
              <a:t>Plasma (serum) Proteins </a:t>
            </a:r>
            <a:r>
              <a:rPr lang="en-GB" dirty="0"/>
              <a:t>formed that react with a specific </a:t>
            </a:r>
            <a:r>
              <a:rPr lang="en-GB" dirty="0" smtClean="0"/>
              <a:t>antigen.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en-GB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dirty="0"/>
              <a:t>A</a:t>
            </a:r>
            <a:r>
              <a:rPr lang="en-GB" dirty="0" smtClean="0"/>
              <a:t>ntibodies </a:t>
            </a:r>
            <a:r>
              <a:rPr lang="en-GB" dirty="0"/>
              <a:t>attach to </a:t>
            </a:r>
            <a:r>
              <a:rPr lang="en-GB" dirty="0" smtClean="0"/>
              <a:t>antigens and cause cells to “clump” together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dirty="0" smtClean="0"/>
              <a:t>- Opposite of Blood Antigens.</a:t>
            </a:r>
            <a:endParaRPr lang="en-GB" dirty="0"/>
          </a:p>
          <a:p>
            <a:endParaRPr lang="en-CA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99" b="22278"/>
          <a:stretch/>
        </p:blipFill>
        <p:spPr bwMode="auto">
          <a:xfrm>
            <a:off x="539552" y="5333999"/>
            <a:ext cx="7740352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21"/>
          <a:stretch/>
        </p:blipFill>
        <p:spPr bwMode="auto">
          <a:xfrm>
            <a:off x="539552" y="4345050"/>
            <a:ext cx="7740352" cy="98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9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Agglutination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5" y="1556792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i="1" u="sng" dirty="0" smtClean="0"/>
              <a:t>Agglutination</a:t>
            </a:r>
            <a:r>
              <a:rPr lang="en-GB" dirty="0" smtClean="0"/>
              <a:t> - Clumping of blood cells caused by antigen-antibody interaction.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>
                <a:sym typeface="Wingdings" pitchFamily="2" charset="2"/>
              </a:rPr>
              <a:t>I</a:t>
            </a:r>
            <a:r>
              <a:rPr lang="en-GB" dirty="0" smtClean="0"/>
              <a:t>f transfused blood does</a:t>
            </a:r>
          </a:p>
          <a:p>
            <a:pPr marL="0" indent="0" eaLnBrk="1" hangingPunct="1">
              <a:buNone/>
            </a:pPr>
            <a:r>
              <a:rPr lang="en-GB" dirty="0" smtClean="0"/>
              <a:t> not match it will agglutinate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Agglutinated </a:t>
            </a:r>
            <a:r>
              <a:rPr lang="en-GB" dirty="0"/>
              <a:t>blood cannot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 </a:t>
            </a:r>
            <a:r>
              <a:rPr lang="en-GB" dirty="0"/>
              <a:t>through capillaries </a:t>
            </a:r>
            <a:r>
              <a:rPr lang="en-GB" dirty="0" smtClean="0"/>
              <a:t>= blood clots = trouble</a:t>
            </a:r>
            <a:endParaRPr lang="en-GB" dirty="0"/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13314" name="Picture 2" descr="http://ts4.mm.bing.net/images/thumbnail.aspx?q=4527785095792743&amp;id=af7837215ba97900b2bfb7d7e8bc393e&amp;url=http%3a%2f%2fwww.biologymad.com%2fImmunology%2fagglutin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88" y="2780928"/>
            <a:ext cx="3959812" cy="256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75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Agglutination Results 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789" t="9043" r="3370" b="4145"/>
          <a:stretch>
            <a:fillRect/>
          </a:stretch>
        </p:blipFill>
        <p:spPr bwMode="auto">
          <a:xfrm>
            <a:off x="0" y="980728"/>
            <a:ext cx="5999715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57" y="20366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dirty="0" smtClean="0"/>
              <a:t>Transfusion...</a:t>
            </a:r>
          </a:p>
        </p:txBody>
      </p:sp>
      <p:pic>
        <p:nvPicPr>
          <p:cNvPr id="5" name="Picture 2" descr="http://1.bp.blogspot.com/-2XIniT_3nmg/TaXxinwi2lI/AAAAAAAAABM/2-CpHFNf5jY/s1600/Blood_0090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917153"/>
            <a:ext cx="6063340" cy="594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GB" b="1" u="sng" dirty="0" smtClean="0"/>
              <a:t>Rhesus Factor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Another type of antigen found on RBC’s</a:t>
            </a: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 smtClean="0">
                <a:solidFill>
                  <a:srgbClr val="FF0000"/>
                </a:solidFill>
              </a:rPr>
              <a:t>ave it = </a:t>
            </a:r>
            <a:r>
              <a:rPr lang="en-GB" dirty="0" err="1" smtClean="0">
                <a:solidFill>
                  <a:srgbClr val="FF0000"/>
                </a:solidFill>
              </a:rPr>
              <a:t>Rh</a:t>
            </a:r>
            <a:r>
              <a:rPr lang="en-GB" dirty="0" smtClean="0">
                <a:solidFill>
                  <a:srgbClr val="FF0000"/>
                </a:solidFill>
              </a:rPr>
              <a:t>+ (85%)</a:t>
            </a:r>
          </a:p>
          <a:p>
            <a:pPr eaLnBrk="1" hangingPunct="1"/>
            <a:r>
              <a:rPr lang="en-GB" dirty="0">
                <a:solidFill>
                  <a:srgbClr val="0000FF"/>
                </a:solidFill>
              </a:rPr>
              <a:t>D</a:t>
            </a:r>
            <a:r>
              <a:rPr lang="en-GB" dirty="0" smtClean="0">
                <a:solidFill>
                  <a:srgbClr val="0000FF"/>
                </a:solidFill>
              </a:rPr>
              <a:t>on’t have it = </a:t>
            </a:r>
            <a:r>
              <a:rPr lang="en-GB" dirty="0" err="1" smtClean="0">
                <a:solidFill>
                  <a:srgbClr val="0000FF"/>
                </a:solidFill>
              </a:rPr>
              <a:t>Rh</a:t>
            </a:r>
            <a:r>
              <a:rPr lang="en-GB" dirty="0" smtClean="0">
                <a:solidFill>
                  <a:srgbClr val="0000FF"/>
                </a:solidFill>
              </a:rPr>
              <a:t>- (15%)</a:t>
            </a:r>
          </a:p>
          <a:p>
            <a:pPr eaLnBrk="1" hangingPunct="1"/>
            <a:endParaRPr lang="en-GB" sz="1200" dirty="0" smtClean="0"/>
          </a:p>
          <a:p>
            <a:pPr eaLnBrk="1" hangingPunct="1"/>
            <a:r>
              <a:rPr lang="en-GB" dirty="0" smtClean="0">
                <a:solidFill>
                  <a:srgbClr val="00B050"/>
                </a:solidFill>
              </a:rPr>
              <a:t>Rh- can donate to Rh+ </a:t>
            </a:r>
          </a:p>
          <a:p>
            <a:pPr eaLnBrk="1" hangingPunct="1"/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Rh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+ cannot donate to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Rh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endParaRPr lang="en-GB" dirty="0" smtClean="0"/>
          </a:p>
          <a:p>
            <a:pPr eaLnBrk="1" hangingPunct="1">
              <a:buNone/>
            </a:pPr>
            <a:endParaRPr lang="en-GB" sz="1000" dirty="0" smtClean="0"/>
          </a:p>
          <a:p>
            <a:pPr eaLnBrk="1" hangingPunct="1"/>
            <a:r>
              <a:rPr lang="en-GB" dirty="0" smtClean="0"/>
              <a:t>There are no natural </a:t>
            </a:r>
            <a:r>
              <a:rPr lang="en-GB" dirty="0" err="1" smtClean="0"/>
              <a:t>Rh</a:t>
            </a:r>
            <a:r>
              <a:rPr lang="en-GB" dirty="0" smtClean="0"/>
              <a:t> antibodies but the body can develop them after repeated exposure.</a:t>
            </a:r>
          </a:p>
          <a:p>
            <a:pPr eaLnBrk="1" hangingPunct="1">
              <a:buNone/>
            </a:pPr>
            <a:endParaRPr lang="en-GB" sz="1000" dirty="0" smtClean="0"/>
          </a:p>
          <a:p>
            <a:pPr eaLnBrk="1" hangingPunct="1">
              <a:buNone/>
            </a:pPr>
            <a:r>
              <a:rPr lang="en-GB" dirty="0" smtClean="0"/>
              <a:t>Ex. After pregnancy (pg. 355)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26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801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dirty="0" smtClean="0"/>
              <a:t>Transfusion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3754760" cy="5805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Universal </a:t>
            </a:r>
            <a:r>
              <a:rPr lang="en-GB" b="1" dirty="0" smtClean="0"/>
              <a:t>Recipient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Type AB</a:t>
            </a:r>
            <a:r>
              <a:rPr lang="en-GB" b="1" baseline="30000" dirty="0">
                <a:solidFill>
                  <a:srgbClr val="FF0000"/>
                </a:solidFill>
              </a:rPr>
              <a:t>+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- blood </a:t>
            </a:r>
            <a:r>
              <a:rPr lang="en-GB" dirty="0"/>
              <a:t>cells contain A, B and Rh </a:t>
            </a:r>
            <a:r>
              <a:rPr lang="en-GB" dirty="0" smtClean="0">
                <a:solidFill>
                  <a:srgbClr val="00B050"/>
                </a:solidFill>
              </a:rPr>
              <a:t>antigens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- serum </a:t>
            </a:r>
            <a:r>
              <a:rPr lang="en-GB" dirty="0"/>
              <a:t>contains </a:t>
            </a:r>
            <a:r>
              <a:rPr lang="en-GB" dirty="0">
                <a:solidFill>
                  <a:srgbClr val="0000FF"/>
                </a:solidFill>
              </a:rPr>
              <a:t>no </a:t>
            </a:r>
            <a:r>
              <a:rPr lang="en-GB" dirty="0" smtClean="0">
                <a:solidFill>
                  <a:srgbClr val="0000FF"/>
                </a:solidFill>
              </a:rPr>
              <a:t>antibodies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Universal </a:t>
            </a:r>
            <a:r>
              <a:rPr lang="en-GB" b="1" dirty="0"/>
              <a:t>Donor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Type </a:t>
            </a:r>
            <a:r>
              <a:rPr lang="en-GB" b="1" dirty="0">
                <a:solidFill>
                  <a:srgbClr val="FF0000"/>
                </a:solidFill>
              </a:rPr>
              <a:t>O</a:t>
            </a:r>
            <a:r>
              <a:rPr lang="en-GB" b="1" baseline="30000" dirty="0">
                <a:solidFill>
                  <a:srgbClr val="FF0000"/>
                </a:solidFill>
              </a:rPr>
              <a:t>-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GB" dirty="0" smtClean="0"/>
              <a:t>Blood cells have </a:t>
            </a:r>
            <a:r>
              <a:rPr lang="en-GB" dirty="0">
                <a:solidFill>
                  <a:srgbClr val="00B050"/>
                </a:solidFill>
              </a:rPr>
              <a:t>no surface </a:t>
            </a:r>
            <a:r>
              <a:rPr lang="en-GB" dirty="0" smtClean="0">
                <a:solidFill>
                  <a:srgbClr val="00B050"/>
                </a:solidFill>
              </a:rPr>
              <a:t>antigens</a:t>
            </a:r>
          </a:p>
          <a:p>
            <a:pPr>
              <a:buFontTx/>
              <a:buChar char="-"/>
            </a:pPr>
            <a:r>
              <a:rPr lang="en-GB" dirty="0" smtClean="0"/>
              <a:t>Serum contains </a:t>
            </a:r>
            <a:r>
              <a:rPr lang="en-GB" dirty="0" smtClean="0">
                <a:solidFill>
                  <a:srgbClr val="0000FF"/>
                </a:solidFill>
              </a:rPr>
              <a:t>A + B antibodies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07673"/>
            <a:ext cx="5652120" cy="365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1.bp.blogspot.com/-2XIniT_3nmg/TaXxinwi2lI/AAAAAAAAABM/2-CpHFNf5jY/s1600/Blood_009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3271401" cy="320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4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Typing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5400" dirty="0" smtClean="0"/>
              <a:t>pg. 356 # 7, 8, 15-18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5770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8" y="-1644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47260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900" b="1" dirty="0" smtClean="0"/>
              <a:t>How it works:</a:t>
            </a:r>
          </a:p>
          <a:p>
            <a:pPr eaLnBrk="1" hangingPunct="1">
              <a:buNone/>
            </a:pPr>
            <a:r>
              <a:rPr lang="en-US" sz="3900" dirty="0" smtClean="0"/>
              <a:t>1</a:t>
            </a:r>
            <a:r>
              <a:rPr lang="en-US" sz="3900" dirty="0"/>
              <a:t>. Platelets </a:t>
            </a:r>
            <a:r>
              <a:rPr lang="en-US" sz="3900" dirty="0" smtClean="0"/>
              <a:t>in </a:t>
            </a:r>
            <a:r>
              <a:rPr lang="en-US" sz="3900" dirty="0"/>
              <a:t>blood </a:t>
            </a:r>
            <a:r>
              <a:rPr lang="en-US" sz="3900" dirty="0" smtClean="0"/>
              <a:t>vessels </a:t>
            </a:r>
            <a:r>
              <a:rPr lang="en-US" sz="3900" dirty="0"/>
              <a:t>strike a rough surface </a:t>
            </a:r>
            <a:r>
              <a:rPr lang="en-US" sz="3900" dirty="0" smtClean="0"/>
              <a:t>(broken vessel wall) and </a:t>
            </a:r>
            <a:r>
              <a:rPr lang="en-US" sz="3900" b="1" dirty="0"/>
              <a:t>break</a:t>
            </a:r>
          </a:p>
          <a:p>
            <a:pPr lvl="1">
              <a:buNone/>
            </a:pPr>
            <a:endParaRPr lang="en-US" b="1" dirty="0"/>
          </a:p>
          <a:p>
            <a:pPr eaLnBrk="1" hangingPunct="1"/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68"/>
          <a:stretch/>
        </p:blipFill>
        <p:spPr bwMode="auto">
          <a:xfrm>
            <a:off x="1619672" y="2996952"/>
            <a:ext cx="5164478" cy="367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72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092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47260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4000" b="1" dirty="0" smtClean="0"/>
              <a:t>How it works:</a:t>
            </a:r>
          </a:p>
          <a:p>
            <a:pPr marL="514350" indent="-514350" eaLnBrk="1" hangingPunct="1">
              <a:buAutoNum type="arabicPeriod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Platelets 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in blood vessels strike a rough surface (broken vessel wall) and 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marL="514350" indent="-514350" eaLnBrk="1" hangingPunct="1">
              <a:buNone/>
            </a:pPr>
            <a:endParaRPr lang="en-US" sz="4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 eaLnBrk="1" hangingPunct="1">
              <a:buNone/>
            </a:pPr>
            <a:r>
              <a:rPr lang="en-US" sz="4000" dirty="0" smtClean="0"/>
              <a:t>2. Platelets release </a:t>
            </a:r>
            <a:r>
              <a:rPr lang="en-US" sz="4000" b="1" dirty="0" err="1"/>
              <a:t>thromboplastin</a:t>
            </a:r>
            <a:r>
              <a:rPr lang="en-US" sz="4000" dirty="0"/>
              <a:t> (protein</a:t>
            </a:r>
            <a:r>
              <a:rPr lang="en-US" sz="4000" dirty="0" smtClean="0"/>
              <a:t>)</a:t>
            </a:r>
            <a:endParaRPr lang="en-US" sz="4000" b="1" dirty="0"/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85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14" y="1052736"/>
            <a:ext cx="9125985" cy="547260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/>
              <a:t>How it works: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Platelets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 blood vessels strike a rough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surface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(broken vessel wall)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Platelets release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</a:rPr>
              <a:t>thromboplastin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protein)</a:t>
            </a:r>
          </a:p>
          <a:p>
            <a:pPr marL="0" indent="0" eaLnBrk="1" hangingPunct="1">
              <a:buNone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r>
              <a:rPr lang="en-US" dirty="0" smtClean="0"/>
              <a:t>activate </a:t>
            </a:r>
            <a:r>
              <a:rPr lang="en-US" b="1" dirty="0" err="1" smtClean="0"/>
              <a:t>prothrombin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protein</a:t>
            </a:r>
            <a:r>
              <a:rPr lang="en-US" dirty="0" smtClean="0"/>
              <a:t>)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85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" y="27856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47260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/>
              <a:t>How it works:</a:t>
            </a:r>
          </a:p>
          <a:p>
            <a:pPr marL="514350" indent="-514350" eaLnBrk="1" hangingPunct="1">
              <a:buAutoNum type="arabicPeriod"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Platelets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in blood vessels strike a rough surface (broken vessel wall) and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break</a:t>
            </a:r>
          </a:p>
          <a:p>
            <a:pPr marL="0" indent="0" eaLnBrk="1" hangingPunct="1">
              <a:buNone/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. Platelet releases </a:t>
            </a:r>
            <a:r>
              <a:rPr lang="en-US" sz="3200" b="1" dirty="0" err="1">
                <a:solidFill>
                  <a:schemeClr val="bg1">
                    <a:lumMod val="75000"/>
                  </a:schemeClr>
                </a:solidFill>
              </a:rPr>
              <a:t>thromboplastin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 (protein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bg1">
                    <a:lumMod val="75000"/>
                  </a:schemeClr>
                </a:solidFill>
              </a:rPr>
              <a:t>Thromboplastin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 and calcium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activate </a:t>
            </a:r>
            <a:r>
              <a:rPr lang="en-US" sz="3200" b="1" dirty="0" err="1" smtClean="0">
                <a:solidFill>
                  <a:schemeClr val="bg1">
                    <a:lumMod val="75000"/>
                  </a:schemeClr>
                </a:solidFill>
              </a:rPr>
              <a:t>prothrombin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(protein)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sz="3200" dirty="0" smtClean="0"/>
              <a:t>4</a:t>
            </a:r>
            <a:r>
              <a:rPr lang="en-US" sz="3200" dirty="0"/>
              <a:t>. </a:t>
            </a:r>
            <a:r>
              <a:rPr lang="en-US" sz="3200" dirty="0" err="1"/>
              <a:t>Prothrombin</a:t>
            </a:r>
            <a:r>
              <a:rPr lang="en-US" sz="3200" dirty="0"/>
              <a:t> </a:t>
            </a:r>
            <a:r>
              <a:rPr lang="en-US" sz="3200" dirty="0" smtClean="0"/>
              <a:t>(made </a:t>
            </a:r>
            <a:r>
              <a:rPr lang="en-US" sz="3200" dirty="0"/>
              <a:t>by </a:t>
            </a:r>
            <a:r>
              <a:rPr lang="en-US" sz="3200" dirty="0" smtClean="0"/>
              <a:t>the liver</a:t>
            </a:r>
            <a:r>
              <a:rPr lang="en-US" sz="3200" dirty="0"/>
              <a:t>) is changed into </a:t>
            </a:r>
            <a:endParaRPr lang="en-US" sz="3200" dirty="0" smtClean="0"/>
          </a:p>
          <a:p>
            <a:pPr marL="0" indent="0" eaLnBrk="1" hangingPunct="1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sz="3200" b="1" dirty="0" smtClean="0"/>
              <a:t>thrombin</a:t>
            </a:r>
            <a:r>
              <a:rPr lang="en-US" sz="3200" dirty="0" smtClean="0"/>
              <a:t> </a:t>
            </a:r>
            <a:r>
              <a:rPr lang="en-US" sz="3200" dirty="0"/>
              <a:t>by </a:t>
            </a:r>
            <a:r>
              <a:rPr lang="en-US" sz="3200" dirty="0" err="1" smtClean="0"/>
              <a:t>thromboplastin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5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-9097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9004"/>
            <a:ext cx="9144000" cy="590899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/>
              <a:t>How it works: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1. Platelets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in blood vessels strike a rough surface (broken vessel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wall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) and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break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Platelet releases </a:t>
            </a:r>
            <a:r>
              <a:rPr lang="en-US" sz="2800" b="1" dirty="0" err="1">
                <a:solidFill>
                  <a:schemeClr val="bg1">
                    <a:lumMod val="85000"/>
                  </a:schemeClr>
                </a:solidFill>
              </a:rPr>
              <a:t>thromboplastin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protein)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bg1">
                    <a:lumMod val="85000"/>
                  </a:schemeClr>
                </a:solidFill>
              </a:rPr>
              <a:t>Thromboplastin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and calcium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activate </a:t>
            </a:r>
            <a:r>
              <a:rPr lang="en-US" sz="2800" b="1" dirty="0" err="1" smtClean="0">
                <a:solidFill>
                  <a:schemeClr val="bg1">
                    <a:lumMod val="85000"/>
                  </a:schemeClr>
                </a:solidFill>
              </a:rPr>
              <a:t>prothrombin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(protein)</a:t>
            </a:r>
            <a:endParaRPr lang="en-US" sz="2800" b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4.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Prothrombin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(made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by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the liver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) is changed into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thrombin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 by </a:t>
            </a:r>
            <a:r>
              <a:rPr lang="en-US" sz="2800" dirty="0" err="1" smtClean="0">
                <a:solidFill>
                  <a:schemeClr val="bg1">
                    <a:lumMod val="85000"/>
                  </a:schemeClr>
                </a:solidFill>
              </a:rPr>
              <a:t>thromboplastin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sz="2800" dirty="0" smtClean="0"/>
              <a:t>5</a:t>
            </a:r>
            <a:r>
              <a:rPr lang="en-US" sz="2800" dirty="0"/>
              <a:t>. Thrombin </a:t>
            </a:r>
            <a:r>
              <a:rPr lang="en-US" sz="2800" dirty="0" smtClean="0"/>
              <a:t>changes </a:t>
            </a:r>
            <a:r>
              <a:rPr lang="en-US" sz="2800" b="1" dirty="0" smtClean="0"/>
              <a:t>fibrinogen (plasma protein)</a:t>
            </a:r>
            <a:r>
              <a:rPr lang="en-US" sz="2800" dirty="0" smtClean="0"/>
              <a:t> </a:t>
            </a:r>
            <a:r>
              <a:rPr lang="en-US" sz="2800" dirty="0"/>
              <a:t>to </a:t>
            </a:r>
            <a:r>
              <a:rPr lang="en-US" sz="2800" b="1" dirty="0" smtClean="0"/>
              <a:t>fibrin,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which goes to </a:t>
            </a:r>
            <a:r>
              <a:rPr lang="en-US" sz="2800" dirty="0"/>
              <a:t>damaged </a:t>
            </a:r>
            <a:r>
              <a:rPr lang="en-US" sz="2800" dirty="0" smtClean="0"/>
              <a:t>area, sealing </a:t>
            </a:r>
            <a:r>
              <a:rPr lang="en-US" sz="2800" dirty="0"/>
              <a:t>the cut with a </a:t>
            </a:r>
            <a:r>
              <a:rPr lang="en-US" sz="2800" dirty="0" smtClean="0"/>
              <a:t>clot.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85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lvl="1" indent="0">
              <a:buNone/>
            </a:pPr>
            <a:r>
              <a:rPr lang="en-US" dirty="0" smtClean="0"/>
              <a:t>Invading microbes cannot gain access and red blood cells cannot escape, but white blood cells can crawl in and patrol against pathogens.</a:t>
            </a:r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8"/>
          <a:stretch/>
        </p:blipFill>
        <p:spPr bwMode="auto">
          <a:xfrm>
            <a:off x="1619672" y="2852936"/>
            <a:ext cx="5713401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Platelet releases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thromboplastin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(protein)</a:t>
            </a: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Thromboplastin</a:t>
            </a:r>
            <a:r>
              <a:rPr lang="en-US" dirty="0">
                <a:solidFill>
                  <a:schemeClr val="bg1"/>
                </a:solidFill>
              </a:rPr>
              <a:t> and calcium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activate </a:t>
            </a:r>
            <a:r>
              <a:rPr lang="en-US" b="1" dirty="0" err="1">
                <a:solidFill>
                  <a:schemeClr val="bg1"/>
                </a:solidFill>
              </a:rPr>
              <a:t>prothrombin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(protein)</a:t>
            </a:r>
            <a:endParaRPr lang="en-US" b="1" dirty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Prothrombin</a:t>
            </a:r>
            <a:r>
              <a:rPr lang="en-US" dirty="0">
                <a:solidFill>
                  <a:schemeClr val="bg1"/>
                </a:solidFill>
              </a:rPr>
              <a:t> (made by the </a:t>
            </a:r>
            <a:r>
              <a:rPr lang="en-US" dirty="0" smtClean="0">
                <a:solidFill>
                  <a:schemeClr val="bg1"/>
                </a:solidFill>
              </a:rPr>
              <a:t>liver)</a:t>
            </a: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is </a:t>
            </a:r>
            <a:r>
              <a:rPr lang="en-US" dirty="0">
                <a:solidFill>
                  <a:schemeClr val="bg1"/>
                </a:solidFill>
              </a:rPr>
              <a:t>changed into </a:t>
            </a:r>
            <a:r>
              <a:rPr lang="en-US" b="1" dirty="0">
                <a:solidFill>
                  <a:schemeClr val="bg1"/>
                </a:solidFill>
              </a:rPr>
              <a:t>thrombin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>
                <a:solidFill>
                  <a:schemeClr val="bg1"/>
                </a:solidFill>
              </a:rPr>
              <a:t>thromboplastin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Thrombin changes </a:t>
            </a:r>
            <a:r>
              <a:rPr lang="en-US" b="1" dirty="0">
                <a:solidFill>
                  <a:schemeClr val="bg1"/>
                </a:solidFill>
              </a:rPr>
              <a:t>fibrinogen</a:t>
            </a:r>
            <a:r>
              <a:rPr lang="en-US" dirty="0">
                <a:solidFill>
                  <a:schemeClr val="bg1"/>
                </a:solidFill>
              </a:rPr>
              <a:t> to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fibrin,</a:t>
            </a:r>
            <a:r>
              <a:rPr lang="en-US" dirty="0" smtClean="0">
                <a:solidFill>
                  <a:schemeClr val="bg1"/>
                </a:solidFill>
              </a:rPr>
              <a:t> which goes </a:t>
            </a:r>
            <a:r>
              <a:rPr lang="en-US" dirty="0">
                <a:solidFill>
                  <a:schemeClr val="bg1"/>
                </a:solidFill>
              </a:rPr>
              <a:t>to damaged area,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sealing </a:t>
            </a:r>
            <a:r>
              <a:rPr lang="en-US" dirty="0">
                <a:solidFill>
                  <a:schemeClr val="bg1"/>
                </a:solidFill>
              </a:rPr>
              <a:t>the cut with a clot.</a:t>
            </a:r>
          </a:p>
          <a:p>
            <a:pPr lvl="1" algn="r"/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</a:endParaRPr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3199258" cy="553418"/>
            <a:chOff x="358923" y="727360"/>
            <a:chExt cx="3199258" cy="553418"/>
          </a:xfrm>
        </p:grpSpPr>
        <p:grpSp>
          <p:nvGrpSpPr>
            <p:cNvPr id="25" name="Group 24"/>
            <p:cNvGrpSpPr/>
            <p:nvPr/>
          </p:nvGrpSpPr>
          <p:grpSpPr>
            <a:xfrm>
              <a:off x="358923" y="727360"/>
              <a:ext cx="3199258" cy="553418"/>
              <a:chOff x="751394" y="1979387"/>
              <a:chExt cx="2424430" cy="43204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51394" y="1979387"/>
                <a:ext cx="2424430" cy="432048"/>
                <a:chOff x="419378" y="1988840"/>
                <a:chExt cx="2424430" cy="432048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19378" y="1988840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907704" y="2024011"/>
                  <a:ext cx="936104" cy="36004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" name="Isosceles Triangle 2"/>
                <p:cNvSpPr/>
                <p:nvPr/>
              </p:nvSpPr>
              <p:spPr>
                <a:xfrm>
                  <a:off x="2231740" y="2096852"/>
                  <a:ext cx="288032" cy="324036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1751667" y="2168860"/>
                <a:ext cx="44625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1277</Words>
  <Application>Microsoft Office PowerPoint</Application>
  <PresentationFormat>On-screen Show (4:3)</PresentationFormat>
  <Paragraphs>294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Platelets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</vt:lpstr>
      <vt:lpstr>Blood Clotting...</vt:lpstr>
      <vt:lpstr>Blood Groups</vt:lpstr>
      <vt:lpstr>Blood Groups</vt:lpstr>
      <vt:lpstr>Blood Groups</vt:lpstr>
      <vt:lpstr>Blood Groups</vt:lpstr>
      <vt:lpstr>Blood Groups</vt:lpstr>
      <vt:lpstr>PowerPoint Presentation</vt:lpstr>
      <vt:lpstr>PowerPoint Presentation</vt:lpstr>
      <vt:lpstr>Agglutination</vt:lpstr>
      <vt:lpstr>Agglutination Results </vt:lpstr>
      <vt:lpstr>Transfusion...</vt:lpstr>
      <vt:lpstr>Rhesus Factor</vt:lpstr>
      <vt:lpstr>Transfusion</vt:lpstr>
      <vt:lpstr>Blood Typing Questions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…Reviewing the Questions</dc:title>
  <dc:creator>Matt</dc:creator>
  <cp:lastModifiedBy>Kira</cp:lastModifiedBy>
  <cp:revision>32</cp:revision>
  <cp:lastPrinted>2012-04-25T15:31:06Z</cp:lastPrinted>
  <dcterms:created xsi:type="dcterms:W3CDTF">2012-03-28T01:28:33Z</dcterms:created>
  <dcterms:modified xsi:type="dcterms:W3CDTF">2012-12-17T15:51:25Z</dcterms:modified>
</cp:coreProperties>
</file>