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1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28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14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97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91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18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62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22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03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3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59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856C-5E86-43E6-9B8B-8CF13B813B85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E8DC-0227-4825-A73A-B58FE0DE7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97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28800" y="9906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Hearts = type A</a:t>
            </a:r>
          </a:p>
        </p:txBody>
      </p:sp>
      <p:pic>
        <p:nvPicPr>
          <p:cNvPr id="3080" name="Picture 8" descr="diamond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48013"/>
            <a:ext cx="1452563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828800" y="3581400"/>
            <a:ext cx="3124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Diamonds = type AB</a:t>
            </a:r>
          </a:p>
        </p:txBody>
      </p:sp>
      <p:pic>
        <p:nvPicPr>
          <p:cNvPr id="3085" name="Picture 13" descr="clubs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"/>
            <a:ext cx="14176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705600" y="931863"/>
            <a:ext cx="21748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Clubs = type B</a:t>
            </a:r>
          </a:p>
        </p:txBody>
      </p:sp>
      <p:pic>
        <p:nvPicPr>
          <p:cNvPr id="3088" name="Picture 16" descr="spade_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48013"/>
            <a:ext cx="1452563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629400" y="3544888"/>
            <a:ext cx="25638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Spades = Type O</a:t>
            </a:r>
          </a:p>
        </p:txBody>
      </p:sp>
      <p:pic>
        <p:nvPicPr>
          <p:cNvPr id="3091" name="Picture 19" descr="heart_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0013"/>
            <a:ext cx="1452563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>
            <a:off x="1524000" y="5791200"/>
            <a:ext cx="59436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What's your blood type?</a:t>
            </a:r>
          </a:p>
        </p:txBody>
      </p:sp>
    </p:spTree>
    <p:extLst>
      <p:ext uri="{BB962C8B-B14F-4D97-AF65-F5344CB8AC3E}">
        <p14:creationId xmlns:p14="http://schemas.microsoft.com/office/powerpoint/2010/main" val="277634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1" grpId="0" animBg="1"/>
      <p:bldP spid="3086" grpId="0" animBg="1"/>
      <p:bldP spid="30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Second Line: </a:t>
            </a:r>
            <a:r>
              <a:rPr lang="en-CA" b="1" dirty="0" smtClean="0"/>
              <a:t>Phagocytosis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When invaders penetrate </a:t>
            </a:r>
          </a:p>
          <a:p>
            <a:pPr marL="0" indent="0">
              <a:buNone/>
            </a:pPr>
            <a:r>
              <a:rPr lang="en-CA" dirty="0" smtClean="0"/>
              <a:t>the skin special WBCs called </a:t>
            </a:r>
          </a:p>
          <a:p>
            <a:pPr marL="0" indent="0">
              <a:buNone/>
            </a:pPr>
            <a:r>
              <a:rPr lang="en-CA" dirty="0" smtClean="0"/>
              <a:t>monocytes move from the                                Blood</a:t>
            </a:r>
          </a:p>
          <a:p>
            <a:pPr marL="0" indent="0">
              <a:buNone/>
            </a:pPr>
            <a:r>
              <a:rPr lang="en-CA" dirty="0" smtClean="0"/>
              <a:t>blood into tissues, where they </a:t>
            </a:r>
          </a:p>
          <a:p>
            <a:pPr marL="0" indent="0">
              <a:buNone/>
            </a:pPr>
            <a:r>
              <a:rPr lang="en-CA" dirty="0" smtClean="0"/>
              <a:t>become </a:t>
            </a:r>
            <a:r>
              <a:rPr lang="en-CA" u="sng" dirty="0" smtClean="0"/>
              <a:t>MACROPHAGES</a:t>
            </a:r>
            <a:r>
              <a:rPr lang="en-CA" dirty="0" smtClean="0"/>
              <a:t>                                    Tissue</a:t>
            </a:r>
            <a:endParaRPr lang="en-CA" dirty="0"/>
          </a:p>
        </p:txBody>
      </p:sp>
      <p:pic>
        <p:nvPicPr>
          <p:cNvPr id="4098" name="Picture 2" descr="http://www.retrovirology.com/content/figures/1742-4690-7-32-1-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5" t="45672" r="60580" b="10331"/>
          <a:stretch/>
        </p:blipFill>
        <p:spPr bwMode="auto">
          <a:xfrm>
            <a:off x="5895593" y="1844824"/>
            <a:ext cx="1916767" cy="462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652120" y="1628800"/>
            <a:ext cx="3384376" cy="504056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8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Second Line: </a:t>
            </a:r>
            <a:r>
              <a:rPr lang="en-CA" b="1" dirty="0" smtClean="0"/>
              <a:t>Inflammatory Response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9301"/>
            <a:ext cx="86868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A  localized, nonspecific response triggered when tissue cells are injured by bacteria or physical injury</a:t>
            </a:r>
          </a:p>
          <a:p>
            <a:r>
              <a:rPr lang="en-CA" dirty="0" smtClean="0"/>
              <a:t>Characterized by swelling, heat, redness and pain </a:t>
            </a:r>
            <a:endParaRPr lang="en-CA" dirty="0"/>
          </a:p>
        </p:txBody>
      </p:sp>
      <p:pic>
        <p:nvPicPr>
          <p:cNvPr id="3076" name="Picture 4" descr="http://drugster.info/img/term/inflammatory-response-785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14120"/>
            <a:ext cx="7507486" cy="305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Second Line: </a:t>
            </a:r>
            <a:r>
              <a:rPr lang="en-CA" b="1" dirty="0" smtClean="0"/>
              <a:t>Inflammatory Response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 smtClean="0"/>
              <a:t>FIGURE 2 on Page 358 </a:t>
            </a:r>
            <a:endParaRPr lang="en-CA" b="1" dirty="0"/>
          </a:p>
        </p:txBody>
      </p:sp>
      <p:pic>
        <p:nvPicPr>
          <p:cNvPr id="2050" name="Picture 2" descr="http://drugster.info/img/term/inflammatory-response-785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9133673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7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3.mm.bing.net/images/thumbnail.aspx?q=5048945016245126&amp;id=cd51b2e06be612bc85cd83a5d373e30f&amp;url=http%3a%2f%2fwww.edupics.com%2fcoloring-page-fever-dl117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70130"/>
            <a:ext cx="3171428" cy="448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Second Line: </a:t>
            </a:r>
            <a:r>
              <a:rPr lang="en-CA" b="1" dirty="0" smtClean="0"/>
              <a:t>Fever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Some WBCs respond to invaders by releasing hormones that send signals to the </a:t>
            </a:r>
            <a:r>
              <a:rPr lang="en-CA" b="1" dirty="0" smtClean="0"/>
              <a:t>hypothalamus</a:t>
            </a:r>
            <a:r>
              <a:rPr lang="en-CA" dirty="0" smtClean="0"/>
              <a:t> in the brain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Hypothalamus triggers </a:t>
            </a:r>
          </a:p>
          <a:p>
            <a:pPr marL="0" indent="0">
              <a:buNone/>
            </a:pPr>
            <a:r>
              <a:rPr lang="en-CA" dirty="0" smtClean="0"/>
              <a:t>physical responses to </a:t>
            </a:r>
          </a:p>
          <a:p>
            <a:pPr marL="0" indent="0">
              <a:buNone/>
            </a:pPr>
            <a:r>
              <a:rPr lang="en-CA" dirty="0" smtClean="0"/>
              <a:t>increase body temperature</a:t>
            </a:r>
          </a:p>
          <a:p>
            <a:pPr marL="0" indent="0">
              <a:buNone/>
            </a:pPr>
            <a:r>
              <a:rPr lang="en-CA" dirty="0" smtClean="0"/>
              <a:t>and help WBC kill invaders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1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Osmosis Jones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dirty="0"/>
              <a:t>http://www.youtube.com/watch?v=3IzFxBzfBQs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4188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The Body’s Lines of Defence!</a:t>
            </a:r>
            <a:endParaRPr lang="en-CA" sz="4800" b="1" dirty="0"/>
          </a:p>
        </p:txBody>
      </p:sp>
      <p:pic>
        <p:nvPicPr>
          <p:cNvPr id="5122" name="Picture 2" descr="http://www.mlahanas.de/Greece/History/images/ManiakiBatt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7" t="18695" r="4830" b="7525"/>
          <a:stretch/>
        </p:blipFill>
        <p:spPr bwMode="auto">
          <a:xfrm>
            <a:off x="971599" y="1916832"/>
            <a:ext cx="684949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The First Line of Defence…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/>
          <a:lstStyle/>
          <a:p>
            <a:pPr marL="0" indent="0" algn="r">
              <a:buNone/>
            </a:pPr>
            <a:r>
              <a:rPr lang="en-CA" sz="4400" dirty="0" smtClean="0"/>
              <a:t>… is largely physical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The skin and mucous membranes defend against viral and bacterial invaders.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90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First Line: </a:t>
            </a:r>
            <a:r>
              <a:rPr lang="en-CA" b="1" dirty="0" smtClean="0"/>
              <a:t>The Skin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Acts as </a:t>
            </a:r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rotective Barrier </a:t>
            </a:r>
          </a:p>
          <a:p>
            <a:pPr marL="0" indent="0">
              <a:buNone/>
            </a:pPr>
            <a:r>
              <a:rPr lang="en-CA" dirty="0">
                <a:sym typeface="Wingdings" pitchFamily="2" charset="2"/>
              </a:rPr>
              <a:t>	</a:t>
            </a:r>
            <a:r>
              <a:rPr lang="en-CA" dirty="0" smtClean="0">
                <a:sym typeface="Wingdings" pitchFamily="2" charset="2"/>
              </a:rPr>
              <a:t>- can’t be penetrated by bacteria or viruses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A chemical defence in the </a:t>
            </a:r>
          </a:p>
          <a:p>
            <a:pPr marL="0" indent="0">
              <a:buNone/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    form of </a:t>
            </a:r>
            <a:r>
              <a:rPr lang="en-CA" b="1" dirty="0">
                <a:sym typeface="Wingdings" pitchFamily="2" charset="2"/>
              </a:rPr>
              <a:t>A</a:t>
            </a:r>
            <a:r>
              <a:rPr lang="en-CA" b="1" dirty="0" smtClean="0">
                <a:sym typeface="Wingdings" pitchFamily="2" charset="2"/>
              </a:rPr>
              <a:t>cidic </a:t>
            </a:r>
            <a:r>
              <a:rPr lang="en-CA" b="1" dirty="0">
                <a:sym typeface="Wingdings" pitchFamily="2" charset="2"/>
              </a:rPr>
              <a:t>S</a:t>
            </a:r>
            <a:r>
              <a:rPr lang="en-CA" b="1" dirty="0" smtClean="0">
                <a:sym typeface="Wingdings" pitchFamily="2" charset="2"/>
              </a:rPr>
              <a:t>ecretions  </a:t>
            </a:r>
          </a:p>
          <a:p>
            <a:pPr marL="0" indent="0">
              <a:buNone/>
            </a:pPr>
            <a:r>
              <a:rPr lang="en-CA" dirty="0">
                <a:sym typeface="Wingdings" pitchFamily="2" charset="2"/>
              </a:rPr>
              <a:t>	</a:t>
            </a:r>
            <a:r>
              <a:rPr lang="en-CA" dirty="0" smtClean="0">
                <a:sym typeface="Wingdings" pitchFamily="2" charset="2"/>
              </a:rPr>
              <a:t>- skin’s pH is acidic enough </a:t>
            </a:r>
          </a:p>
          <a:p>
            <a:pPr marL="0" indent="0">
              <a:buNone/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           to inhibit the growth of </a:t>
            </a:r>
          </a:p>
          <a:p>
            <a:pPr marL="0" indent="0">
              <a:buNone/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           microbes</a:t>
            </a:r>
          </a:p>
          <a:p>
            <a:pPr marL="0" indent="0">
              <a:buNone/>
            </a:pPr>
            <a:endParaRPr lang="en-CA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CA" dirty="0"/>
          </a:p>
        </p:txBody>
      </p:sp>
      <p:pic>
        <p:nvPicPr>
          <p:cNvPr id="1026" name="Picture 2" descr="http://t2.gstatic.com/images?q=tbn:ANd9GcSmjyksneRa-_-I8ueSzfKDqAC6ZMAqo00lCzxQRODYrMQeaDrjt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406797" y="3230524"/>
            <a:ext cx="2737203" cy="364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675677">
            <a:off x="5946959" y="4640936"/>
            <a:ext cx="57724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First Line: </a:t>
            </a:r>
            <a:r>
              <a:rPr lang="en-CA" b="1" dirty="0" smtClean="0"/>
              <a:t>Lysozyme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An antimicrobial enzyme secreted in tears, saliva, mucous, and perspiration 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Kills cells by destroying cell walls</a:t>
            </a:r>
            <a:endParaRPr lang="en-CA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471526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5027468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0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First Line: </a:t>
            </a:r>
            <a:r>
              <a:rPr lang="en-CA" b="1" dirty="0" smtClean="0"/>
              <a:t>The Respiratory Tract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</a:t>
            </a:r>
            <a:r>
              <a:rPr lang="en-CA" b="1" u="sng" dirty="0" smtClean="0">
                <a:sym typeface="Wingdings" pitchFamily="2" charset="2"/>
              </a:rPr>
              <a:t>Mucus</a:t>
            </a:r>
            <a:r>
              <a:rPr lang="en-CA" dirty="0" smtClean="0">
                <a:sym typeface="Wingdings" pitchFamily="2" charset="2"/>
              </a:rPr>
              <a:t> traps invading microbes and foreign debris</a:t>
            </a:r>
          </a:p>
          <a:p>
            <a:pPr>
              <a:buFont typeface="Wingdings"/>
              <a:buChar char="à"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</a:t>
            </a:r>
            <a:r>
              <a:rPr lang="en-CA" dirty="0" err="1" smtClean="0">
                <a:sym typeface="Wingdings" pitchFamily="2" charset="2"/>
              </a:rPr>
              <a:t>Hairlike</a:t>
            </a:r>
            <a:r>
              <a:rPr lang="en-CA" dirty="0" smtClean="0">
                <a:sym typeface="Wingdings" pitchFamily="2" charset="2"/>
              </a:rPr>
              <a:t> structures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called </a:t>
            </a:r>
            <a:r>
              <a:rPr lang="en-CA" b="1" u="sng" dirty="0" smtClean="0">
                <a:sym typeface="Wingdings" pitchFamily="2" charset="2"/>
              </a:rPr>
              <a:t>Cilia</a:t>
            </a:r>
            <a:r>
              <a:rPr lang="en-CA" dirty="0" smtClean="0">
                <a:sym typeface="Wingdings" pitchFamily="2" charset="2"/>
              </a:rPr>
              <a:t> act as a filter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and moves in waves,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sweeping particles up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toward the throat </a:t>
            </a:r>
            <a:endParaRPr lang="en-CA" dirty="0"/>
          </a:p>
        </p:txBody>
      </p:sp>
      <p:sp>
        <p:nvSpPr>
          <p:cNvPr id="4" name="AutoShape 2" descr="data:image/jpeg;base64,/9j/4AAQSkZJRgABAQAAAQABAAD/2wCEAAkGBhMSERUUExQWFRQWFxwYGBgYFxoYHBoYGB8YGhodHBgYHSYeGBwjGhcdHzAgIycpLCwsFx4xNTAqNSYrLCkBCQoKDgwOGg8PGiwkHxwsLCwsLCwsLCwsLCwpLCwsLCwsLCwsLCwsLCwsKSwsLCwsLCwpLCwsKSwsKSwsLCwsLP/AABEIAMwAxQMBIgACEQEDEQH/xAAbAAACAwEBAQAAAAAAAAAAAAADBAECBQAGB//EADkQAAECBAQEBAUDBQACAwEAAAECEQADITEEEkFRBSJhcTKBkaETscHR8EJS4QYUI2LxFTNygpJD/8QAGQEBAQEBAQEAAAAAAAAAAAAAAAECAwQF/8QAJxEBAQACAQQCAQMFAAAAAAAAAAECESEDEjFRE0FhgZGhBCJCUnH/2gAMAwEAAhEDEQA/ANbASgk8woSPWH1inKRct6t5QKUsgKSRmKTd9rQ18aiXAbKXI0JdhS0YfaXw0tQaoIIDjp6Rc4pNmJBoG6QKSSkAuCkAPvV/aBjFAGqVGzHvTygrsTNGV6X/ADrCc2ZlCKPf8rFsYAxLO3L5f9hcTlcrBxepqbP3aCUb4oPkag/lY5c0UpraEkzAQBmzOWFLG8QrKSUgly7V2v6w0h1RFxoX/j8pAlTb2IDGmvQ9PtCM7EnM4UcqgdKt27iOOKYOBykVANBpXV/4gH5krMHSWbT5v0gcwhQW1FPUbsGI9oTClNmTYVcECoqaX8ukElYkqCiaORp71u2veAt8YlJKCeWrHar010gUvFFRZqeK9Qxq25ggm1UFUBDZimtLE7MTeATVspTqJUkAh6PqQR5n2gGl4xJo4rRwbdT8oCnEVKSUlJFWFEtt94rMlBRoaHMDQFiw1HrEYkXP7RYWLM40euvSApNIKGYEEElnqC19esJT+Y0YkD2o6T0a0ExOHuB+0XOu7EPAMRLUXsF5ASxu+nQs8VGLjpKg7ilqjQi7+sP8E4vQy1VI8JbS8K4lZWA55AHNHZtP9iNYz5kwpL+EuCGP43aIuOXZdx6oYFJBWkkKNej6fKEOFYokKSp3cj6fOLcD4mZgyaj3F3r1hGbOyTlk2AdhSt/pEe3ul1lGjwnDpHxMwYKKiX2H8wmuWpEs5SFp9PUQ5PxaWRnOW/obv5fOG1zhnctlZvs+htBL08cpr0R4JLAQSwOYvUWakdBkS5gJMtCCktqzNu8dGnm+PL09VJuAzEXOYVALW3/iIxuKchqK0AHiLmp0hGYUhKmfNmD0ewqTs5iy8Q4S4CSWdTuRrQaOPnEYaEjEqTVVSEuQD0o42hZeJBve4PhA1IbVjAhinByi6Ak7uSRQHQvADNSXCiQNFEAqpvtZoBqfi1XSwUksR0YVrapEKZiMpI0N7PSo7tFJuIzHM2jVsVfnyiqpqVWoCAWNBTTp5bxROYAFII3OjHp5xQrqBmzVoxy3F39oj42qUjKbg81rneKzC7VLpBYtfUdtoAyJ7cpLJBNjUHd9njkhiwYsmpo1aud2MCUk3SdlCwqbhxYxRwU0qSDmctY6fKANnBWzDQ3YBtAR84KtbZSqjKbely5Hidx6QlOnslQPiLCzUv3s0TLxSABnDg0cAC38wDnxha7oYio67OS30g00BSS5cMEo8yC7e3lCcyaRYhwm73Ysz9oj4oUkpzMEgM9C9SeoEAziJVAxIz//AFDM2btSOn4YiX4ipiLUp/2KDFkAAnnBBs9O+zFzBZZzUBUVK5ugALdidPOATxWEUghRdRqlgqoFDf6QD4RyDLmUpNK1BsaaaxvctCpgdi1D/wAHvFBNSAoJDty237DT3aIPNTOFhSCGIB5kk1YFtNCTSM/EYEtUuXfqxZvIa9o9diJRKuUnKBYUfcDr8oRxOECFAkDmdjcgjToT0gjx5lGWzuFUN67Ry8So+KrWO9X7s0ehm8BGQA1VYlrPViNSflCa+C9mGpprV/KkUm54ZysWpV9Rsz1Y/aImcTmXe4swsDDh4YxAYl3p+3VszwHEcMUC7Fsree3SId2XnYmG4utLsR17x0LDAkgMM1NNPaOg38uft7KanlCkkmrKTsznvFFzkts45SHNxVJe7W6QOZjGLFJBOVjYgh39dYifjiHUU6VNGCgRp13isiyJTgqUbJZJBHiDMKxUTAeUjmNx/sBfZoFJxmZyVJCnzEEeVNC4gRmAMMpLkEbkDY6WtAMTcQlRzNyipSDbQhrCoiJk0BSqguxFHYuK06Qp/cnKMyXTd8wqLt36RSRNSCQhTEipdhuIId+MyipOYs7Ea/8AyG0ATOUwoKue4H7hrHfEVmUHoObK5qDUsWrSLJCivlTVJPKdXrr4Q2sFdMmpbw5c1K0A0e9/rBcPhyskIBcJbZvWzwWXwxQuoM22t994YlYUJuSwFidbd4m3WdHOlFD/ACJcKzM4zWLC3fpAwpxlLJzCga1XbpeIxw8RzpTRLJNfCzddIWGNeWyks9/0hQ6A60iueUuN1TODW3huklN7j6RKGOamcAAKOvkfT0MUrnfoBezEFLNWr6xeYpQLm2a4qzOa794MjUUqr0AS4qAxP7d6CDtkANnBS4JYuQxGweA4ZQBDKY0On6uVho2sSkoLqzAMAkuOYE0tbV/WCjy56Zi2LFnd6UNH70jqh8rORUgNVzpuRFFykoCSFHlOUFqFNvY69YkTAQbhWUOdHBDFugo4gCyZoyi7papcAF6g9S+sGk8TlqIC0BlMzh9x5d4qHDpJSztsDmyv2aBTZIUTVkgMRqG0B07xAxPCXKRYkAsCbHr6QCbgwQXGYFL0LWLkAeUE+IKgDmDZUm5T1f5xebiE6oUDlJZ2By1o14Bb/wAfnrqz2vZ/PK0Un8KKhQU1Hy84dVlJIcgZQrlcsSXBfptF5ONzkBx1FQR23f6wGXJ4YkksVbu138vxo6NvCylKfKAgJJDGtOz0joLp5FYUkgKBWkuxANy7B93is+WSagoJII5TZq+8amHxxQUnMFIPiYOQQCzN8+kRjsaDLJBIykJFxcGj6JLxWS+GRncKYEApHKQM2xV2rEIwzAocBlMWqKgMQO5Ad/KLKxhLBmJYvpmFx10rCUzF5iDcu1XDto3cvWAaGHUgqJSEWBqCDVnGzh4uvAhSrSyFWFUnNShOlK+UB4ZhjNBP6SCC+h6biNiVhkIqanUm8R1w6VyJDhJHiKkkAAVo1XApvDo5aJDfXaIVxAKJy6UeBInFRo7amI9eHTxx8ChBuo29vtA585OU7WfvaAzsWp8qEudSaD127RVRCQE1Uq7M7AddhvAyz/ZyMMguGfu7fnaCrUlKEJYB3BYWpRibQjiMWsXGWti4fsbF94qmcpNqup2uWrrptFeXPLHWoKJKXLsZgIerOABtcQSQhKU5iVO5JcVvcF/LzgUmYlQzFwWFK3Dih3D2ERiJ3MyXdWrXDvUakxXEQBRCVJBpozFLFwAFBzQ6QYBIUCo1UkAKPn7abwFUpyFKTlyglwqlBtd/vFU4jOBZiTUAJZVwK6H+INXGzyezhKUgu2xvkJFn6i+0HKQVOLl817fp+Q9YzXJY5hnblIqCQ1KUesQZqmIKnIQCrufFcUgjRkrzJZTEOeUnKQWcmvU3eOm4tlHMCUqAcEMdIUkzyWUpkmnM+5YOIMmepwElyxDhi+wLwDUtPhVRwohLgk5RpSpPXvELxASoAcwSlTkPQFxboC0LSsRmILMrNUAl+1bbxM+cGBdlFsw3GhbyiBgzlIWliG5bhm2GtoOqVV0kONKkZt96AwtOmZ3YjMpnqKpAo/XtFlTXo4S4BSpIAqARVw7M5igxkrDpSoApJB8RfYuY6KCckuFBTu/KAQQQK2O0dEHnsdhsqnSCATlAqmpfXp7tCwxLvmKrscoNbh2tHqsVh1OAkCtSmniHXbSm8efx2DOYAJIS9VBxuWLwQqvBhJdyUFq2qXt0ce8P8L4IKrnEkO6RbM2p6fOD8Jw5WWXlUB0/NIbxIJU2g+f/ACD09Hp7/upfiHFRLQCzCyR/GghfDyVrDElzVROj6DalG7xTFYT4k1Nzl0o2h83+kaRAAbT0iO8luVtRKkoDJCXA10EXmTAmjgDYQGVMJB0H56QBUzmCU9ydh9zB08G/ivvFQEu4uddfWBhJVYsntftAJ/ESCUy0lRdjs8Ev5aktwO1amE1S5ILskE7faF5WFmKLrVTYe/SGpWAQAQz1fmL+wgnn6DKJahyJc2ZIN/K1IoZU6uWXlpdVO1LmHx8RI/x5B0AI+QgE7BTy6ga/t0emu2u8Ge2SkcVImJCSMy1u5ygZW2YxnzZRFChVFElkm1xQ8tDGxMwk2hJCTrlDg+ppFklSeVWZRNrN6awYy6My5ZKsW1SwqXZ2BH+oN7VG8GlYxgOZWUgAuwOU7HaCYjhqFEvmqwIcCzbCAqwCwWlhw4bmqGqK7PpFee9LKJ8Q5T0FLqFWB7Q3hJu+pD1fQlxq7iAT8IUS+ZX+TOVDKDfWun8QnKxLFSgKOog+KtOxZornZceK00kOGJS/MATTbxdt4JOxBJU5SxH/AOSfe+0YqMQooUMhYtlbf7dhrB82VIUcqwE5RVjQ1pdw8E21VzkunL4X8Lu5ArTz1iSXTUqAsbGtWcbt2hH+6AypWABlFUDmSb+41giJxWc6Wd+UPUEMA4N3OsFPy8aG/wAhNmGWnqwqY6FfiqIDJUsbAFknWw6R0NBgmdLDZmcuXsGOnXXzimJW4AWcxIdLUAL0vUgt7webNCqZXOZkhTtW9VakM0BkKIumgoFbG7e0A/h8PlmLYM5f1aFkF3JoXMPpmuEk7axnYg5VN/sfdzGI+jhxIqgAKVCnEZ5cAecE+Lzq8vkYTVIXMnEBJKRrpYaxVOgtLA/NYnC4MqS9gbk/Ty+cHMlCBzl2/LaxReOJFKCCiYmemWGTeFkBhmVrp9/tAJXMok2TQeULz1mYqvgF636QYufG40BiQavT8tDUqg0A63hXDSABmVT9o22MDxXEG8IzHvBrxOWgjGjRz2H8QWXiSTRJrvSMheMIGZRYesAkcWWuqEU0KjfyGkEuUjcXOUC2VREDxE4pS4Dm4Dj6wnM4oUt8RaRow+msK43ispCSpiVKDBy1Q3pAuckNTsURVdzYfbe8WmYrKkk0A0FT7Rmyp6kSyuaS+1DW9Ov2hRAmzVuFcpeqX5Wt3MHPLq68TmqrxCp5ByqKAWYGv/Ydw/DrFRykFwxqKMxOtIawmESgNqbks5PX7RjYziHxAWfKCxs125u/SK45SY85801iQmiUiqHYOdi58i0CRM5zQl5bUq760qXa8IyCp0v+7KFBiG17/KDylFOR0qTlJBUKEk292g89u7s8uSVpSSoBg27Fn/Hi6UEZRfIdQwUkjTqCDrCKUrNMwzVf95SLjZV/aCy8UtADhkg13A0ZIs31ijRwaikHKVAE2+rg1f6COhWWcqRUFJJbMnY766Hzjog9HK4SFy3So5iH5hc3Fz0Z46XOCZakG6TmGjE1qNKw1iCaFFQAyq1ASKEb0DU6Rm/FClTValCU+dC/89Y5S7d5jzpM3GOUDrX0MLYt1rcW3/nyg0iWgLcVLFn2DksPvFpitTQV9I6PXJ9B4fCgOVF+lhAsdxMhWVOuvTWFlT1KNiBcPqN+sLTpmUlZDuWT9oJleB8XiGSTF1FkJBub+kKFALJLkvmPq9T9IPNmOR0/DBJbatPmZUd/z5RPD5QIfS/cn6QpxaZQD82+sPf+uS37U/IV94H+X/E4rEOW0hWQlsy1eQicJLUpjoxc9aRefjJaf9m8/wCINF5yswc1BIHqR94ImWoqCWUEtoD8/KITjyaJDdv4jRkSlHxFun8wNMPifDlLUlkKLFqA2hn/AMYtSkEggJrYu/2jacCCpxIbTtBn45u32z5/DCpjkCmsCR8rQZUv4aCVMlID0t2DWhhRzeFbHqHheclSVVXQdNe7wb16ee45iU/EArlDOXdje2lxWMtE2jAD9poah3Cj1j02Iw2HIJmBINS4LOfK8DwSpdpUth+8h/dRc9hF28eXSty5pCTw6YshSQ6SQWSQGLXAIA1NojH4NUoMpZKiMwS9A1avePSyEZRevX6/aMjiSfjKCUAZkuFTPUN1EGsujJOPLKXNcpABKipz+lRev36Rsf8Aj1BC1TGSkJsVOakqp0ctWC4TAiUCSpiAeZV+3aMzinEvikJS6gBTTNVz5MPx4OeXT7Md28i8PxIyNzFuhN9iNI6M+TNyuygC9RWnvXvHQcnvuKyfhcyFOCLE77b/APYEjDpTJVmYKUM3s4boBCuN/qMTFIdOZNlJUBVnDjbT0iMLi/7mZmUGloTYEtsEki0ctWTb0TPV4C4CyjMUo82UpTsMwIf0HvFZSFzSAPCkjMHvd6ekM4hCOcyhlUm6NFWqHO0E4eEoQQfE4UvQ9mNhE3W+9REjMpbn9JQGrlGpeFsRgELdKSxByprRwBf3hvh+OSQQSGU5Ycp6gjQ1MV4cyZigAASs8yquGBp7Dyib0z3Vm4PAkTCldGZ+uzdIBiwEzilNtNaFjGnNmFeJQAkkEHM2gFQ+2og0zBJRNWs2UGH+oZm9Gi9zcz5eeV/kmjZHMfp9I0inMOaifR/PaA4PCh8wfKoPW5YtpveCcRSpQZAp0+UdXTDmb9hYrGMkgUDFtIxJMsqZKbxrSeErUOYgdq/wPWNbA4CXKFBXU3g1ramD4YJaXbMfz0g4kqOgH5tApvE2UwSSfb3gk3GrA+jwaG/tWuPV/lFghtvT+Iz/AO8W9fSIE6aq1ARrA20VpQakCmx+0VWhILAq+cL4XC5aqU+/5aDz8SCwTpr02gFl8PQ+YoDvfLELyE0UARf/AJoYKmeqCJmPdIPeCan0zMXhFLUxWQilE36udBETMQjDo5Ulhs5c941ClOrDt94zeJBJLlCiBYVbzaDGU7ZueWBxLFzpiM5H+IlgOtwTCC5ayE0JFk7M7b0rvDuP4gV8vgQ9me1gwii8IopKiGoGAAqH1arv0jTwZ3d87RhpTu6MxB/c0dFCgkBk+da+kdBl6RfD86UELSDZiHZgb7ufnAFqmS0nIooBLEWckUuKB4fBAWoJcEhTiwNAUgXYvAsRNIUku7tQ/p6F+rxGieG4kU/+yWJjkPn0IuOm8NYoyphSJQZSxz5VFgz8tdvtAsQgZWBDFy5DuejC4pFcLM+HNCmzPyhqM4DltusSz0svs1hFpnoQHSiekgUrQ7tca9Idl4NGV0TCZksFKyru9R5UaMPhCkyzMfNmAADb6noLQThyyue6mCWNzlSwoCHqS/aMXFqVpy+IiXa6iHUxbpX2guPxg+ECWdR9b0gKeLpmK+AEgyq5ltruB33g6+GJTJSCoryMWLCxszd9dYxr26S7I/GsKOfYD6CDTJoQkkl2r+CEsOyZhUS4amlHJ+wihK1y5jJKgosAATQNt1jrNaeiZccGJGPK7BhpvFcRijYVPygKFEJcAsKE9TAESFKlldU5jQ6U0il3poYFQUSp3annFJvE5ZW2btf6RQD4WHITdvc0hPBYMJ5jVR/KQS5Zbkn6tVEtzRZ7QVaF6VppAEYGYqpOQdnPpDeHwoTTMpfc/aDpzsA5tiYFNxRSQMhruCw82jZyA3AgicODb2LfOBYxU4p9oKmaTrD2I4alQql/Y+14AOGpNiX2p9oBb+2ffyP3gyJChYq8w8HThwL+8HGUa/IfOBorN4eiZ40hXcMfUVi6uBS8wWMxqCE2Abrc1gxxCOp8/tBU42jAawS4Y3zGBM4DOc/4goZiQM1AKWjo9EZ69vnHQcr/AE+P5eTTijVm8YtQHZgK9YYTOCgxDuoqDMHcm2o1v0hNBSCW5VgtlKstrsTrEqCsxDGwIHiergOLGsV4h1LRldJIf9Jqe6d7G8FKsxqHltcs5cX7tttCkueynIbLykGlyTynRo6ZNHiWGcnxPQgPYatrFBDhxl/xqDO1qku4fYOBeBrwZICyC4pTWtbCmsT8cZgD41OSXAGahSX26HpBAfEU8yweYAmpIqco2MQBwmOMkugodQALs4clgBvuTGjgOJqyvNTm+KsISBS2vQV9ozkTUAJBe70UCKWJAif/ACE4JAQRlUdWoRdthGbjtrHLTYHCETSp6Cx5qvox7bw3hlJTyIJyJAFa8z1D+cYGAWlQmImLyglwSq9WUA/ipXyh1Izn4UhbIQ5JZ6ml7Gsc7NcOky2LJxBTNWpSwoFVEAW+3aI4mZYSnSvX0SmC8PQVJVKUASkFl7qqa7V0jKTLVMmhNzLJSehNzewaJPLU48CYgBSQlyAC+7gQzIAQHavvC06SETTmIIHh0puYFMnKmKdAPwwSM5s/1Mdno7pOfZ5E0rNSwG33jpnE0AXYDXSM/HzVOmUgEOHJ2T/MI43h0wgDxB6tt2gvddXTelTZcwOlT9f+wxLQoeFX1jy+KmktLRQa/aNBOLMpHI6mo92LPXaDPfrz9PSyMabLH50hhS6aEaPHlcP/AFAQyZqGzWI2O4jdw+LToq+kG8c5l4EmyUTKVSe8Z6+HZDr3NfeNI5VGoIO4MRLmLsWN2L/eC6nlnHCruDSLhMwROJSocwfqNuo6RWTxOrOPVvaAYTiyLiOi39yNo6CtKdgcPMOZcvMDQFqhtCIQ4l/RyFkGUtaQ4CdQOm7fKHUrKS+iQSWcMTXyIiyMfRakkgAgEu/cgauaxXzXncX/AErNQ4BC05n2KTRyH1vGdMw5SsOSVEFwRUd0+Wke4RxAVGnUV7tqYuZqFpYpsNbdDBNPm3wlZUZQSBXw2Ue1dNYJJniis1fCpIOUvYF9Q1zHscX/AE9JWSQMp1Ym5DAtakIyv6NSkjnUCKE2uz9WgmnnRKDpTRy4o4YkOlyzEfOBS0rd0G3UAka3vHoOJf00ZcshKlLQA+V6uHagDGPPJk5vCBRP6gxVfc0NGBEDQeIWHUBVJHK9g+ofXSNPBcbKJGRshA2PMTqzaBoTMurqzBhkKWtv71baBGczVHMxD6O9QLNpCzZLpv4b+pEiWlKgxKSHZxmFC2tbwPCTUInqylgtKVOs1cu9dN26xgpLgFvFsSXYi4A1f3iEpZQBFBXyL3Nnq2lYx2Rrvr1WI4fKnLJq+VixYHqN6UhKdhloyIS2UkhrN2D8zjXrGBLmEZkhiKAmiWI2L1jsLj1CYmYcx+GMuziovqa3idta+RrJwsxE5WcnIlLlbe1XGh9IYTNWs5keA/uan1jM4lxFfwEILup1k5v0uWG5/iI4hjB8JCUFsw5txla46neHLXyX21UiXMJYOymezkdY6VgwlKkoVzEuSQFH0pGPwzigQ4WOUsQQbHT1aByMepE3O+XMqoLsxrfasa1V+WWTujZxfDwsJ5mKdgNb60g0qfKBCSoKLsKgl/KMTHcTQQoSksFF1HUkVIvbrrDPE1JQmTy2vYOAzV2aJ44WdSTdxjZONSgKUEh0/uNz73eK4biBWAo8pVUJJjIm4BIQxP8A/SqidCFEEnsz9jA8JxML+GhXMpKmFBVLMDm6HSG1+a75ell44rN2KDzBWv5vaMzG4RE0l2HROkTmMtC5hWFBVj0/SKd7Rn4dZTzlJUJgZg4OuvlE7lvU3weRw+Ykcqy3V4mFF4yeosgZcrOCxv1IrHRd1nuw/wBf5r0kueGdRJIodv8AVxrF5E0OnISD+wsQ4uS9oDVJU7OS9tq3uBBy6uR0s2bwmod6Pemt46OChmpzK8T5QQTViGLnpDCcVZjmJOwNrltKF3hSbMSkhSakuz1ATqlialoPJOUVYOlgoPbq9qNSILyVtmPMwNQdRp56+UMf3lWD5i7PT1OtrQp/ckl6GoDjcsx+kLlLHMQVG5a7B6g/prVoDU/u9w9QxfQ1qdHgOMw8ucgpLAFmIajVoSOsCTMUUVILJAGpJVrXaIE1iQlBu7ZW2f3EAKbwCUshSXSa1Bck2rmcaxjK/pBfMEqSBTKSk0OznS8ekC6lKQFVOYO1+htFJU5rEmtLinR6UgPGY7g0+SFEkFxcVLBrbNCuFxIUQA9mW+t6do+gGY4uCMrU69dqQKdhUVzIBSUgEM9Po28E08GkhQUXYtzP9Dq4DfWAylOGA/T6sXLv02j12N/peUsOlKqmg0APQ2AvGFj+AzEMScwDAZSXKbWeloqEETAWdlaBLF669htF0gMkqFDdqkptUPd6tAZspSVhSwSP2qoTv5h4ky8wTlKRQiri4udAW16wFyqmU1JNiWoAGf2iFrUyhTmpqQHuxPSkWnTT4s7Py20AYuwbo8cpNGICQGUXsXo41aoeAtiTSujaWcD9Qo3S8UmnOgFSlHK6XVYPazkxSXhyzBquCakAg3cdIsBQ3bMHci7GuYaQHJxClpS6iUBgymZ2LUH4IGoKBDOGJAL/AKhqD5QzPQcxzEq/WlqBjV/w6RXALS7KBoSQsfpd3fRqtEA5MxSCHJLGqTbMbFvO8GTxgiWZZFQGCgGIcup9jAZ7ZikgOFF1HXbtEzJdHFaEFqtWh3Z9Yahuxr8N4sgI/wAhZQo5BLjS0dGNOw5d2d60D/SOjPxytzOx7SVxAWrVwAACwI06gwQJc152CSHu2oDFqfSMhczWxCVFxSoPS8NcGmlRY/tr1vfpG2WzLCEgOp2S1nZ3Du+3yis1RUFBKaEgPUAij0Pb3hIJY3LJqBp4mruIalTlZ0B6FVvWIoOCllIBCsrnKHsOuh9YYQVpXVIylhqzn3r9YotTMbvMYuBZ4DLnnOepbs+z6wDiMQdgkpoq1b0HlaKTZqi45SSjmNt25u2kRiFVApUAGlTUCsEkgZihgQlRFelngIGJA/U5/WQNrl9rRC8WlN6mpYWbavSsdNSAksBYm27g+VIKnDCg0u16sd6wFU4pOZuYPUUoU7B/lG1iFyyvK8oIZZQELSFLCRypUSWS7u6g7uIypvDUEh3tvApmBQlCgBe+tR3gzZa2sRgJJlLUF0BXlUCn9AQQGPjcqZxTWCHhWHQUZluTMTcpACFuUlQI/aOg5hHlcJOLZCSU5XYk0PTaw9I7iE1QVmclRqSSS9rveKz2329PK4DhykqWAsEVBUgjMpE02Z0kFKWJvRoxeL/0hgghGVIKsxdWcOUskgEBrOQ7XHlGZJxy1MgqUUguA5YHoHYeUMrxBKQSxISSOhECY3e7T0j+ksJ/cLJSj4RlSuUsoIYJ+J4ljMoh61KS5YxEzgGFC5OWUiqFhipCkjll5VKCpgExXjFSlVbcocyU2OpY+zRnTTkUpq+Esa3LRNpen+WRheEp+NiVnKcOgTkpStXMwRMEkhNCoZgkalyIT4Xwk5MShQk/HR8HI8xCblecBS1BKqM7HaN+aupoKWPeJmSE5hQVAitdt9vL/wBP4fJiZYxGXIUqYKVy5jLJlpWsUAKgkEE0q8bA4FKmiaqb8GUoSh/6ZqQkTAlaxy1SslSUpIQpgVUqYcRJSQsMPToDAJeGSAzXc/OCXG37Bm/09g1zJ7TFAS2CZi5yCg8pK1UQ6mNki7eIEgC6v6dwObmnlOaYhGVM+V4VKmD4pUE5SGSlWW6dTUQJeDSyS2jafjxnYmWAQABzKAt2sN+sE7L7ZKSSTViAAS9+tIiHcZJCVkJoGFvOOiNP/9k="/>
          <p:cNvSpPr>
            <a:spLocks noChangeAspect="1" noChangeArrowheads="1"/>
          </p:cNvSpPr>
          <p:nvPr/>
        </p:nvSpPr>
        <p:spPr bwMode="auto">
          <a:xfrm>
            <a:off x="63500" y="-939800"/>
            <a:ext cx="18764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MSERUUExQWFRQWFxwYGBgYFxoYHBoYGB8YGhodHBgYHSYeGBwjGhcdHzAgIycpLCwsFx4xNTAqNSYrLCkBCQoKDgwOGg8PGiwkHxwsLCwsLCwsLCwsLCwpLCwsLCwsLCwsLCwsLCwsKSwsLCwsLCwpLCwsKSwsKSwsLCwsLP/AABEIAMwAxQMBIgACEQEDEQH/xAAbAAACAwEBAQAAAAAAAAAAAAADBAECBQAGB//EADkQAAECBAQEBAUDBQACAwEAAAECEQADITEEEkFRBSJhcTKBkaETscHR8EJS4QYUI2LxFTNygpJD/8QAGQEBAQEBAQEAAAAAAAAAAAAAAAECAwQF/8QAJxEBAQACAQQCAQMFAAAAAAAAAAECESEDEjFRE0FhgZGhBCJCUnH/2gAMAwEAAhEDEQA/ANbASgk8woSPWH1inKRct6t5QKUsgKSRmKTd9rQ18aiXAbKXI0JdhS0YfaXw0tQaoIIDjp6Rc4pNmJBoG6QKSSkAuCkAPvV/aBjFAGqVGzHvTygrsTNGV6X/ADrCc2ZlCKPf8rFsYAxLO3L5f9hcTlcrBxepqbP3aCUb4oPkag/lY5c0UpraEkzAQBmzOWFLG8QrKSUgly7V2v6w0h1RFxoX/j8pAlTb2IDGmvQ9PtCM7EnM4UcqgdKt27iOOKYOBykVANBpXV/4gH5krMHSWbT5v0gcwhQW1FPUbsGI9oTClNmTYVcECoqaX8ukElYkqCiaORp71u2veAt8YlJKCeWrHar010gUvFFRZqeK9Qxq25ggm1UFUBDZimtLE7MTeATVspTqJUkAh6PqQR5n2gGl4xJo4rRwbdT8oCnEVKSUlJFWFEtt94rMlBRoaHMDQFiw1HrEYkXP7RYWLM40euvSApNIKGYEEElnqC19esJT+Y0YkD2o6T0a0ExOHuB+0XOu7EPAMRLUXsF5ASxu+nQs8VGLjpKg7ilqjQi7+sP8E4vQy1VI8JbS8K4lZWA55AHNHZtP9iNYz5kwpL+EuCGP43aIuOXZdx6oYFJBWkkKNej6fKEOFYokKSp3cj6fOLcD4mZgyaj3F3r1hGbOyTlk2AdhSt/pEe3ul1lGjwnDpHxMwYKKiX2H8wmuWpEs5SFp9PUQ5PxaWRnOW/obv5fOG1zhnctlZvs+htBL08cpr0R4JLAQSwOYvUWakdBkS5gJMtCCktqzNu8dGnm+PL09VJuAzEXOYVALW3/iIxuKchqK0AHiLmp0hGYUhKmfNmD0ewqTs5iy8Q4S4CSWdTuRrQaOPnEYaEjEqTVVSEuQD0o42hZeJBve4PhA1IbVjAhinByi6Ak7uSRQHQvADNSXCiQNFEAqpvtZoBqfi1XSwUksR0YVrapEKZiMpI0N7PSo7tFJuIzHM2jVsVfnyiqpqVWoCAWNBTTp5bxROYAFII3OjHp5xQrqBmzVoxy3F39oj42qUjKbg81rneKzC7VLpBYtfUdtoAyJ7cpLJBNjUHd9njkhiwYsmpo1aud2MCUk3SdlCwqbhxYxRwU0qSDmctY6fKANnBWzDQ3YBtAR84KtbZSqjKbely5Hidx6QlOnslQPiLCzUv3s0TLxSABnDg0cAC38wDnxha7oYio67OS30g00BSS5cMEo8yC7e3lCcyaRYhwm73Ysz9oj4oUkpzMEgM9C9SeoEAziJVAxIz//AFDM2btSOn4YiX4ipiLUp/2KDFkAAnnBBs9O+zFzBZZzUBUVK5ugALdidPOATxWEUghRdRqlgqoFDf6QD4RyDLmUpNK1BsaaaxvctCpgdi1D/wAHvFBNSAoJDty237DT3aIPNTOFhSCGIB5kk1YFtNCTSM/EYEtUuXfqxZvIa9o9diJRKuUnKBYUfcDr8oRxOECFAkDmdjcgjToT0gjx5lGWzuFUN67Ry8So+KrWO9X7s0ehm8BGQA1VYlrPViNSflCa+C9mGpprV/KkUm54ZysWpV9Rsz1Y/aImcTmXe4swsDDh4YxAYl3p+3VszwHEcMUC7Fsree3SId2XnYmG4utLsR17x0LDAkgMM1NNPaOg38uft7KanlCkkmrKTsznvFFzkts45SHNxVJe7W6QOZjGLFJBOVjYgh39dYifjiHUU6VNGCgRp13isiyJTgqUbJZJBHiDMKxUTAeUjmNx/sBfZoFJxmZyVJCnzEEeVNC4gRmAMMpLkEbkDY6WtAMTcQlRzNyipSDbQhrCoiJk0BSqguxFHYuK06Qp/cnKMyXTd8wqLt36RSRNSCQhTEipdhuIId+MyipOYs7Ea/8AyG0ATOUwoKue4H7hrHfEVmUHoObK5qDUsWrSLJCivlTVJPKdXrr4Q2sFdMmpbw5c1K0A0e9/rBcPhyskIBcJbZvWzwWXwxQuoM22t994YlYUJuSwFidbd4m3WdHOlFD/ACJcKzM4zWLC3fpAwpxlLJzCga1XbpeIxw8RzpTRLJNfCzddIWGNeWyks9/0hQ6A60iueUuN1TODW3huklN7j6RKGOamcAAKOvkfT0MUrnfoBezEFLNWr6xeYpQLm2a4qzOa794MjUUqr0AS4qAxP7d6CDtkANnBS4JYuQxGweA4ZQBDKY0On6uVho2sSkoLqzAMAkuOYE0tbV/WCjy56Zi2LFnd6UNH70jqh8rORUgNVzpuRFFykoCSFHlOUFqFNvY69YkTAQbhWUOdHBDFugo4gCyZoyi7papcAF6g9S+sGk8TlqIC0BlMzh9x5d4qHDpJSztsDmyv2aBTZIUTVkgMRqG0B07xAxPCXKRYkAsCbHr6QCbgwQXGYFL0LWLkAeUE+IKgDmDZUm5T1f5xebiE6oUDlJZ2By1o14Bb/wAfnrqz2vZ/PK0Un8KKhQU1Hy84dVlJIcgZQrlcsSXBfptF5ONzkBx1FQR23f6wGXJ4YkksVbu138vxo6NvCylKfKAgJJDGtOz0joLp5FYUkgKBWkuxANy7B93is+WSagoJII5TZq+8amHxxQUnMFIPiYOQQCzN8+kRjsaDLJBIykJFxcGj6JLxWS+GRncKYEApHKQM2xV2rEIwzAocBlMWqKgMQO5Ad/KLKxhLBmJYvpmFx10rCUzF5iDcu1XDto3cvWAaGHUgqJSEWBqCDVnGzh4uvAhSrSyFWFUnNShOlK+UB4ZhjNBP6SCC+h6biNiVhkIqanUm8R1w6VyJDhJHiKkkAAVo1XApvDo5aJDfXaIVxAKJy6UeBInFRo7amI9eHTxx8ChBuo29vtA585OU7WfvaAzsWp8qEudSaD127RVRCQE1Uq7M7AddhvAyz/ZyMMguGfu7fnaCrUlKEJYB3BYWpRibQjiMWsXGWti4fsbF94qmcpNqup2uWrrptFeXPLHWoKJKXLsZgIerOABtcQSQhKU5iVO5JcVvcF/LzgUmYlQzFwWFK3Dih3D2ERiJ3MyXdWrXDvUakxXEQBRCVJBpozFLFwAFBzQ6QYBIUCo1UkAKPn7abwFUpyFKTlyglwqlBtd/vFU4jOBZiTUAJZVwK6H+INXGzyezhKUgu2xvkJFn6i+0HKQVOLl817fp+Q9YzXJY5hnblIqCQ1KUesQZqmIKnIQCrufFcUgjRkrzJZTEOeUnKQWcmvU3eOm4tlHMCUqAcEMdIUkzyWUpkmnM+5YOIMmepwElyxDhi+wLwDUtPhVRwohLgk5RpSpPXvELxASoAcwSlTkPQFxboC0LSsRmILMrNUAl+1bbxM+cGBdlFsw3GhbyiBgzlIWliG5bhm2GtoOqVV0kONKkZt96AwtOmZ3YjMpnqKpAo/XtFlTXo4S4BSpIAqARVw7M5igxkrDpSoApJB8RfYuY6KCckuFBTu/KAQQQK2O0dEHnsdhsqnSCATlAqmpfXp7tCwxLvmKrscoNbh2tHqsVh1OAkCtSmniHXbSm8efx2DOYAJIS9VBxuWLwQqvBhJdyUFq2qXt0ce8P8L4IKrnEkO6RbM2p6fOD8Jw5WWXlUB0/NIbxIJU2g+f/ACD09Hp7/upfiHFRLQCzCyR/GghfDyVrDElzVROj6DalG7xTFYT4k1Nzl0o2h83+kaRAAbT0iO8luVtRKkoDJCXA10EXmTAmjgDYQGVMJB0H56QBUzmCU9ydh9zB08G/ivvFQEu4uddfWBhJVYsntftAJ/ESCUy0lRdjs8Ev5aktwO1amE1S5ILskE7faF5WFmKLrVTYe/SGpWAQAQz1fmL+wgnn6DKJahyJc2ZIN/K1IoZU6uWXlpdVO1LmHx8RI/x5B0AI+QgE7BTy6ga/t0emu2u8Ge2SkcVImJCSMy1u5ygZW2YxnzZRFChVFElkm1xQ8tDGxMwk2hJCTrlDg+ppFklSeVWZRNrN6awYy6My5ZKsW1SwqXZ2BH+oN7VG8GlYxgOZWUgAuwOU7HaCYjhqFEvmqwIcCzbCAqwCwWlhw4bmqGqK7PpFee9LKJ8Q5T0FLqFWB7Q3hJu+pD1fQlxq7iAT8IUS+ZX+TOVDKDfWun8QnKxLFSgKOog+KtOxZornZceK00kOGJS/MATTbxdt4JOxBJU5SxH/AOSfe+0YqMQooUMhYtlbf7dhrB82VIUcqwE5RVjQ1pdw8E21VzkunL4X8Lu5ArTz1iSXTUqAsbGtWcbt2hH+6AypWABlFUDmSb+41giJxWc6Wd+UPUEMA4N3OsFPy8aG/wAhNmGWnqwqY6FfiqIDJUsbAFknWw6R0NBgmdLDZmcuXsGOnXXzimJW4AWcxIdLUAL0vUgt7webNCqZXOZkhTtW9VakM0BkKIumgoFbG7e0A/h8PlmLYM5f1aFkF3JoXMPpmuEk7axnYg5VN/sfdzGI+jhxIqgAKVCnEZ5cAecE+Lzq8vkYTVIXMnEBJKRrpYaxVOgtLA/NYnC4MqS9gbk/Ty+cHMlCBzl2/LaxReOJFKCCiYmemWGTeFkBhmVrp9/tAJXMok2TQeULz1mYqvgF636QYufG40BiQavT8tDUqg0A63hXDSABmVT9o22MDxXEG8IzHvBrxOWgjGjRz2H8QWXiSTRJrvSMheMIGZRYesAkcWWuqEU0KjfyGkEuUjcXOUC2VREDxE4pS4Dm4Dj6wnM4oUt8RaRow+msK43ispCSpiVKDBy1Q3pAuckNTsURVdzYfbe8WmYrKkk0A0FT7Rmyp6kSyuaS+1DW9Ov2hRAmzVuFcpeqX5Wt3MHPLq68TmqrxCp5ByqKAWYGv/Ydw/DrFRykFwxqKMxOtIawmESgNqbks5PX7RjYziHxAWfKCxs125u/SK45SY85801iQmiUiqHYOdi58i0CRM5zQl5bUq760qXa8IyCp0v+7KFBiG17/KDylFOR0qTlJBUKEk292g89u7s8uSVpSSoBg27Fn/Hi6UEZRfIdQwUkjTqCDrCKUrNMwzVf95SLjZV/aCy8UtADhkg13A0ZIs31ijRwaikHKVAE2+rg1f6COhWWcqRUFJJbMnY766Hzjog9HK4SFy3So5iH5hc3Fz0Z46XOCZakG6TmGjE1qNKw1iCaFFQAyq1ASKEb0DU6Rm/FClTValCU+dC/89Y5S7d5jzpM3GOUDrX0MLYt1rcW3/nyg0iWgLcVLFn2DksPvFpitTQV9I6PXJ9B4fCgOVF+lhAsdxMhWVOuvTWFlT1KNiBcPqN+sLTpmUlZDuWT9oJleB8XiGSTF1FkJBub+kKFALJLkvmPq9T9IPNmOR0/DBJbatPmZUd/z5RPD5QIfS/cn6QpxaZQD82+sPf+uS37U/IV94H+X/E4rEOW0hWQlsy1eQicJLUpjoxc9aRefjJaf9m8/wCINF5yswc1BIHqR94ImWoqCWUEtoD8/KITjyaJDdv4jRkSlHxFun8wNMPifDlLUlkKLFqA2hn/AMYtSkEggJrYu/2jacCCpxIbTtBn45u32z5/DCpjkCmsCR8rQZUv4aCVMlID0t2DWhhRzeFbHqHheclSVVXQdNe7wb16ee45iU/EArlDOXdje2lxWMtE2jAD9poah3Cj1j02Iw2HIJmBINS4LOfK8DwSpdpUth+8h/dRc9hF28eXSty5pCTw6YshSQ6SQWSQGLXAIA1NojH4NUoMpZKiMwS9A1avePSyEZRevX6/aMjiSfjKCUAZkuFTPUN1EGsujJOPLKXNcpABKipz+lRev36Rsf8Aj1BC1TGSkJsVOakqp0ctWC4TAiUCSpiAeZV+3aMzinEvikJS6gBTTNVz5MPx4OeXT7Md28i8PxIyNzFuhN9iNI6M+TNyuygC9RWnvXvHQcnvuKyfhcyFOCLE77b/APYEjDpTJVmYKUM3s4boBCuN/qMTFIdOZNlJUBVnDjbT0iMLi/7mZmUGloTYEtsEki0ctWTb0TPV4C4CyjMUo82UpTsMwIf0HvFZSFzSAPCkjMHvd6ekM4hCOcyhlUm6NFWqHO0E4eEoQQfE4UvQ9mNhE3W+9REjMpbn9JQGrlGpeFsRgELdKSxByprRwBf3hvh+OSQQSGU5Ycp6gjQ1MV4cyZigAASs8yquGBp7Dyib0z3Vm4PAkTCldGZ+uzdIBiwEzilNtNaFjGnNmFeJQAkkEHM2gFQ+2og0zBJRNWs2UGH+oZm9Gi9zcz5eeV/kmjZHMfp9I0inMOaifR/PaA4PCh8wfKoPW5YtpveCcRSpQZAp0+UdXTDmb9hYrGMkgUDFtIxJMsqZKbxrSeErUOYgdq/wPWNbA4CXKFBXU3g1ramD4YJaXbMfz0g4kqOgH5tApvE2UwSSfb3gk3GrA+jwaG/tWuPV/lFghtvT+Iz/AO8W9fSIE6aq1ARrA20VpQakCmx+0VWhILAq+cL4XC5aqU+/5aDz8SCwTpr02gFl8PQ+YoDvfLELyE0UARf/AJoYKmeqCJmPdIPeCan0zMXhFLUxWQilE36udBETMQjDo5Ulhs5c941ClOrDt94zeJBJLlCiBYVbzaDGU7ZueWBxLFzpiM5H+IlgOtwTCC5ayE0JFk7M7b0rvDuP4gV8vgQ9me1gwii8IopKiGoGAAqH1arv0jTwZ3d87RhpTu6MxB/c0dFCgkBk+da+kdBl6RfD86UELSDZiHZgb7ufnAFqmS0nIooBLEWckUuKB4fBAWoJcEhTiwNAUgXYvAsRNIUku7tQ/p6F+rxGieG4kU/+yWJjkPn0IuOm8NYoyphSJQZSxz5VFgz8tdvtAsQgZWBDFy5DuejC4pFcLM+HNCmzPyhqM4DltusSz0svs1hFpnoQHSiekgUrQ7tca9Idl4NGV0TCZksFKyru9R5UaMPhCkyzMfNmAADb6noLQThyyue6mCWNzlSwoCHqS/aMXFqVpy+IiXa6iHUxbpX2guPxg+ECWdR9b0gKeLpmK+AEgyq5ltruB33g6+GJTJSCoryMWLCxszd9dYxr26S7I/GsKOfYD6CDTJoQkkl2r+CEsOyZhUS4amlHJ+wihK1y5jJKgosAATQNt1jrNaeiZccGJGPK7BhpvFcRijYVPygKFEJcAsKE9TAESFKlldU5jQ6U0il3poYFQUSp3annFJvE5ZW2btf6RQD4WHITdvc0hPBYMJ5jVR/KQS5Zbkn6tVEtzRZ7QVaF6VppAEYGYqpOQdnPpDeHwoTTMpfc/aDpzsA5tiYFNxRSQMhruCw82jZyA3AgicODb2LfOBYxU4p9oKmaTrD2I4alQql/Y+14AOGpNiX2p9oBb+2ffyP3gyJChYq8w8HThwL+8HGUa/IfOBorN4eiZ40hXcMfUVi6uBS8wWMxqCE2Abrc1gxxCOp8/tBU42jAawS4Y3zGBM4DOc/4goZiQM1AKWjo9EZ69vnHQcr/AE+P5eTTijVm8YtQHZgK9YYTOCgxDuoqDMHcm2o1v0hNBSCW5VgtlKstrsTrEqCsxDGwIHiergOLGsV4h1LRldJIf9Jqe6d7G8FKsxqHltcs5cX7tttCkueynIbLykGlyTynRo6ZNHiWGcnxPQgPYatrFBDhxl/xqDO1qku4fYOBeBrwZICyC4pTWtbCmsT8cZgD41OSXAGahSX26HpBAfEU8yweYAmpIqco2MQBwmOMkugodQALs4clgBvuTGjgOJqyvNTm+KsISBS2vQV9ozkTUAJBe70UCKWJAif/ACE4JAQRlUdWoRdthGbjtrHLTYHCETSp6Cx5qvox7bw3hlJTyIJyJAFa8z1D+cYGAWlQmImLyglwSq9WUA/ipXyh1Izn4UhbIQ5JZ6ml7Gsc7NcOky2LJxBTNWpSwoFVEAW+3aI4mZYSnSvX0SmC8PQVJVKUASkFl7qqa7V0jKTLVMmhNzLJSehNzewaJPLU48CYgBSQlyAC+7gQzIAQHavvC06SETTmIIHh0puYFMnKmKdAPwwSM5s/1Mdno7pOfZ5E0rNSwG33jpnE0AXYDXSM/HzVOmUgEOHJ2T/MI43h0wgDxB6tt2gvddXTelTZcwOlT9f+wxLQoeFX1jy+KmktLRQa/aNBOLMpHI6mo92LPXaDPfrz9PSyMabLH50hhS6aEaPHlcP/AFAQyZqGzWI2O4jdw+LToq+kG8c5l4EmyUTKVSe8Z6+HZDr3NfeNI5VGoIO4MRLmLsWN2L/eC6nlnHCruDSLhMwROJSocwfqNuo6RWTxOrOPVvaAYTiyLiOi39yNo6CtKdgcPMOZcvMDQFqhtCIQ4l/RyFkGUtaQ4CdQOm7fKHUrKS+iQSWcMTXyIiyMfRakkgAgEu/cgauaxXzXncX/AErNQ4BC05n2KTRyH1vGdMw5SsOSVEFwRUd0+Wke4RxAVGnUV7tqYuZqFpYpsNbdDBNPm3wlZUZQSBXw2Ue1dNYJJniis1fCpIOUvYF9Q1zHscX/AE9JWSQMp1Ym5DAtakIyv6NSkjnUCKE2uz9WgmnnRKDpTRy4o4YkOlyzEfOBS0rd0G3UAka3vHoOJf00ZcshKlLQA+V6uHagDGPPJk5vCBRP6gxVfc0NGBEDQeIWHUBVJHK9g+ofXSNPBcbKJGRshA2PMTqzaBoTMurqzBhkKWtv71baBGczVHMxD6O9QLNpCzZLpv4b+pEiWlKgxKSHZxmFC2tbwPCTUInqylgtKVOs1cu9dN26xgpLgFvFsSXYi4A1f3iEpZQBFBXyL3Nnq2lYx2Rrvr1WI4fKnLJq+VixYHqN6UhKdhloyIS2UkhrN2D8zjXrGBLmEZkhiKAmiWI2L1jsLj1CYmYcx+GMuziovqa3idta+RrJwsxE5WcnIlLlbe1XGh9IYTNWs5keA/uan1jM4lxFfwEILup1k5v0uWG5/iI4hjB8JCUFsw5txla46neHLXyX21UiXMJYOymezkdY6VgwlKkoVzEuSQFH0pGPwzigQ4WOUsQQbHT1aByMepE3O+XMqoLsxrfasa1V+WWTujZxfDwsJ5mKdgNb60g0qfKBCSoKLsKgl/KMTHcTQQoSksFF1HUkVIvbrrDPE1JQmTy2vYOAzV2aJ44WdSTdxjZONSgKUEh0/uNz73eK4biBWAo8pVUJJjIm4BIQxP8A/SqidCFEEnsz9jA8JxML+GhXMpKmFBVLMDm6HSG1+a75ell44rN2KDzBWv5vaMzG4RE0l2HROkTmMtC5hWFBVj0/SKd7Rn4dZTzlJUJgZg4OuvlE7lvU3weRw+Ykcqy3V4mFF4yeosgZcrOCxv1IrHRd1nuw/wBf5r0kueGdRJIodv8AVxrF5E0OnISD+wsQ4uS9oDVJU7OS9tq3uBBy6uR0s2bwmod6Pemt46OChmpzK8T5QQTViGLnpDCcVZjmJOwNrltKF3hSbMSkhSakuz1ATqlialoPJOUVYOlgoPbq9qNSILyVtmPMwNQdRp56+UMf3lWD5i7PT1OtrQp/ckl6GoDjcsx+kLlLHMQVG5a7B6g/prVoDU/u9w9QxfQ1qdHgOMw8ucgpLAFmIajVoSOsCTMUUVILJAGpJVrXaIE1iQlBu7ZW2f3EAKbwCUshSXSa1Bck2rmcaxjK/pBfMEqSBTKSk0OznS8ekC6lKQFVOYO1+htFJU5rEmtLinR6UgPGY7g0+SFEkFxcVLBrbNCuFxIUQA9mW+t6do+gGY4uCMrU69dqQKdhUVzIBSUgEM9Po28E08GkhQUXYtzP9Dq4DfWAylOGA/T6sXLv02j12N/peUsOlKqmg0APQ2AvGFj+AzEMScwDAZSXKbWeloqEETAWdlaBLF669htF0gMkqFDdqkptUPd6tAZspSVhSwSP2qoTv5h4ky8wTlKRQiri4udAW16wFyqmU1JNiWoAGf2iFrUyhTmpqQHuxPSkWnTT4s7Py20AYuwbo8cpNGICQGUXsXo41aoeAtiTSujaWcD9Qo3S8UmnOgFSlHK6XVYPazkxSXhyzBquCakAg3cdIsBQ3bMHci7GuYaQHJxClpS6iUBgymZ2LUH4IGoKBDOGJAL/AKhqD5QzPQcxzEq/WlqBjV/w6RXALS7KBoSQsfpd3fRqtEA5MxSCHJLGqTbMbFvO8GTxgiWZZFQGCgGIcup9jAZ7ZikgOFF1HXbtEzJdHFaEFqtWh3Z9Yahuxr8N4sgI/wAhZQo5BLjS0dGNOw5d2d60D/SOjPxytzOx7SVxAWrVwAACwI06gwQJc152CSHu2oDFqfSMhczWxCVFxSoPS8NcGmlRY/tr1vfpG2WzLCEgOp2S1nZ3Du+3yis1RUFBKaEgPUAij0Pb3hIJY3LJqBp4mruIalTlZ0B6FVvWIoOCllIBCsrnKHsOuh9YYQVpXVIylhqzn3r9YotTMbvMYuBZ4DLnnOepbs+z6wDiMQdgkpoq1b0HlaKTZqi45SSjmNt25u2kRiFVApUAGlTUCsEkgZihgQlRFelngIGJA/U5/WQNrl9rRC8WlN6mpYWbavSsdNSAksBYm27g+VIKnDCg0u16sd6wFU4pOZuYPUUoU7B/lG1iFyyvK8oIZZQELSFLCRypUSWS7u6g7uIypvDUEh3tvApmBQlCgBe+tR3gzZa2sRgJJlLUF0BXlUCn9AQQGPjcqZxTWCHhWHQUZluTMTcpACFuUlQI/aOg5hHlcJOLZCSU5XYk0PTaw9I7iE1QVmclRqSSS9rveKz2329PK4DhykqWAsEVBUgjMpE02Z0kFKWJvRoxeL/0hgghGVIKsxdWcOUskgEBrOQ7XHlGZJxy1MgqUUguA5YHoHYeUMrxBKQSxISSOhECY3e7T0j+ksJ/cLJSj4RlSuUsoIYJ+J4ljMoh61KS5YxEzgGFC5OWUiqFhipCkjll5VKCpgExXjFSlVbcocyU2OpY+zRnTTkUpq+Esa3LRNpen+WRheEp+NiVnKcOgTkpStXMwRMEkhNCoZgkalyIT4Xwk5MShQk/HR8HI8xCblecBS1BKqM7HaN+aupoKWPeJmSE5hQVAitdt9vL/wBP4fJiZYxGXIUqYKVy5jLJlpWsUAKgkEE0q8bA4FKmiaqb8GUoSh/6ZqQkTAlaxy1SslSUpIQpgVUqYcRJSQsMPToDAJeGSAzXc/OCXG37Bm/09g1zJ7TFAS2CZi5yCg8pK1UQ6mNki7eIEgC6v6dwObmnlOaYhGVM+V4VKmD4pUE5SGSlWW6dTUQJeDSyS2jafjxnYmWAQABzKAt2sN+sE7L7ZKSSTViAAS9+tIiHcZJCVkJoGFvOOiNP/9k="/>
          <p:cNvSpPr>
            <a:spLocks noChangeAspect="1" noChangeArrowheads="1"/>
          </p:cNvSpPr>
          <p:nvPr/>
        </p:nvSpPr>
        <p:spPr bwMode="auto">
          <a:xfrm>
            <a:off x="215900" y="-787400"/>
            <a:ext cx="18764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jpeg;base64,/9j/4AAQSkZJRgABAQAAAQABAAD/2wCEAAkGBhMSERUUExQWFRQWFxwYGBgYFxoYHBoYGB8YGhodHBgYHSYeGBwjGhcdHzAgIycpLCwsFx4xNTAqNSYrLCkBCQoKDgwOGg8PGiwkHxwsLCwsLCwsLCwsLCwpLCwsLCwsLCwsLCwsLCwsKSwsLCwsLCwpLCwsKSwsKSwsLCwsLP/AABEIAMwAxQMBIgACEQEDEQH/xAAbAAACAwEBAQAAAAAAAAAAAAADBAECBQAGB//EADkQAAECBAQEBAUDBQACAwEAAAECEQADITEEEkFRBSJhcTKBkaETscHR8EJS4QYUI2LxFTNygpJD/8QAGQEBAQEBAQEAAAAAAAAAAAAAAAECAwQF/8QAJxEBAQACAQQCAQMFAAAAAAAAAAECESEDEjFRE0FhgZGhBCJCUnH/2gAMAwEAAhEDEQA/ANbASgk8woSPWH1inKRct6t5QKUsgKSRmKTd9rQ18aiXAbKXI0JdhS0YfaXw0tQaoIIDjp6Rc4pNmJBoG6QKSSkAuCkAPvV/aBjFAGqVGzHvTygrsTNGV6X/ADrCc2ZlCKPf8rFsYAxLO3L5f9hcTlcrBxepqbP3aCUb4oPkag/lY5c0UpraEkzAQBmzOWFLG8QrKSUgly7V2v6w0h1RFxoX/j8pAlTb2IDGmvQ9PtCM7EnM4UcqgdKt27iOOKYOBykVANBpXV/4gH5krMHSWbT5v0gcwhQW1FPUbsGI9oTClNmTYVcECoqaX8ukElYkqCiaORp71u2veAt8YlJKCeWrHar010gUvFFRZqeK9Qxq25ggm1UFUBDZimtLE7MTeATVspTqJUkAh6PqQR5n2gGl4xJo4rRwbdT8oCnEVKSUlJFWFEtt94rMlBRoaHMDQFiw1HrEYkXP7RYWLM40euvSApNIKGYEEElnqC19esJT+Y0YkD2o6T0a0ExOHuB+0XOu7EPAMRLUXsF5ASxu+nQs8VGLjpKg7ilqjQi7+sP8E4vQy1VI8JbS8K4lZWA55AHNHZtP9iNYz5kwpL+EuCGP43aIuOXZdx6oYFJBWkkKNej6fKEOFYokKSp3cj6fOLcD4mZgyaj3F3r1hGbOyTlk2AdhSt/pEe3ul1lGjwnDpHxMwYKKiX2H8wmuWpEs5SFp9PUQ5PxaWRnOW/obv5fOG1zhnctlZvs+htBL08cpr0R4JLAQSwOYvUWakdBkS5gJMtCCktqzNu8dGnm+PL09VJuAzEXOYVALW3/iIxuKchqK0AHiLmp0hGYUhKmfNmD0ewqTs5iy8Q4S4CSWdTuRrQaOPnEYaEjEqTVVSEuQD0o42hZeJBve4PhA1IbVjAhinByi6Ak7uSRQHQvADNSXCiQNFEAqpvtZoBqfi1XSwUksR0YVrapEKZiMpI0N7PSo7tFJuIzHM2jVsVfnyiqpqVWoCAWNBTTp5bxROYAFII3OjHp5xQrqBmzVoxy3F39oj42qUjKbg81rneKzC7VLpBYtfUdtoAyJ7cpLJBNjUHd9njkhiwYsmpo1aud2MCUk3SdlCwqbhxYxRwU0qSDmctY6fKANnBWzDQ3YBtAR84KtbZSqjKbely5Hidx6QlOnslQPiLCzUv3s0TLxSABnDg0cAC38wDnxha7oYio67OS30g00BSS5cMEo8yC7e3lCcyaRYhwm73Ysz9oj4oUkpzMEgM9C9SeoEAziJVAxIz//AFDM2btSOn4YiX4ipiLUp/2KDFkAAnnBBs9O+zFzBZZzUBUVK5ugALdidPOATxWEUghRdRqlgqoFDf6QD4RyDLmUpNK1BsaaaxvctCpgdi1D/wAHvFBNSAoJDty237DT3aIPNTOFhSCGIB5kk1YFtNCTSM/EYEtUuXfqxZvIa9o9diJRKuUnKBYUfcDr8oRxOECFAkDmdjcgjToT0gjx5lGWzuFUN67Ry8So+KrWO9X7s0ehm8BGQA1VYlrPViNSflCa+C9mGpprV/KkUm54ZysWpV9Rsz1Y/aImcTmXe4swsDDh4YxAYl3p+3VszwHEcMUC7Fsree3SId2XnYmG4utLsR17x0LDAkgMM1NNPaOg38uft7KanlCkkmrKTsznvFFzkts45SHNxVJe7W6QOZjGLFJBOVjYgh39dYifjiHUU6VNGCgRp13isiyJTgqUbJZJBHiDMKxUTAeUjmNx/sBfZoFJxmZyVJCnzEEeVNC4gRmAMMpLkEbkDY6WtAMTcQlRzNyipSDbQhrCoiJk0BSqguxFHYuK06Qp/cnKMyXTd8wqLt36RSRNSCQhTEipdhuIId+MyipOYs7Ea/8AyG0ATOUwoKue4H7hrHfEVmUHoObK5qDUsWrSLJCivlTVJPKdXrr4Q2sFdMmpbw5c1K0A0e9/rBcPhyskIBcJbZvWzwWXwxQuoM22t994YlYUJuSwFidbd4m3WdHOlFD/ACJcKzM4zWLC3fpAwpxlLJzCga1XbpeIxw8RzpTRLJNfCzddIWGNeWyks9/0hQ6A60iueUuN1TODW3huklN7j6RKGOamcAAKOvkfT0MUrnfoBezEFLNWr6xeYpQLm2a4qzOa794MjUUqr0AS4qAxP7d6CDtkANnBS4JYuQxGweA4ZQBDKY0On6uVho2sSkoLqzAMAkuOYE0tbV/WCjy56Zi2LFnd6UNH70jqh8rORUgNVzpuRFFykoCSFHlOUFqFNvY69YkTAQbhWUOdHBDFugo4gCyZoyi7papcAF6g9S+sGk8TlqIC0BlMzh9x5d4qHDpJSztsDmyv2aBTZIUTVkgMRqG0B07xAxPCXKRYkAsCbHr6QCbgwQXGYFL0LWLkAeUE+IKgDmDZUm5T1f5xebiE6oUDlJZ2By1o14Bb/wAfnrqz2vZ/PK0Un8KKhQU1Hy84dVlJIcgZQrlcsSXBfptF5ONzkBx1FQR23f6wGXJ4YkksVbu138vxo6NvCylKfKAgJJDGtOz0joLp5FYUkgKBWkuxANy7B93is+WSagoJII5TZq+8amHxxQUnMFIPiYOQQCzN8+kRjsaDLJBIykJFxcGj6JLxWS+GRncKYEApHKQM2xV2rEIwzAocBlMWqKgMQO5Ad/KLKxhLBmJYvpmFx10rCUzF5iDcu1XDto3cvWAaGHUgqJSEWBqCDVnGzh4uvAhSrSyFWFUnNShOlK+UB4ZhjNBP6SCC+h6biNiVhkIqanUm8R1w6VyJDhJHiKkkAAVo1XApvDo5aJDfXaIVxAKJy6UeBInFRo7amI9eHTxx8ChBuo29vtA585OU7WfvaAzsWp8qEudSaD127RVRCQE1Uq7M7AddhvAyz/ZyMMguGfu7fnaCrUlKEJYB3BYWpRibQjiMWsXGWti4fsbF94qmcpNqup2uWrrptFeXPLHWoKJKXLsZgIerOABtcQSQhKU5iVO5JcVvcF/LzgUmYlQzFwWFK3Dih3D2ERiJ3MyXdWrXDvUakxXEQBRCVJBpozFLFwAFBzQ6QYBIUCo1UkAKPn7abwFUpyFKTlyglwqlBtd/vFU4jOBZiTUAJZVwK6H+INXGzyezhKUgu2xvkJFn6i+0HKQVOLl817fp+Q9YzXJY5hnblIqCQ1KUesQZqmIKnIQCrufFcUgjRkrzJZTEOeUnKQWcmvU3eOm4tlHMCUqAcEMdIUkzyWUpkmnM+5YOIMmepwElyxDhi+wLwDUtPhVRwohLgk5RpSpPXvELxASoAcwSlTkPQFxboC0LSsRmILMrNUAl+1bbxM+cGBdlFsw3GhbyiBgzlIWliG5bhm2GtoOqVV0kONKkZt96AwtOmZ3YjMpnqKpAo/XtFlTXo4S4BSpIAqARVw7M5igxkrDpSoApJB8RfYuY6KCckuFBTu/KAQQQK2O0dEHnsdhsqnSCATlAqmpfXp7tCwxLvmKrscoNbh2tHqsVh1OAkCtSmniHXbSm8efx2DOYAJIS9VBxuWLwQqvBhJdyUFq2qXt0ce8P8L4IKrnEkO6RbM2p6fOD8Jw5WWXlUB0/NIbxIJU2g+f/ACD09Hp7/upfiHFRLQCzCyR/GghfDyVrDElzVROj6DalG7xTFYT4k1Nzl0o2h83+kaRAAbT0iO8luVtRKkoDJCXA10EXmTAmjgDYQGVMJB0H56QBUzmCU9ydh9zB08G/ivvFQEu4uddfWBhJVYsntftAJ/ESCUy0lRdjs8Ev5aktwO1amE1S5ILskE7faF5WFmKLrVTYe/SGpWAQAQz1fmL+wgnn6DKJahyJc2ZIN/K1IoZU6uWXlpdVO1LmHx8RI/x5B0AI+QgE7BTy6ga/t0emu2u8Ge2SkcVImJCSMy1u5ygZW2YxnzZRFChVFElkm1xQ8tDGxMwk2hJCTrlDg+ppFklSeVWZRNrN6awYy6My5ZKsW1SwqXZ2BH+oN7VG8GlYxgOZWUgAuwOU7HaCYjhqFEvmqwIcCzbCAqwCwWlhw4bmqGqK7PpFee9LKJ8Q5T0FLqFWB7Q3hJu+pD1fQlxq7iAT8IUS+ZX+TOVDKDfWun8QnKxLFSgKOog+KtOxZornZceK00kOGJS/MATTbxdt4JOxBJU5SxH/AOSfe+0YqMQooUMhYtlbf7dhrB82VIUcqwE5RVjQ1pdw8E21VzkunL4X8Lu5ArTz1iSXTUqAsbGtWcbt2hH+6AypWABlFUDmSb+41giJxWc6Wd+UPUEMA4N3OsFPy8aG/wAhNmGWnqwqY6FfiqIDJUsbAFknWw6R0NBgmdLDZmcuXsGOnXXzimJW4AWcxIdLUAL0vUgt7webNCqZXOZkhTtW9VakM0BkKIumgoFbG7e0A/h8PlmLYM5f1aFkF3JoXMPpmuEk7axnYg5VN/sfdzGI+jhxIqgAKVCnEZ5cAecE+Lzq8vkYTVIXMnEBJKRrpYaxVOgtLA/NYnC4MqS9gbk/Ty+cHMlCBzl2/LaxReOJFKCCiYmemWGTeFkBhmVrp9/tAJXMok2TQeULz1mYqvgF636QYufG40BiQavT8tDUqg0A63hXDSABmVT9o22MDxXEG8IzHvBrxOWgjGjRz2H8QWXiSTRJrvSMheMIGZRYesAkcWWuqEU0KjfyGkEuUjcXOUC2VREDxE4pS4Dm4Dj6wnM4oUt8RaRow+msK43ispCSpiVKDBy1Q3pAuckNTsURVdzYfbe8WmYrKkk0A0FT7Rmyp6kSyuaS+1DW9Ov2hRAmzVuFcpeqX5Wt3MHPLq68TmqrxCp5ByqKAWYGv/Ydw/DrFRykFwxqKMxOtIawmESgNqbks5PX7RjYziHxAWfKCxs125u/SK45SY85801iQmiUiqHYOdi58i0CRM5zQl5bUq760qXa8IyCp0v+7KFBiG17/KDylFOR0qTlJBUKEk292g89u7s8uSVpSSoBg27Fn/Hi6UEZRfIdQwUkjTqCDrCKUrNMwzVf95SLjZV/aCy8UtADhkg13A0ZIs31ijRwaikHKVAE2+rg1f6COhWWcqRUFJJbMnY766Hzjog9HK4SFy3So5iH5hc3Fz0Z46XOCZakG6TmGjE1qNKw1iCaFFQAyq1ASKEb0DU6Rm/FClTValCU+dC/89Y5S7d5jzpM3GOUDrX0MLYt1rcW3/nyg0iWgLcVLFn2DksPvFpitTQV9I6PXJ9B4fCgOVF+lhAsdxMhWVOuvTWFlT1KNiBcPqN+sLTpmUlZDuWT9oJleB8XiGSTF1FkJBub+kKFALJLkvmPq9T9IPNmOR0/DBJbatPmZUd/z5RPD5QIfS/cn6QpxaZQD82+sPf+uS37U/IV94H+X/E4rEOW0hWQlsy1eQicJLUpjoxc9aRefjJaf9m8/wCINF5yswc1BIHqR94ImWoqCWUEtoD8/KITjyaJDdv4jRkSlHxFun8wNMPifDlLUlkKLFqA2hn/AMYtSkEggJrYu/2jacCCpxIbTtBn45u32z5/DCpjkCmsCR8rQZUv4aCVMlID0t2DWhhRzeFbHqHheclSVVXQdNe7wb16ee45iU/EArlDOXdje2lxWMtE2jAD9poah3Cj1j02Iw2HIJmBINS4LOfK8DwSpdpUth+8h/dRc9hF28eXSty5pCTw6YshSQ6SQWSQGLXAIA1NojH4NUoMpZKiMwS9A1avePSyEZRevX6/aMjiSfjKCUAZkuFTPUN1EGsujJOPLKXNcpABKipz+lRev36Rsf8Aj1BC1TGSkJsVOakqp0ctWC4TAiUCSpiAeZV+3aMzinEvikJS6gBTTNVz5MPx4OeXT7Md28i8PxIyNzFuhN9iNI6M+TNyuygC9RWnvXvHQcnvuKyfhcyFOCLE77b/APYEjDpTJVmYKUM3s4boBCuN/qMTFIdOZNlJUBVnDjbT0iMLi/7mZmUGloTYEtsEki0ctWTb0TPV4C4CyjMUo82UpTsMwIf0HvFZSFzSAPCkjMHvd6ekM4hCOcyhlUm6NFWqHO0E4eEoQQfE4UvQ9mNhE3W+9REjMpbn9JQGrlGpeFsRgELdKSxByprRwBf3hvh+OSQQSGU5Ycp6gjQ1MV4cyZigAASs8yquGBp7Dyib0z3Vm4PAkTCldGZ+uzdIBiwEzilNtNaFjGnNmFeJQAkkEHM2gFQ+2og0zBJRNWs2UGH+oZm9Gi9zcz5eeV/kmjZHMfp9I0inMOaifR/PaA4PCh8wfKoPW5YtpveCcRSpQZAp0+UdXTDmb9hYrGMkgUDFtIxJMsqZKbxrSeErUOYgdq/wPWNbA4CXKFBXU3g1ramD4YJaXbMfz0g4kqOgH5tApvE2UwSSfb3gk3GrA+jwaG/tWuPV/lFghtvT+Iz/AO8W9fSIE6aq1ARrA20VpQakCmx+0VWhILAq+cL4XC5aqU+/5aDz8SCwTpr02gFl8PQ+YoDvfLELyE0UARf/AJoYKmeqCJmPdIPeCan0zMXhFLUxWQilE36udBETMQjDo5Ulhs5c941ClOrDt94zeJBJLlCiBYVbzaDGU7ZueWBxLFzpiM5H+IlgOtwTCC5ayE0JFk7M7b0rvDuP4gV8vgQ9me1gwii8IopKiGoGAAqH1arv0jTwZ3d87RhpTu6MxB/c0dFCgkBk+da+kdBl6RfD86UELSDZiHZgb7ufnAFqmS0nIooBLEWckUuKB4fBAWoJcEhTiwNAUgXYvAsRNIUku7tQ/p6F+rxGieG4kU/+yWJjkPn0IuOm8NYoyphSJQZSxz5VFgz8tdvtAsQgZWBDFy5DuejC4pFcLM+HNCmzPyhqM4DltusSz0svs1hFpnoQHSiekgUrQ7tca9Idl4NGV0TCZksFKyru9R5UaMPhCkyzMfNmAADb6noLQThyyue6mCWNzlSwoCHqS/aMXFqVpy+IiXa6iHUxbpX2guPxg+ECWdR9b0gKeLpmK+AEgyq5ltruB33g6+GJTJSCoryMWLCxszd9dYxr26S7I/GsKOfYD6CDTJoQkkl2r+CEsOyZhUS4amlHJ+wihK1y5jJKgosAATQNt1jrNaeiZccGJGPK7BhpvFcRijYVPygKFEJcAsKE9TAESFKlldU5jQ6U0il3poYFQUSp3annFJvE5ZW2btf6RQD4WHITdvc0hPBYMJ5jVR/KQS5Zbkn6tVEtzRZ7QVaF6VppAEYGYqpOQdnPpDeHwoTTMpfc/aDpzsA5tiYFNxRSQMhruCw82jZyA3AgicODb2LfOBYxU4p9oKmaTrD2I4alQql/Y+14AOGpNiX2p9oBb+2ffyP3gyJChYq8w8HThwL+8HGUa/IfOBorN4eiZ40hXcMfUVi6uBS8wWMxqCE2Abrc1gxxCOp8/tBU42jAawS4Y3zGBM4DOc/4goZiQM1AKWjo9EZ69vnHQcr/AE+P5eTTijVm8YtQHZgK9YYTOCgxDuoqDMHcm2o1v0hNBSCW5VgtlKstrsTrEqCsxDGwIHiergOLGsV4h1LRldJIf9Jqe6d7G8FKsxqHltcs5cX7tttCkueynIbLykGlyTynRo6ZNHiWGcnxPQgPYatrFBDhxl/xqDO1qku4fYOBeBrwZICyC4pTWtbCmsT8cZgD41OSXAGahSX26HpBAfEU8yweYAmpIqco2MQBwmOMkugodQALs4clgBvuTGjgOJqyvNTm+KsISBS2vQV9ozkTUAJBe70UCKWJAif/ACE4JAQRlUdWoRdthGbjtrHLTYHCETSp6Cx5qvox7bw3hlJTyIJyJAFa8z1D+cYGAWlQmImLyglwSq9WUA/ipXyh1Izn4UhbIQ5JZ6ml7Gsc7NcOky2LJxBTNWpSwoFVEAW+3aI4mZYSnSvX0SmC8PQVJVKUASkFl7qqa7V0jKTLVMmhNzLJSehNzewaJPLU48CYgBSQlyAC+7gQzIAQHavvC06SETTmIIHh0puYFMnKmKdAPwwSM5s/1Mdno7pOfZ5E0rNSwG33jpnE0AXYDXSM/HzVOmUgEOHJ2T/MI43h0wgDxB6tt2gvddXTelTZcwOlT9f+wxLQoeFX1jy+KmktLRQa/aNBOLMpHI6mo92LPXaDPfrz9PSyMabLH50hhS6aEaPHlcP/AFAQyZqGzWI2O4jdw+LToq+kG8c5l4EmyUTKVSe8Z6+HZDr3NfeNI5VGoIO4MRLmLsWN2L/eC6nlnHCruDSLhMwROJSocwfqNuo6RWTxOrOPVvaAYTiyLiOi39yNo6CtKdgcPMOZcvMDQFqhtCIQ4l/RyFkGUtaQ4CdQOm7fKHUrKS+iQSWcMTXyIiyMfRakkgAgEu/cgauaxXzXncX/AErNQ4BC05n2KTRyH1vGdMw5SsOSVEFwRUd0+Wke4RxAVGnUV7tqYuZqFpYpsNbdDBNPm3wlZUZQSBXw2Ue1dNYJJniis1fCpIOUvYF9Q1zHscX/AE9JWSQMp1Ym5DAtakIyv6NSkjnUCKE2uz9WgmnnRKDpTRy4o4YkOlyzEfOBS0rd0G3UAka3vHoOJf00ZcshKlLQA+V6uHagDGPPJk5vCBRP6gxVfc0NGBEDQeIWHUBVJHK9g+ofXSNPBcbKJGRshA2PMTqzaBoTMurqzBhkKWtv71baBGczVHMxD6O9QLNpCzZLpv4b+pEiWlKgxKSHZxmFC2tbwPCTUInqylgtKVOs1cu9dN26xgpLgFvFsSXYi4A1f3iEpZQBFBXyL3Nnq2lYx2Rrvr1WI4fKnLJq+VixYHqN6UhKdhloyIS2UkhrN2D8zjXrGBLmEZkhiKAmiWI2L1jsLj1CYmYcx+GMuziovqa3idta+RrJwsxE5WcnIlLlbe1XGh9IYTNWs5keA/uan1jM4lxFfwEILup1k5v0uWG5/iI4hjB8JCUFsw5txla46neHLXyX21UiXMJYOymezkdY6VgwlKkoVzEuSQFH0pGPwzigQ4WOUsQQbHT1aByMepE3O+XMqoLsxrfasa1V+WWTujZxfDwsJ5mKdgNb60g0qfKBCSoKLsKgl/KMTHcTQQoSksFF1HUkVIvbrrDPE1JQmTy2vYOAzV2aJ44WdSTdxjZONSgKUEh0/uNz73eK4biBWAo8pVUJJjIm4BIQxP8A/SqidCFEEnsz9jA8JxML+GhXMpKmFBVLMDm6HSG1+a75ell44rN2KDzBWv5vaMzG4RE0l2HROkTmMtC5hWFBVj0/SKd7Rn4dZTzlJUJgZg4OuvlE7lvU3weRw+Ykcqy3V4mFF4yeosgZcrOCxv1IrHRd1nuw/wBf5r0kueGdRJIodv8AVxrF5E0OnISD+wsQ4uS9oDVJU7OS9tq3uBBy6uR0s2bwmod6Pemt46OChmpzK8T5QQTViGLnpDCcVZjmJOwNrltKF3hSbMSkhSakuz1ATqlialoPJOUVYOlgoPbq9qNSILyVtmPMwNQdRp56+UMf3lWD5i7PT1OtrQp/ckl6GoDjcsx+kLlLHMQVG5a7B6g/prVoDU/u9w9QxfQ1qdHgOMw8ucgpLAFmIajVoSOsCTMUUVILJAGpJVrXaIE1iQlBu7ZW2f3EAKbwCUshSXSa1Bck2rmcaxjK/pBfMEqSBTKSk0OznS8ekC6lKQFVOYO1+htFJU5rEmtLinR6UgPGY7g0+SFEkFxcVLBrbNCuFxIUQA9mW+t6do+gGY4uCMrU69dqQKdhUVzIBSUgEM9Po28E08GkhQUXYtzP9Dq4DfWAylOGA/T6sXLv02j12N/peUsOlKqmg0APQ2AvGFj+AzEMScwDAZSXKbWeloqEETAWdlaBLF669htF0gMkqFDdqkptUPd6tAZspSVhSwSP2qoTv5h4ky8wTlKRQiri4udAW16wFyqmU1JNiWoAGf2iFrUyhTmpqQHuxPSkWnTT4s7Py20AYuwbo8cpNGICQGUXsXo41aoeAtiTSujaWcD9Qo3S8UmnOgFSlHK6XVYPazkxSXhyzBquCakAg3cdIsBQ3bMHci7GuYaQHJxClpS6iUBgymZ2LUH4IGoKBDOGJAL/AKhqD5QzPQcxzEq/WlqBjV/w6RXALS7KBoSQsfpd3fRqtEA5MxSCHJLGqTbMbFvO8GTxgiWZZFQGCgGIcup9jAZ7ZikgOFF1HXbtEzJdHFaEFqtWh3Z9Yahuxr8N4sgI/wAhZQo5BLjS0dGNOw5d2d60D/SOjPxytzOx7SVxAWrVwAACwI06gwQJc152CSHu2oDFqfSMhczWxCVFxSoPS8NcGmlRY/tr1vfpG2WzLCEgOp2S1nZ3Du+3yis1RUFBKaEgPUAij0Pb3hIJY3LJqBp4mruIalTlZ0B6FVvWIoOCllIBCsrnKHsOuh9YYQVpXVIylhqzn3r9YotTMbvMYuBZ4DLnnOepbs+z6wDiMQdgkpoq1b0HlaKTZqi45SSjmNt25u2kRiFVApUAGlTUCsEkgZihgQlRFelngIGJA/U5/WQNrl9rRC8WlN6mpYWbavSsdNSAksBYm27g+VIKnDCg0u16sd6wFU4pOZuYPUUoU7B/lG1iFyyvK8oIZZQELSFLCRypUSWS7u6g7uIypvDUEh3tvApmBQlCgBe+tR3gzZa2sRgJJlLUF0BXlUCn9AQQGPjcqZxTWCHhWHQUZluTMTcpACFuUlQI/aOg5hHlcJOLZCSU5XYk0PTaw9I7iE1QVmclRqSSS9rveKz2329PK4DhykqWAsEVBUgjMpE02Z0kFKWJvRoxeL/0hgghGVIKsxdWcOUskgEBrOQ7XHlGZJxy1MgqUUguA5YHoHYeUMrxBKQSxISSOhECY3e7T0j+ksJ/cLJSj4RlSuUsoIYJ+J4ljMoh61KS5YxEzgGFC5OWUiqFhipCkjll5VKCpgExXjFSlVbcocyU2OpY+zRnTTkUpq+Esa3LRNpen+WRheEp+NiVnKcOgTkpStXMwRMEkhNCoZgkalyIT4Xwk5MShQk/HR8HI8xCblecBS1BKqM7HaN+aupoKWPeJmSE5hQVAitdt9vL/wBP4fJiZYxGXIUqYKVy5jLJlpWsUAKgkEE0q8bA4FKmiaqb8GUoSh/6ZqQkTAlaxy1SslSUpIQpgVUqYcRJSQsMPToDAJeGSAzXc/OCXG37Bm/09g1zJ7TFAS2CZi5yCg8pK1UQ6mNki7eIEgC6v6dwObmnlOaYhGVM+V4VKmD4pUE5SGSlWW6dTUQJeDSyS2jafjxnYmWAQABzKAt2sN+sE7L7ZKSSTViAAS9+tIiHcZJCVkJoGFvOOiNP/9k="/>
          <p:cNvSpPr>
            <a:spLocks noChangeAspect="1" noChangeArrowheads="1"/>
          </p:cNvSpPr>
          <p:nvPr/>
        </p:nvSpPr>
        <p:spPr bwMode="auto">
          <a:xfrm>
            <a:off x="368300" y="-635000"/>
            <a:ext cx="18764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data:image/jpeg;base64,/9j/4AAQSkZJRgABAQAAAQABAAD/2wCEAAkGBhMSERUUExQWFRQWFxwYGBgYFxoYHBoYGB8YGhodHBgYHSYeGBwjGhcdHzAgIycpLCwsFx4xNTAqNSYrLCkBCQoKDgwOGg8PGiwkHxwsLCwsLCwsLCwsLCwpLCwsLCwsLCwsLCwsLCwsKSwsLCwsLCwpLCwsKSwsKSwsLCwsLP/AABEIAMwAxQMBIgACEQEDEQH/xAAbAAACAwEBAQAAAAAAAAAAAAADBAECBQAGB//EADkQAAECBAQEBAUDBQACAwEAAAECEQADITEEEkFRBSJhcTKBkaETscHR8EJS4QYUI2LxFTNygpJD/8QAGQEBAQEBAQEAAAAAAAAAAAAAAAECAwQF/8QAJxEBAQACAQQCAQMFAAAAAAAAAAECESEDEjFRE0FhgZGhBCJCUnH/2gAMAwEAAhEDEQA/ANbASgk8woSPWH1inKRct6t5QKUsgKSRmKTd9rQ18aiXAbKXI0JdhS0YfaXw0tQaoIIDjp6Rc4pNmJBoG6QKSSkAuCkAPvV/aBjFAGqVGzHvTygrsTNGV6X/ADrCc2ZlCKPf8rFsYAxLO3L5f9hcTlcrBxepqbP3aCUb4oPkag/lY5c0UpraEkzAQBmzOWFLG8QrKSUgly7V2v6w0h1RFxoX/j8pAlTb2IDGmvQ9PtCM7EnM4UcqgdKt27iOOKYOBykVANBpXV/4gH5krMHSWbT5v0gcwhQW1FPUbsGI9oTClNmTYVcECoqaX8ukElYkqCiaORp71u2veAt8YlJKCeWrHar010gUvFFRZqeK9Qxq25ggm1UFUBDZimtLE7MTeATVspTqJUkAh6PqQR5n2gGl4xJo4rRwbdT8oCnEVKSUlJFWFEtt94rMlBRoaHMDQFiw1HrEYkXP7RYWLM40euvSApNIKGYEEElnqC19esJT+Y0YkD2o6T0a0ExOHuB+0XOu7EPAMRLUXsF5ASxu+nQs8VGLjpKg7ilqjQi7+sP8E4vQy1VI8JbS8K4lZWA55AHNHZtP9iNYz5kwpL+EuCGP43aIuOXZdx6oYFJBWkkKNej6fKEOFYokKSp3cj6fOLcD4mZgyaj3F3r1hGbOyTlk2AdhSt/pEe3ul1lGjwnDpHxMwYKKiX2H8wmuWpEs5SFp9PUQ5PxaWRnOW/obv5fOG1zhnctlZvs+htBL08cpr0R4JLAQSwOYvUWakdBkS5gJMtCCktqzNu8dGnm+PL09VJuAzEXOYVALW3/iIxuKchqK0AHiLmp0hGYUhKmfNmD0ewqTs5iy8Q4S4CSWdTuRrQaOPnEYaEjEqTVVSEuQD0o42hZeJBve4PhA1IbVjAhinByi6Ak7uSRQHQvADNSXCiQNFEAqpvtZoBqfi1XSwUksR0YVrapEKZiMpI0N7PSo7tFJuIzHM2jVsVfnyiqpqVWoCAWNBTTp5bxROYAFII3OjHp5xQrqBmzVoxy3F39oj42qUjKbg81rneKzC7VLpBYtfUdtoAyJ7cpLJBNjUHd9njkhiwYsmpo1aud2MCUk3SdlCwqbhxYxRwU0qSDmctY6fKANnBWzDQ3YBtAR84KtbZSqjKbely5Hidx6QlOnslQPiLCzUv3s0TLxSABnDg0cAC38wDnxha7oYio67OS30g00BSS5cMEo8yC7e3lCcyaRYhwm73Ysz9oj4oUkpzMEgM9C9SeoEAziJVAxIz//AFDM2btSOn4YiX4ipiLUp/2KDFkAAnnBBs9O+zFzBZZzUBUVK5ugALdidPOATxWEUghRdRqlgqoFDf6QD4RyDLmUpNK1BsaaaxvctCpgdi1D/wAHvFBNSAoJDty237DT3aIPNTOFhSCGIB5kk1YFtNCTSM/EYEtUuXfqxZvIa9o9diJRKuUnKBYUfcDr8oRxOECFAkDmdjcgjToT0gjx5lGWzuFUN67Ry8So+KrWO9X7s0ehm8BGQA1VYlrPViNSflCa+C9mGpprV/KkUm54ZysWpV9Rsz1Y/aImcTmXe4swsDDh4YxAYl3p+3VszwHEcMUC7Fsree3SId2XnYmG4utLsR17x0LDAkgMM1NNPaOg38uft7KanlCkkmrKTsznvFFzkts45SHNxVJe7W6QOZjGLFJBOVjYgh39dYifjiHUU6VNGCgRp13isiyJTgqUbJZJBHiDMKxUTAeUjmNx/sBfZoFJxmZyVJCnzEEeVNC4gRmAMMpLkEbkDY6WtAMTcQlRzNyipSDbQhrCoiJk0BSqguxFHYuK06Qp/cnKMyXTd8wqLt36RSRNSCQhTEipdhuIId+MyipOYs7Ea/8AyG0ATOUwoKue4H7hrHfEVmUHoObK5qDUsWrSLJCivlTVJPKdXrr4Q2sFdMmpbw5c1K0A0e9/rBcPhyskIBcJbZvWzwWXwxQuoM22t994YlYUJuSwFidbd4m3WdHOlFD/ACJcKzM4zWLC3fpAwpxlLJzCga1XbpeIxw8RzpTRLJNfCzddIWGNeWyks9/0hQ6A60iueUuN1TODW3huklN7j6RKGOamcAAKOvkfT0MUrnfoBezEFLNWr6xeYpQLm2a4qzOa794MjUUqr0AS4qAxP7d6CDtkANnBS4JYuQxGweA4ZQBDKY0On6uVho2sSkoLqzAMAkuOYE0tbV/WCjy56Zi2LFnd6UNH70jqh8rORUgNVzpuRFFykoCSFHlOUFqFNvY69YkTAQbhWUOdHBDFugo4gCyZoyi7papcAF6g9S+sGk8TlqIC0BlMzh9x5d4qHDpJSztsDmyv2aBTZIUTVkgMRqG0B07xAxPCXKRYkAsCbHr6QCbgwQXGYFL0LWLkAeUE+IKgDmDZUm5T1f5xebiE6oUDlJZ2By1o14Bb/wAfnrqz2vZ/PK0Un8KKhQU1Hy84dVlJIcgZQrlcsSXBfptF5ONzkBx1FQR23f6wGXJ4YkksVbu138vxo6NvCylKfKAgJJDGtOz0joLp5FYUkgKBWkuxANy7B93is+WSagoJII5TZq+8amHxxQUnMFIPiYOQQCzN8+kRjsaDLJBIykJFxcGj6JLxWS+GRncKYEApHKQM2xV2rEIwzAocBlMWqKgMQO5Ad/KLKxhLBmJYvpmFx10rCUzF5iDcu1XDto3cvWAaGHUgqJSEWBqCDVnGzh4uvAhSrSyFWFUnNShOlK+UB4ZhjNBP6SCC+h6biNiVhkIqanUm8R1w6VyJDhJHiKkkAAVo1XApvDo5aJDfXaIVxAKJy6UeBInFRo7amI9eHTxx8ChBuo29vtA585OU7WfvaAzsWp8qEudSaD127RVRCQE1Uq7M7AddhvAyz/ZyMMguGfu7fnaCrUlKEJYB3BYWpRibQjiMWsXGWti4fsbF94qmcpNqup2uWrrptFeXPLHWoKJKXLsZgIerOABtcQSQhKU5iVO5JcVvcF/LzgUmYlQzFwWFK3Dih3D2ERiJ3MyXdWrXDvUakxXEQBRCVJBpozFLFwAFBzQ6QYBIUCo1UkAKPn7abwFUpyFKTlyglwqlBtd/vFU4jOBZiTUAJZVwK6H+INXGzyezhKUgu2xvkJFn6i+0HKQVOLl817fp+Q9YzXJY5hnblIqCQ1KUesQZqmIKnIQCrufFcUgjRkrzJZTEOeUnKQWcmvU3eOm4tlHMCUqAcEMdIUkzyWUpkmnM+5YOIMmepwElyxDhi+wLwDUtPhVRwohLgk5RpSpPXvELxASoAcwSlTkPQFxboC0LSsRmILMrNUAl+1bbxM+cGBdlFsw3GhbyiBgzlIWliG5bhm2GtoOqVV0kONKkZt96AwtOmZ3YjMpnqKpAo/XtFlTXo4S4BSpIAqARVw7M5igxkrDpSoApJB8RfYuY6KCckuFBTu/KAQQQK2O0dEHnsdhsqnSCATlAqmpfXp7tCwxLvmKrscoNbh2tHqsVh1OAkCtSmniHXbSm8efx2DOYAJIS9VBxuWLwQqvBhJdyUFq2qXt0ce8P8L4IKrnEkO6RbM2p6fOD8Jw5WWXlUB0/NIbxIJU2g+f/ACD09Hp7/upfiHFRLQCzCyR/GghfDyVrDElzVROj6DalG7xTFYT4k1Nzl0o2h83+kaRAAbT0iO8luVtRKkoDJCXA10EXmTAmjgDYQGVMJB0H56QBUzmCU9ydh9zB08G/ivvFQEu4uddfWBhJVYsntftAJ/ESCUy0lRdjs8Ev5aktwO1amE1S5ILskE7faF5WFmKLrVTYe/SGpWAQAQz1fmL+wgnn6DKJahyJc2ZIN/K1IoZU6uWXlpdVO1LmHx8RI/x5B0AI+QgE7BTy6ga/t0emu2u8Ge2SkcVImJCSMy1u5ygZW2YxnzZRFChVFElkm1xQ8tDGxMwk2hJCTrlDg+ppFklSeVWZRNrN6awYy6My5ZKsW1SwqXZ2BH+oN7VG8GlYxgOZWUgAuwOU7HaCYjhqFEvmqwIcCzbCAqwCwWlhw4bmqGqK7PpFee9LKJ8Q5T0FLqFWB7Q3hJu+pD1fQlxq7iAT8IUS+ZX+TOVDKDfWun8QnKxLFSgKOog+KtOxZornZceK00kOGJS/MATTbxdt4JOxBJU5SxH/AOSfe+0YqMQooUMhYtlbf7dhrB82VIUcqwE5RVjQ1pdw8E21VzkunL4X8Lu5ArTz1iSXTUqAsbGtWcbt2hH+6AypWABlFUDmSb+41giJxWc6Wd+UPUEMA4N3OsFPy8aG/wAhNmGWnqwqY6FfiqIDJUsbAFknWw6R0NBgmdLDZmcuXsGOnXXzimJW4AWcxIdLUAL0vUgt7webNCqZXOZkhTtW9VakM0BkKIumgoFbG7e0A/h8PlmLYM5f1aFkF3JoXMPpmuEk7axnYg5VN/sfdzGI+jhxIqgAKVCnEZ5cAecE+Lzq8vkYTVIXMnEBJKRrpYaxVOgtLA/NYnC4MqS9gbk/Ty+cHMlCBzl2/LaxReOJFKCCiYmemWGTeFkBhmVrp9/tAJXMok2TQeULz1mYqvgF636QYufG40BiQavT8tDUqg0A63hXDSABmVT9o22MDxXEG8IzHvBrxOWgjGjRz2H8QWXiSTRJrvSMheMIGZRYesAkcWWuqEU0KjfyGkEuUjcXOUC2VREDxE4pS4Dm4Dj6wnM4oUt8RaRow+msK43ispCSpiVKDBy1Q3pAuckNTsURVdzYfbe8WmYrKkk0A0FT7Rmyp6kSyuaS+1DW9Ov2hRAmzVuFcpeqX5Wt3MHPLq68TmqrxCp5ByqKAWYGv/Ydw/DrFRykFwxqKMxOtIawmESgNqbks5PX7RjYziHxAWfKCxs125u/SK45SY85801iQmiUiqHYOdi58i0CRM5zQl5bUq760qXa8IyCp0v+7KFBiG17/KDylFOR0qTlJBUKEk292g89u7s8uSVpSSoBg27Fn/Hi6UEZRfIdQwUkjTqCDrCKUrNMwzVf95SLjZV/aCy8UtADhkg13A0ZIs31ijRwaikHKVAE2+rg1f6COhWWcqRUFJJbMnY766Hzjog9HK4SFy3So5iH5hc3Fz0Z46XOCZakG6TmGjE1qNKw1iCaFFQAyq1ASKEb0DU6Rm/FClTValCU+dC/89Y5S7d5jzpM3GOUDrX0MLYt1rcW3/nyg0iWgLcVLFn2DksPvFpitTQV9I6PXJ9B4fCgOVF+lhAsdxMhWVOuvTWFlT1KNiBcPqN+sLTpmUlZDuWT9oJleB8XiGSTF1FkJBub+kKFALJLkvmPq9T9IPNmOR0/DBJbatPmZUd/z5RPD5QIfS/cn6QpxaZQD82+sPf+uS37U/IV94H+X/E4rEOW0hWQlsy1eQicJLUpjoxc9aRefjJaf9m8/wCINF5yswc1BIHqR94ImWoqCWUEtoD8/KITjyaJDdv4jRkSlHxFun8wNMPifDlLUlkKLFqA2hn/AMYtSkEggJrYu/2jacCCpxIbTtBn45u32z5/DCpjkCmsCR8rQZUv4aCVMlID0t2DWhhRzeFbHqHheclSVVXQdNe7wb16ee45iU/EArlDOXdje2lxWMtE2jAD9poah3Cj1j02Iw2HIJmBINS4LOfK8DwSpdpUth+8h/dRc9hF28eXSty5pCTw6YshSQ6SQWSQGLXAIA1NojH4NUoMpZKiMwS9A1avePSyEZRevX6/aMjiSfjKCUAZkuFTPUN1EGsujJOPLKXNcpABKipz+lRev36Rsf8Aj1BC1TGSkJsVOakqp0ctWC4TAiUCSpiAeZV+3aMzinEvikJS6gBTTNVz5MPx4OeXT7Md28i8PxIyNzFuhN9iNI6M+TNyuygC9RWnvXvHQcnvuKyfhcyFOCLE77b/APYEjDpTJVmYKUM3s4boBCuN/qMTFIdOZNlJUBVnDjbT0iMLi/7mZmUGloTYEtsEki0ctWTb0TPV4C4CyjMUo82UpTsMwIf0HvFZSFzSAPCkjMHvd6ekM4hCOcyhlUm6NFWqHO0E4eEoQQfE4UvQ9mNhE3W+9REjMpbn9JQGrlGpeFsRgELdKSxByprRwBf3hvh+OSQQSGU5Ycp6gjQ1MV4cyZigAASs8yquGBp7Dyib0z3Vm4PAkTCldGZ+uzdIBiwEzilNtNaFjGnNmFeJQAkkEHM2gFQ+2og0zBJRNWs2UGH+oZm9Gi9zcz5eeV/kmjZHMfp9I0inMOaifR/PaA4PCh8wfKoPW5YtpveCcRSpQZAp0+UdXTDmb9hYrGMkgUDFtIxJMsqZKbxrSeErUOYgdq/wPWNbA4CXKFBXU3g1ramD4YJaXbMfz0g4kqOgH5tApvE2UwSSfb3gk3GrA+jwaG/tWuPV/lFghtvT+Iz/AO8W9fSIE6aq1ARrA20VpQakCmx+0VWhILAq+cL4XC5aqU+/5aDz8SCwTpr02gFl8PQ+YoDvfLELyE0UARf/AJoYKmeqCJmPdIPeCan0zMXhFLUxWQilE36udBETMQjDo5Ulhs5c941ClOrDt94zeJBJLlCiBYVbzaDGU7ZueWBxLFzpiM5H+IlgOtwTCC5ayE0JFk7M7b0rvDuP4gV8vgQ9me1gwii8IopKiGoGAAqH1arv0jTwZ3d87RhpTu6MxB/c0dFCgkBk+da+kdBl6RfD86UELSDZiHZgb7ufnAFqmS0nIooBLEWckUuKB4fBAWoJcEhTiwNAUgXYvAsRNIUku7tQ/p6F+rxGieG4kU/+yWJjkPn0IuOm8NYoyphSJQZSxz5VFgz8tdvtAsQgZWBDFy5DuejC4pFcLM+HNCmzPyhqM4DltusSz0svs1hFpnoQHSiekgUrQ7tca9Idl4NGV0TCZksFKyru9R5UaMPhCkyzMfNmAADb6noLQThyyue6mCWNzlSwoCHqS/aMXFqVpy+IiXa6iHUxbpX2guPxg+ECWdR9b0gKeLpmK+AEgyq5ltruB33g6+GJTJSCoryMWLCxszd9dYxr26S7I/GsKOfYD6CDTJoQkkl2r+CEsOyZhUS4amlHJ+wihK1y5jJKgosAATQNt1jrNaeiZccGJGPK7BhpvFcRijYVPygKFEJcAsKE9TAESFKlldU5jQ6U0il3poYFQUSp3annFJvE5ZW2btf6RQD4WHITdvc0hPBYMJ5jVR/KQS5Zbkn6tVEtzRZ7QVaF6VppAEYGYqpOQdnPpDeHwoTTMpfc/aDpzsA5tiYFNxRSQMhruCw82jZyA3AgicODb2LfOBYxU4p9oKmaTrD2I4alQql/Y+14AOGpNiX2p9oBb+2ffyP3gyJChYq8w8HThwL+8HGUa/IfOBorN4eiZ40hXcMfUVi6uBS8wWMxqCE2Abrc1gxxCOp8/tBU42jAawS4Y3zGBM4DOc/4goZiQM1AKWjo9EZ69vnHQcr/AE+P5eTTijVm8YtQHZgK9YYTOCgxDuoqDMHcm2o1v0hNBSCW5VgtlKstrsTrEqCsxDGwIHiergOLGsV4h1LRldJIf9Jqe6d7G8FKsxqHltcs5cX7tttCkueynIbLykGlyTynRo6ZNHiWGcnxPQgPYatrFBDhxl/xqDO1qku4fYOBeBrwZICyC4pTWtbCmsT8cZgD41OSXAGahSX26HpBAfEU8yweYAmpIqco2MQBwmOMkugodQALs4clgBvuTGjgOJqyvNTm+KsISBS2vQV9ozkTUAJBe70UCKWJAif/ACE4JAQRlUdWoRdthGbjtrHLTYHCETSp6Cx5qvox7bw3hlJTyIJyJAFa8z1D+cYGAWlQmImLyglwSq9WUA/ipXyh1Izn4UhbIQ5JZ6ml7Gsc7NcOky2LJxBTNWpSwoFVEAW+3aI4mZYSnSvX0SmC8PQVJVKUASkFl7qqa7V0jKTLVMmhNzLJSehNzewaJPLU48CYgBSQlyAC+7gQzIAQHavvC06SETTmIIHh0puYFMnKmKdAPwwSM5s/1Mdno7pOfZ5E0rNSwG33jpnE0AXYDXSM/HzVOmUgEOHJ2T/MI43h0wgDxB6tt2gvddXTelTZcwOlT9f+wxLQoeFX1jy+KmktLRQa/aNBOLMpHI6mo92LPXaDPfrz9PSyMabLH50hhS6aEaPHlcP/AFAQyZqGzWI2O4jdw+LToq+kG8c5l4EmyUTKVSe8Z6+HZDr3NfeNI5VGoIO4MRLmLsWN2L/eC6nlnHCruDSLhMwROJSocwfqNuo6RWTxOrOPVvaAYTiyLiOi39yNo6CtKdgcPMOZcvMDQFqhtCIQ4l/RyFkGUtaQ4CdQOm7fKHUrKS+iQSWcMTXyIiyMfRakkgAgEu/cgauaxXzXncX/AErNQ4BC05n2KTRyH1vGdMw5SsOSVEFwRUd0+Wke4RxAVGnUV7tqYuZqFpYpsNbdDBNPm3wlZUZQSBXw2Ue1dNYJJniis1fCpIOUvYF9Q1zHscX/AE9JWSQMp1Ym5DAtakIyv6NSkjnUCKE2uz9WgmnnRKDpTRy4o4YkOlyzEfOBS0rd0G3UAka3vHoOJf00ZcshKlLQA+V6uHagDGPPJk5vCBRP6gxVfc0NGBEDQeIWHUBVJHK9g+ofXSNPBcbKJGRshA2PMTqzaBoTMurqzBhkKWtv71baBGczVHMxD6O9QLNpCzZLpv4b+pEiWlKgxKSHZxmFC2tbwPCTUInqylgtKVOs1cu9dN26xgpLgFvFsSXYi4A1f3iEpZQBFBXyL3Nnq2lYx2Rrvr1WI4fKnLJq+VixYHqN6UhKdhloyIS2UkhrN2D8zjXrGBLmEZkhiKAmiWI2L1jsLj1CYmYcx+GMuziovqa3idta+RrJwsxE5WcnIlLlbe1XGh9IYTNWs5keA/uan1jM4lxFfwEILup1k5v0uWG5/iI4hjB8JCUFsw5txla46neHLXyX21UiXMJYOymezkdY6VgwlKkoVzEuSQFH0pGPwzigQ4WOUsQQbHT1aByMepE3O+XMqoLsxrfasa1V+WWTujZxfDwsJ5mKdgNb60g0qfKBCSoKLsKgl/KMTHcTQQoSksFF1HUkVIvbrrDPE1JQmTy2vYOAzV2aJ44WdSTdxjZONSgKUEh0/uNz73eK4biBWAo8pVUJJjIm4BIQxP8A/SqidCFEEnsz9jA8JxML+GhXMpKmFBVLMDm6HSG1+a75ell44rN2KDzBWv5vaMzG4RE0l2HROkTmMtC5hWFBVj0/SKd7Rn4dZTzlJUJgZg4OuvlE7lvU3weRw+Ykcqy3V4mFF4yeosgZcrOCxv1IrHRd1nuw/wBf5r0kueGdRJIodv8AVxrF5E0OnISD+wsQ4uS9oDVJU7OS9tq3uBBy6uR0s2bwmod6Pemt46OChmpzK8T5QQTViGLnpDCcVZjmJOwNrltKF3hSbMSkhSakuz1ATqlialoPJOUVYOlgoPbq9qNSILyVtmPMwNQdRp56+UMf3lWD5i7PT1OtrQp/ckl6GoDjcsx+kLlLHMQVG5a7B6g/prVoDU/u9w9QxfQ1qdHgOMw8ucgpLAFmIajVoSOsCTMUUVILJAGpJVrXaIE1iQlBu7ZW2f3EAKbwCUshSXSa1Bck2rmcaxjK/pBfMEqSBTKSk0OznS8ekC6lKQFVOYO1+htFJU5rEmtLinR6UgPGY7g0+SFEkFxcVLBrbNCuFxIUQA9mW+t6do+gGY4uCMrU69dqQKdhUVzIBSUgEM9Po28E08GkhQUXYtzP9Dq4DfWAylOGA/T6sXLv02j12N/peUsOlKqmg0APQ2AvGFj+AzEMScwDAZSXKbWeloqEETAWdlaBLF669htF0gMkqFDdqkptUPd6tAZspSVhSwSP2qoTv5h4ky8wTlKRQiri4udAW16wFyqmU1JNiWoAGf2iFrUyhTmpqQHuxPSkWnTT4s7Py20AYuwbo8cpNGICQGUXsXo41aoeAtiTSujaWcD9Qo3S8UmnOgFSlHK6XVYPazkxSXhyzBquCakAg3cdIsBQ3bMHci7GuYaQHJxClpS6iUBgymZ2LUH4IGoKBDOGJAL/AKhqD5QzPQcxzEq/WlqBjV/w6RXALS7KBoSQsfpd3fRqtEA5MxSCHJLGqTbMbFvO8GTxgiWZZFQGCgGIcup9jAZ7ZikgOFF1HXbtEzJdHFaEFqtWh3Z9Yahuxr8N4sgI/wAhZQo5BLjS0dGNOw5d2d60D/SOjPxytzOx7SVxAWrVwAACwI06gwQJc152CSHu2oDFqfSMhczWxCVFxSoPS8NcGmlRY/tr1vfpG2WzLCEgOp2S1nZ3Du+3yis1RUFBKaEgPUAij0Pb3hIJY3LJqBp4mruIalTlZ0B6FVvWIoOCllIBCsrnKHsOuh9YYQVpXVIylhqzn3r9YotTMbvMYuBZ4DLnnOepbs+z6wDiMQdgkpoq1b0HlaKTZqi45SSjmNt25u2kRiFVApUAGlTUCsEkgZihgQlRFelngIGJA/U5/WQNrl9rRC8WlN6mpYWbavSsdNSAksBYm27g+VIKnDCg0u16sd6wFU4pOZuYPUUoU7B/lG1iFyyvK8oIZZQELSFLCRypUSWS7u6g7uIypvDUEh3tvApmBQlCgBe+tR3gzZa2sRgJJlLUF0BXlUCn9AQQGPjcqZxTWCHhWHQUZluTMTcpACFuUlQI/aOg5hHlcJOLZCSU5XYk0PTaw9I7iE1QVmclRqSSS9rveKz2329PK4DhykqWAsEVBUgjMpE02Z0kFKWJvRoxeL/0hgghGVIKsxdWcOUskgEBrOQ7XHlGZJxy1MgqUUguA5YHoHYeUMrxBKQSxISSOhECY3e7T0j+ksJ/cLJSj4RlSuUsoIYJ+J4ljMoh61KS5YxEzgGFC5OWUiqFhipCkjll5VKCpgExXjFSlVbcocyU2OpY+zRnTTkUpq+Esa3LRNpen+WRheEp+NiVnKcOgTkpStXMwRMEkhNCoZgkalyIT4Xwk5MShQk/HR8HI8xCblecBS1BKqM7HaN+aupoKWPeJmSE5hQVAitdt9vL/wBP4fJiZYxGXIUqYKVy5jLJlpWsUAKgkEE0q8bA4FKmiaqb8GUoSh/6ZqQkTAlaxy1SslSUpIQpgVUqYcRJSQsMPToDAJeGSAzXc/OCXG37Bm/09g1zJ7TFAS2CZi5yCg8pK1UQ6mNki7eIEgC6v6dwObmnlOaYhGVM+V4VKmD4pUE5SGSlWW6dTUQJeDSyS2jafjxnYmWAQABzKAt2sN+sE7L7ZKSSTViAAS9+tIiHcZJCVkJoGFvOOiNP/9k="/>
          <p:cNvSpPr>
            <a:spLocks noChangeAspect="1" noChangeArrowheads="1"/>
          </p:cNvSpPr>
          <p:nvPr/>
        </p:nvSpPr>
        <p:spPr bwMode="auto">
          <a:xfrm>
            <a:off x="520700" y="-482600"/>
            <a:ext cx="18764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8" name="Picture 10" descr="http://www.horton.ednet.ns.ca/staff/jfuller/selig/isu/Immunity/images/CILI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0" b="6784"/>
          <a:stretch/>
        </p:blipFill>
        <p:spPr bwMode="auto">
          <a:xfrm>
            <a:off x="4679082" y="2924944"/>
            <a:ext cx="3973785" cy="317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5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First Line: </a:t>
            </a:r>
            <a:r>
              <a:rPr lang="en-CA" b="1" dirty="0" smtClean="0"/>
              <a:t>The Stomach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 Corrosive acids and protein-digesting enzymes</a:t>
            </a:r>
          </a:p>
          <a:p>
            <a:pPr>
              <a:buFont typeface="Wingdings"/>
              <a:buChar char="à"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Acid=</a:t>
            </a:r>
          </a:p>
          <a:p>
            <a:pPr>
              <a:buFont typeface="Wingdings"/>
              <a:buChar char="à"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Enzyme= </a:t>
            </a:r>
            <a:endParaRPr lang="en-CA" dirty="0"/>
          </a:p>
        </p:txBody>
      </p:sp>
      <p:pic>
        <p:nvPicPr>
          <p:cNvPr id="3074" name="Picture 2" descr="http://t2.gstatic.com/images?q=tbn:ANd9GcSPWVxcXnkk_DMxupn2Dt_8xdINrJGh79CbU1YvQZVkRMAJB7MNr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8" b="7179"/>
          <a:stretch/>
        </p:blipFill>
        <p:spPr bwMode="auto">
          <a:xfrm>
            <a:off x="4070958" y="2348880"/>
            <a:ext cx="3885417" cy="385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5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800" dirty="0" smtClean="0"/>
              <a:t>The </a:t>
            </a:r>
            <a:r>
              <a:rPr lang="en-CA" sz="4800" u="sng" dirty="0" smtClean="0"/>
              <a:t>second line of defence</a:t>
            </a:r>
            <a:r>
              <a:rPr lang="en-CA" sz="4800" dirty="0" smtClean="0"/>
              <a:t> is mobilized if the invader enters the body…</a:t>
            </a:r>
            <a:endParaRPr lang="en-CA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471405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2</a:t>
            </a:r>
            <a:r>
              <a:rPr lang="en-CA" sz="4000" baseline="30000" dirty="0" smtClean="0"/>
              <a:t>nd</a:t>
            </a:r>
            <a:r>
              <a:rPr lang="en-CA" sz="4000" dirty="0" smtClean="0"/>
              <a:t> Line = </a:t>
            </a:r>
            <a:r>
              <a:rPr lang="en-CA" sz="4000" i="1" dirty="0" smtClean="0">
                <a:solidFill>
                  <a:srgbClr val="FF0000"/>
                </a:solidFill>
              </a:rPr>
              <a:t>Non-Specific Line of Defence</a:t>
            </a:r>
            <a:endParaRPr lang="en-CA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Second Line: </a:t>
            </a:r>
            <a:r>
              <a:rPr lang="en-CA" b="1" dirty="0" smtClean="0"/>
              <a:t>Phagocytosis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Ingestion of invading microbes by Leukocytes (WBCs)</a:t>
            </a:r>
            <a:endParaRPr lang="en-CA" dirty="0"/>
          </a:p>
        </p:txBody>
      </p:sp>
      <p:pic>
        <p:nvPicPr>
          <p:cNvPr id="1026" name="Picture 2" descr="http://3.bp.blogspot.com/_n8DPzZtYzAQ/TJ3h2MVoIZI/AAAAAAAAAAw/MHjsQTESQlM/s1600/1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1"/>
          <a:stretch/>
        </p:blipFill>
        <p:spPr bwMode="auto">
          <a:xfrm>
            <a:off x="2843808" y="2457336"/>
            <a:ext cx="4751437" cy="408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6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281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The Body’s Lines of Defence!</vt:lpstr>
      <vt:lpstr>The First Line of Defence…</vt:lpstr>
      <vt:lpstr>The First Line: The Skin</vt:lpstr>
      <vt:lpstr>The First Line: Lysozyme</vt:lpstr>
      <vt:lpstr>The First Line: The Respiratory Tract</vt:lpstr>
      <vt:lpstr>The First Line: The Stomach</vt:lpstr>
      <vt:lpstr>PowerPoint Presentation</vt:lpstr>
      <vt:lpstr>The Second Line: Phagocytosis</vt:lpstr>
      <vt:lpstr>The Second Line: Phagocytosis</vt:lpstr>
      <vt:lpstr>The Second Line: Inflammatory Response </vt:lpstr>
      <vt:lpstr>The Second Line: Inflammatory Response </vt:lpstr>
      <vt:lpstr>The Second Line: Fever</vt:lpstr>
      <vt:lpstr>Osmosis Jones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Body’s Lines of Defence!</dc:title>
  <dc:creator>Matt</dc:creator>
  <cp:lastModifiedBy>Kira</cp:lastModifiedBy>
  <cp:revision>18</cp:revision>
  <dcterms:created xsi:type="dcterms:W3CDTF">2012-03-29T01:30:16Z</dcterms:created>
  <dcterms:modified xsi:type="dcterms:W3CDTF">2012-12-17T21:18:59Z</dcterms:modified>
</cp:coreProperties>
</file>