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70" r:id="rId12"/>
    <p:sldId id="268" r:id="rId13"/>
    <p:sldId id="269" r:id="rId14"/>
    <p:sldId id="272" r:id="rId15"/>
    <p:sldId id="275" r:id="rId16"/>
    <p:sldId id="274" r:id="rId17"/>
    <p:sldId id="276" r:id="rId18"/>
    <p:sldId id="277" r:id="rId19"/>
    <p:sldId id="278" r:id="rId20"/>
    <p:sldId id="279" r:id="rId21"/>
    <p:sldId id="280" r:id="rId22"/>
    <p:sldId id="284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65C1D-48DF-47A5-9BF9-9003A43E96C0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27DE6-BBBE-4407-B09A-DC21AAB1FC58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873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27DE6-BBBE-4407-B09A-DC21AAB1FC58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3459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27DE6-BBBE-4407-B09A-DC21AAB1FC58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5851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27DE6-BBBE-4407-B09A-DC21AAB1FC58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1618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27DE6-BBBE-4407-B09A-DC21AAB1FC58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705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27DE6-BBBE-4407-B09A-DC21AAB1FC58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6954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27DE6-BBBE-4407-B09A-DC21AAB1FC58}" type="slidenum">
              <a:rPr lang="en-CA" smtClean="0"/>
              <a:pPr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1842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27DE6-BBBE-4407-B09A-DC21AAB1FC58}" type="slidenum">
              <a:rPr lang="en-CA" smtClean="0"/>
              <a:pPr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1842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117B-E7A9-43CE-9F55-C0AAA9CB1CCD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2854-2BF9-4FC7-B7E1-D99FF144D9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138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117B-E7A9-43CE-9F55-C0AAA9CB1CCD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2854-2BF9-4FC7-B7E1-D99FF144D9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335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117B-E7A9-43CE-9F55-C0AAA9CB1CCD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2854-2BF9-4FC7-B7E1-D99FF144D9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177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117B-E7A9-43CE-9F55-C0AAA9CB1CCD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2854-2BF9-4FC7-B7E1-D99FF144D9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414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117B-E7A9-43CE-9F55-C0AAA9CB1CCD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2854-2BF9-4FC7-B7E1-D99FF144D9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989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117B-E7A9-43CE-9F55-C0AAA9CB1CCD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2854-2BF9-4FC7-B7E1-D99FF144D9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197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117B-E7A9-43CE-9F55-C0AAA9CB1CCD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2854-2BF9-4FC7-B7E1-D99FF144D9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76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117B-E7A9-43CE-9F55-C0AAA9CB1CCD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2854-2BF9-4FC7-B7E1-D99FF144D9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470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117B-E7A9-43CE-9F55-C0AAA9CB1CCD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2854-2BF9-4FC7-B7E1-D99FF144D9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906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117B-E7A9-43CE-9F55-C0AAA9CB1CCD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2854-2BF9-4FC7-B7E1-D99FF144D9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557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117B-E7A9-43CE-9F55-C0AAA9CB1CCD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E2854-2BF9-4FC7-B7E1-D99FF144D9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784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8117B-E7A9-43CE-9F55-C0AAA9CB1CCD}" type="datetimeFigureOut">
              <a:rPr lang="en-CA" smtClean="0"/>
              <a:pPr/>
              <a:t>17/12/2012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E2854-2BF9-4FC7-B7E1-D99FF144D91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067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BeV7BtP18N8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Autofit/>
          </a:bodyPr>
          <a:lstStyle/>
          <a:p>
            <a:r>
              <a:rPr lang="en-CA" sz="4800" b="1" dirty="0" smtClean="0"/>
              <a:t>11.2 - The Body’s Lines of Defence!</a:t>
            </a:r>
            <a:endParaRPr lang="en-CA" sz="4800" b="1" dirty="0"/>
          </a:p>
        </p:txBody>
      </p:sp>
      <p:pic>
        <p:nvPicPr>
          <p:cNvPr id="5122" name="Picture 2" descr="http://www.mlahanas.de/Greece/History/images/ManiakiBattl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7" t="18695" r="4830" b="7525"/>
          <a:stretch/>
        </p:blipFill>
        <p:spPr bwMode="auto">
          <a:xfrm>
            <a:off x="971599" y="1916832"/>
            <a:ext cx="6849497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04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87213"/>
            <a:ext cx="850728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CA" b="1" dirty="0" smtClean="0">
                <a:sym typeface="Wingdings" pitchFamily="2" charset="2"/>
              </a:rPr>
              <a:t>The invading cells have ANTIGENS on their cell</a:t>
            </a:r>
          </a:p>
          <a:p>
            <a:pPr marL="0" indent="0" algn="ctr">
              <a:buNone/>
            </a:pPr>
            <a:r>
              <a:rPr lang="en-CA" b="1" dirty="0" smtClean="0">
                <a:sym typeface="Wingdings" pitchFamily="2" charset="2"/>
              </a:rPr>
              <a:t> membranes and the specific ANTIBODIES are </a:t>
            </a:r>
          </a:p>
          <a:p>
            <a:pPr marL="0" indent="0" algn="ctr">
              <a:buNone/>
            </a:pPr>
            <a:r>
              <a:rPr lang="en-CA" b="1" dirty="0" smtClean="0">
                <a:sym typeface="Wingdings" pitchFamily="2" charset="2"/>
              </a:rPr>
              <a:t>made to detect the specific antigen</a:t>
            </a:r>
            <a:endParaRPr lang="en-CA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667769" y="3580273"/>
            <a:ext cx="1472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ANTIGENS</a:t>
            </a:r>
            <a:endParaRPr lang="en-CA" dirty="0"/>
          </a:p>
        </p:txBody>
      </p:sp>
      <p:grpSp>
        <p:nvGrpSpPr>
          <p:cNvPr id="22" name="Group 21"/>
          <p:cNvGrpSpPr/>
          <p:nvPr/>
        </p:nvGrpSpPr>
        <p:grpSpPr>
          <a:xfrm>
            <a:off x="-828600" y="2905681"/>
            <a:ext cx="4320480" cy="3127702"/>
            <a:chOff x="2915816" y="4388492"/>
            <a:chExt cx="1944216" cy="1512168"/>
          </a:xfrm>
        </p:grpSpPr>
        <p:sp>
          <p:nvSpPr>
            <p:cNvPr id="23" name="Sun 22"/>
            <p:cNvSpPr/>
            <p:nvPr/>
          </p:nvSpPr>
          <p:spPr>
            <a:xfrm>
              <a:off x="2915816" y="4388492"/>
              <a:ext cx="1944216" cy="1512168"/>
            </a:xfrm>
            <a:prstGeom prst="sun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24" name="Group 23"/>
            <p:cNvGrpSpPr/>
            <p:nvPr/>
          </p:nvGrpSpPr>
          <p:grpSpPr>
            <a:xfrm flipH="1">
              <a:off x="3885547" y="4994815"/>
              <a:ext cx="326410" cy="435060"/>
              <a:chOff x="3537282" y="4274671"/>
              <a:chExt cx="1039540" cy="1255113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3537282" y="4274671"/>
                <a:ext cx="391254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156467" y="4301480"/>
                <a:ext cx="391254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640483" y="4445496"/>
                <a:ext cx="216025" cy="21602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4259665" y="4490694"/>
                <a:ext cx="216024" cy="21602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" name="Arc 30"/>
              <p:cNvSpPr/>
              <p:nvPr/>
            </p:nvSpPr>
            <p:spPr>
              <a:xfrm rot="13714658">
                <a:off x="4022207" y="4604094"/>
                <a:ext cx="504056" cy="605174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2" name="Flowchart: Delay 31"/>
              <p:cNvSpPr/>
              <p:nvPr/>
            </p:nvSpPr>
            <p:spPr>
              <a:xfrm rot="5400000">
                <a:off x="3863589" y="5157834"/>
                <a:ext cx="252031" cy="491870"/>
              </a:xfrm>
              <a:prstGeom prst="flowChartDelay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3866634" y="4893204"/>
              <a:ext cx="150904" cy="7200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067583" y="4871450"/>
              <a:ext cx="82948" cy="8310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291501" y="4381596"/>
            <a:ext cx="1328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INVADER</a:t>
            </a:r>
            <a:endParaRPr lang="en-CA" b="1" dirty="0"/>
          </a:p>
        </p:txBody>
      </p:sp>
      <p:grpSp>
        <p:nvGrpSpPr>
          <p:cNvPr id="48" name="Group 47"/>
          <p:cNvGrpSpPr/>
          <p:nvPr/>
        </p:nvGrpSpPr>
        <p:grpSpPr>
          <a:xfrm>
            <a:off x="4639900" y="2636912"/>
            <a:ext cx="5188684" cy="4221088"/>
            <a:chOff x="4639900" y="2636912"/>
            <a:chExt cx="5188684" cy="4221088"/>
          </a:xfrm>
        </p:grpSpPr>
        <p:sp>
          <p:nvSpPr>
            <p:cNvPr id="13" name="TextBox 12"/>
            <p:cNvSpPr txBox="1"/>
            <p:nvPr/>
          </p:nvSpPr>
          <p:spPr>
            <a:xfrm>
              <a:off x="6404807" y="5016078"/>
              <a:ext cx="2631689" cy="584775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3200" b="1" dirty="0" smtClean="0"/>
                <a:t>LYMPHOCYTE</a:t>
              </a:r>
              <a:endParaRPr lang="en-CA" sz="3200" b="1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6300192" y="3284984"/>
              <a:ext cx="529425" cy="3751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4639900" y="2788355"/>
              <a:ext cx="1952432" cy="1240027"/>
              <a:chOff x="4639900" y="2788355"/>
              <a:chExt cx="1952432" cy="1240027"/>
            </a:xfrm>
          </p:grpSpPr>
          <p:sp>
            <p:nvSpPr>
              <p:cNvPr id="10" name="Rectangle 9"/>
              <p:cNvSpPr/>
              <p:nvPr/>
            </p:nvSpPr>
            <p:spPr>
              <a:xfrm rot="17152040">
                <a:off x="5484147" y="2520172"/>
                <a:ext cx="663963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7200" b="1" cap="none" spc="0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00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Y</a:t>
                </a:r>
                <a:endParaRPr lang="en-US" sz="7200" b="1" cap="none" spc="0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 rot="17152040">
                <a:off x="4908083" y="2993483"/>
                <a:ext cx="663963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7200" b="1" cap="none" spc="0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00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Y</a:t>
                </a:r>
                <a:endParaRPr lang="en-US" sz="7200" b="1" cap="none" spc="0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17152040">
                <a:off x="5660186" y="3096236"/>
                <a:ext cx="663963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7200" b="1" cap="none" spc="0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00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Y</a:t>
                </a:r>
                <a:endParaRPr lang="en-US" sz="7200" b="1" cap="none" spc="0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5908129" y="2636912"/>
              <a:ext cx="1472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ANTIBODIES</a:t>
              </a:r>
              <a:endParaRPr lang="en-CA" dirty="0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6156176" y="3399888"/>
              <a:ext cx="3672408" cy="3458112"/>
              <a:chOff x="6156176" y="3399888"/>
              <a:chExt cx="3672408" cy="3458112"/>
            </a:xfrm>
            <a:solidFill>
              <a:srgbClr val="00B050"/>
            </a:solidFill>
          </p:grpSpPr>
          <p:sp>
            <p:nvSpPr>
              <p:cNvPr id="37" name="Oval 36"/>
              <p:cNvSpPr/>
              <p:nvPr/>
            </p:nvSpPr>
            <p:spPr>
              <a:xfrm>
                <a:off x="6156176" y="3399888"/>
                <a:ext cx="3672408" cy="3458112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057783" y="5949280"/>
                <a:ext cx="2458399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CA" sz="2400" b="1" dirty="0" smtClean="0"/>
                  <a:t>LYMPHOCYTE</a:t>
                </a:r>
                <a:endParaRPr lang="en-CA" sz="2400" b="1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6666528" y="4122271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7205081" y="4149080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6732240" y="4293096"/>
                <a:ext cx="216024" cy="21602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7292696" y="4338295"/>
                <a:ext cx="216024" cy="21602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6" name="Arc 45"/>
              <p:cNvSpPr/>
              <p:nvPr/>
            </p:nvSpPr>
            <p:spPr>
              <a:xfrm rot="13714658">
                <a:off x="7022676" y="4451694"/>
                <a:ext cx="504056" cy="605176"/>
              </a:xfrm>
              <a:prstGeom prst="arc">
                <a:avLst/>
              </a:prstGeom>
              <a:grpFill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7" name="Flowchart: Delay 46"/>
              <p:cNvSpPr/>
              <p:nvPr/>
            </p:nvSpPr>
            <p:spPr>
              <a:xfrm rot="5400000">
                <a:off x="6776745" y="5131443"/>
                <a:ext cx="504056" cy="491862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1467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Two Types of Lymphocytes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>
                <a:sym typeface="Wingdings" pitchFamily="2" charset="2"/>
              </a:rPr>
              <a:t>1) T Cells </a:t>
            </a:r>
          </a:p>
          <a:p>
            <a:pPr marL="0" indent="0">
              <a:buNone/>
            </a:pPr>
            <a:endParaRPr lang="en-CA" b="1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CA" b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CA" b="1" dirty="0" smtClean="0">
                <a:sym typeface="Wingdings" pitchFamily="2" charset="2"/>
              </a:rPr>
              <a:t>				2) B Cells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324731" y="4025899"/>
            <a:ext cx="2770801" cy="2564904"/>
            <a:chOff x="6156176" y="3399888"/>
            <a:chExt cx="3672408" cy="3458112"/>
          </a:xfrm>
        </p:grpSpPr>
        <p:sp>
          <p:nvSpPr>
            <p:cNvPr id="5" name="Oval 4"/>
            <p:cNvSpPr/>
            <p:nvPr/>
          </p:nvSpPr>
          <p:spPr>
            <a:xfrm>
              <a:off x="6156176" y="3399888"/>
              <a:ext cx="3672408" cy="345811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6666528" y="4122271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7205081" y="4149080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6732240" y="4293096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/>
            <p:cNvSpPr/>
            <p:nvPr/>
          </p:nvSpPr>
          <p:spPr>
            <a:xfrm>
              <a:off x="7292696" y="4338295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Arc 10"/>
            <p:cNvSpPr/>
            <p:nvPr/>
          </p:nvSpPr>
          <p:spPr>
            <a:xfrm rot="13714658">
              <a:off x="7022676" y="4451694"/>
              <a:ext cx="504056" cy="605176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Flowchart: Delay 11"/>
            <p:cNvSpPr/>
            <p:nvPr/>
          </p:nvSpPr>
          <p:spPr>
            <a:xfrm rot="5400000">
              <a:off x="6776745" y="5131443"/>
              <a:ext cx="504056" cy="491862"/>
            </a:xfrm>
            <a:prstGeom prst="flowChartDelay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16040" y="2399623"/>
            <a:ext cx="2870348" cy="2549392"/>
            <a:chOff x="6156176" y="3399888"/>
            <a:chExt cx="3672408" cy="3458112"/>
          </a:xfrm>
        </p:grpSpPr>
        <p:sp>
          <p:nvSpPr>
            <p:cNvPr id="15" name="Oval 14"/>
            <p:cNvSpPr/>
            <p:nvPr/>
          </p:nvSpPr>
          <p:spPr>
            <a:xfrm>
              <a:off x="6156176" y="3399888"/>
              <a:ext cx="3672408" cy="3458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Oval 19"/>
            <p:cNvSpPr/>
            <p:nvPr/>
          </p:nvSpPr>
          <p:spPr>
            <a:xfrm>
              <a:off x="6666528" y="4122271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Oval 20"/>
            <p:cNvSpPr/>
            <p:nvPr/>
          </p:nvSpPr>
          <p:spPr>
            <a:xfrm>
              <a:off x="7205081" y="4149080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Oval 21"/>
            <p:cNvSpPr/>
            <p:nvPr/>
          </p:nvSpPr>
          <p:spPr>
            <a:xfrm>
              <a:off x="6732240" y="4293096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/>
            <p:cNvSpPr/>
            <p:nvPr/>
          </p:nvSpPr>
          <p:spPr>
            <a:xfrm>
              <a:off x="7292696" y="4338295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Arc 23"/>
            <p:cNvSpPr/>
            <p:nvPr/>
          </p:nvSpPr>
          <p:spPr>
            <a:xfrm rot="13714658">
              <a:off x="7022676" y="4451694"/>
              <a:ext cx="504056" cy="605176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Flowchart: Delay 24"/>
            <p:cNvSpPr/>
            <p:nvPr/>
          </p:nvSpPr>
          <p:spPr>
            <a:xfrm rot="5400000">
              <a:off x="6776745" y="5131443"/>
              <a:ext cx="504056" cy="491862"/>
            </a:xfrm>
            <a:prstGeom prst="flowChartDelay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6296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Two Types of Lymphocytes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b="1" u="sng" dirty="0" smtClean="0"/>
              <a:t>T Cells</a:t>
            </a:r>
          </a:p>
          <a:p>
            <a:pPr>
              <a:buFont typeface="Wingdings" pitchFamily="2" charset="2"/>
              <a:buChar char="à"/>
            </a:pPr>
            <a:r>
              <a:rPr lang="en-CA" dirty="0" smtClean="0">
                <a:sym typeface="Wingdings" pitchFamily="2" charset="2"/>
              </a:rPr>
              <a:t>Seeks out intruder and </a:t>
            </a: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identifies it by the antigen</a:t>
            </a:r>
          </a:p>
          <a:p>
            <a:pPr>
              <a:buFont typeface="Wingdings" pitchFamily="2" charset="2"/>
              <a:buChar char="à"/>
            </a:pPr>
            <a:r>
              <a:rPr lang="en-CA" dirty="0" smtClean="0">
                <a:sym typeface="Wingdings" pitchFamily="2" charset="2"/>
              </a:rPr>
              <a:t>Once identified, send the</a:t>
            </a: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 info to B Cells…</a:t>
            </a:r>
          </a:p>
          <a:p>
            <a:pPr marL="0" indent="0">
              <a:buNone/>
            </a:pPr>
            <a:r>
              <a:rPr lang="en-CA" b="1" dirty="0" smtClean="0">
                <a:solidFill>
                  <a:schemeClr val="bg1"/>
                </a:solidFill>
              </a:rPr>
              <a:t>B Cells</a:t>
            </a:r>
          </a:p>
          <a:p>
            <a:pPr>
              <a:buFont typeface="Wingdings" pitchFamily="2" charset="2"/>
              <a:buChar char="à"/>
            </a:pPr>
            <a:r>
              <a:rPr lang="en-CA" dirty="0" smtClean="0">
                <a:solidFill>
                  <a:schemeClr val="bg1"/>
                </a:solidFill>
                <a:sym typeface="Wingdings" pitchFamily="2" charset="2"/>
              </a:rPr>
              <a:t>Multiple and produce weapons (antibodies)</a:t>
            </a:r>
          </a:p>
          <a:p>
            <a:pPr>
              <a:buFont typeface="Wingdings" pitchFamily="2" charset="2"/>
              <a:buChar char="à"/>
            </a:pPr>
            <a:r>
              <a:rPr lang="en-CA" dirty="0" smtClean="0">
                <a:solidFill>
                  <a:schemeClr val="bg1"/>
                </a:solidFill>
                <a:sym typeface="Wingdings" pitchFamily="2" charset="2"/>
              </a:rPr>
              <a:t>The weapons are specific to the invader’s antigen</a:t>
            </a:r>
            <a:endParaRPr lang="en-CA" dirty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850060" y="2276872"/>
            <a:ext cx="4978524" cy="4581128"/>
            <a:chOff x="4850060" y="2276872"/>
            <a:chExt cx="4978524" cy="4581128"/>
          </a:xfrm>
        </p:grpSpPr>
        <p:sp>
          <p:nvSpPr>
            <p:cNvPr id="4" name="Oval 3"/>
            <p:cNvSpPr/>
            <p:nvPr/>
          </p:nvSpPr>
          <p:spPr>
            <a:xfrm>
              <a:off x="6156176" y="3399888"/>
              <a:ext cx="3672408" cy="3458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24328" y="5805264"/>
              <a:ext cx="21237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4000" b="1" dirty="0" smtClean="0"/>
                <a:t>T Cell</a:t>
              </a:r>
              <a:endParaRPr lang="en-CA" sz="4000" b="1" dirty="0"/>
            </a:p>
          </p:txBody>
        </p:sp>
        <p:sp>
          <p:nvSpPr>
            <p:cNvPr id="8" name="Oval Callout 7"/>
            <p:cNvSpPr/>
            <p:nvPr/>
          </p:nvSpPr>
          <p:spPr>
            <a:xfrm>
              <a:off x="7139086" y="2276872"/>
              <a:ext cx="2004914" cy="936104"/>
            </a:xfrm>
            <a:prstGeom prst="wedgeEllipse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08304" y="2492896"/>
              <a:ext cx="18356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400" dirty="0" smtClean="0"/>
                <a:t>Ah, intruder!</a:t>
              </a:r>
              <a:endParaRPr lang="en-CA" sz="2400" dirty="0"/>
            </a:p>
          </p:txBody>
        </p:sp>
        <p:pic>
          <p:nvPicPr>
            <p:cNvPr id="2050" name="Picture 2" descr="http://static.flickr.com/1088/895540530_d6bbaab1c3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0060" y="4554319"/>
              <a:ext cx="1306116" cy="8724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Oval 9"/>
            <p:cNvSpPr/>
            <p:nvPr/>
          </p:nvSpPr>
          <p:spPr>
            <a:xfrm>
              <a:off x="6666528" y="4122271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Oval 11"/>
            <p:cNvSpPr/>
            <p:nvPr/>
          </p:nvSpPr>
          <p:spPr>
            <a:xfrm>
              <a:off x="7205081" y="4149080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6732240" y="4293096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Oval 13"/>
            <p:cNvSpPr/>
            <p:nvPr/>
          </p:nvSpPr>
          <p:spPr>
            <a:xfrm>
              <a:off x="7292696" y="4338295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Arc 12"/>
            <p:cNvSpPr/>
            <p:nvPr/>
          </p:nvSpPr>
          <p:spPr>
            <a:xfrm rot="13714658">
              <a:off x="7022676" y="4451694"/>
              <a:ext cx="504056" cy="605176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Flowchart: Delay 14"/>
            <p:cNvSpPr/>
            <p:nvPr/>
          </p:nvSpPr>
          <p:spPr>
            <a:xfrm rot="5400000">
              <a:off x="6776745" y="5131443"/>
              <a:ext cx="504056" cy="491862"/>
            </a:xfrm>
            <a:prstGeom prst="flowChartDelay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15816" y="4437112"/>
            <a:ext cx="1944216" cy="1512168"/>
            <a:chOff x="2915816" y="4437112"/>
            <a:chExt cx="1944216" cy="1512168"/>
          </a:xfrm>
        </p:grpSpPr>
        <p:sp>
          <p:nvSpPr>
            <p:cNvPr id="5" name="Sun 4"/>
            <p:cNvSpPr/>
            <p:nvPr/>
          </p:nvSpPr>
          <p:spPr>
            <a:xfrm>
              <a:off x="2915816" y="4437112"/>
              <a:ext cx="1944216" cy="1512168"/>
            </a:xfrm>
            <a:prstGeom prst="sun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6" name="Group 15"/>
            <p:cNvGrpSpPr/>
            <p:nvPr/>
          </p:nvGrpSpPr>
          <p:grpSpPr>
            <a:xfrm flipH="1">
              <a:off x="3775990" y="4994815"/>
              <a:ext cx="291954" cy="435060"/>
              <a:chOff x="3995936" y="4274671"/>
              <a:chExt cx="929808" cy="1255113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3995936" y="4274671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534489" y="4301480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061648" y="44454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622104" y="4490695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1" name="Arc 20"/>
              <p:cNvSpPr/>
              <p:nvPr/>
            </p:nvSpPr>
            <p:spPr>
              <a:xfrm rot="13714658">
                <a:off x="4352084" y="4604094"/>
                <a:ext cx="504056" cy="605176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Flowchart: Delay 21"/>
              <p:cNvSpPr/>
              <p:nvPr/>
            </p:nvSpPr>
            <p:spPr>
              <a:xfrm rot="5400000">
                <a:off x="4232159" y="5157833"/>
                <a:ext cx="252032" cy="491869"/>
              </a:xfrm>
              <a:prstGeom prst="flowChartDelay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>
              <a:off x="3773024" y="4893204"/>
              <a:ext cx="150904" cy="7200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955971" y="4893204"/>
              <a:ext cx="111973" cy="6135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61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Two Types of Lymphocytes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u="sng" dirty="0" smtClean="0"/>
              <a:t>B Cells</a:t>
            </a:r>
          </a:p>
          <a:p>
            <a:pPr>
              <a:buFont typeface="Wingdings" pitchFamily="2" charset="2"/>
              <a:buChar char="à"/>
            </a:pPr>
            <a:r>
              <a:rPr lang="en-CA" dirty="0" smtClean="0">
                <a:sym typeface="Wingdings" pitchFamily="2" charset="2"/>
              </a:rPr>
              <a:t>Multiply and produce antibodies </a:t>
            </a:r>
            <a:r>
              <a:rPr lang="en-CA" b="1" dirty="0" smtClean="0">
                <a:solidFill>
                  <a:srgbClr val="7030A0"/>
                </a:solidFill>
                <a:sym typeface="Wingdings" pitchFamily="2" charset="2"/>
              </a:rPr>
              <a:t>(plasma cells)</a:t>
            </a:r>
          </a:p>
          <a:p>
            <a:pPr>
              <a:buFont typeface="Wingdings" pitchFamily="2" charset="2"/>
              <a:buChar char="à"/>
            </a:pPr>
            <a:r>
              <a:rPr lang="en-CA" dirty="0" smtClean="0">
                <a:sym typeface="Wingdings" pitchFamily="2" charset="2"/>
              </a:rPr>
              <a:t>The weapons are specific</a:t>
            </a: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 to the invader’s antigen</a:t>
            </a:r>
            <a:endParaRPr lang="en-CA" dirty="0"/>
          </a:p>
        </p:txBody>
      </p:sp>
      <p:sp>
        <p:nvSpPr>
          <p:cNvPr id="5" name="Oval 4"/>
          <p:cNvSpPr/>
          <p:nvPr/>
        </p:nvSpPr>
        <p:spPr>
          <a:xfrm>
            <a:off x="6156176" y="3399888"/>
            <a:ext cx="3672408" cy="345811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7524328" y="5805264"/>
            <a:ext cx="2123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/>
              <a:t>B</a:t>
            </a:r>
            <a:r>
              <a:rPr lang="en-CA" sz="4000" b="1" dirty="0" smtClean="0"/>
              <a:t> Cell</a:t>
            </a:r>
            <a:endParaRPr lang="en-CA" sz="40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6666528" y="4122271"/>
            <a:ext cx="929808" cy="1507131"/>
            <a:chOff x="6666528" y="4122271"/>
            <a:chExt cx="929808" cy="1507131"/>
          </a:xfrm>
        </p:grpSpPr>
        <p:sp>
          <p:nvSpPr>
            <p:cNvPr id="10" name="Oval 9"/>
            <p:cNvSpPr/>
            <p:nvPr/>
          </p:nvSpPr>
          <p:spPr>
            <a:xfrm>
              <a:off x="6666528" y="4122271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7205081" y="4149080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Oval 11"/>
            <p:cNvSpPr/>
            <p:nvPr/>
          </p:nvSpPr>
          <p:spPr>
            <a:xfrm>
              <a:off x="6732240" y="4293096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Oval 12"/>
            <p:cNvSpPr/>
            <p:nvPr/>
          </p:nvSpPr>
          <p:spPr>
            <a:xfrm>
              <a:off x="7292696" y="4338295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Arc 13"/>
            <p:cNvSpPr/>
            <p:nvPr/>
          </p:nvSpPr>
          <p:spPr>
            <a:xfrm rot="13714658">
              <a:off x="7022676" y="4451694"/>
              <a:ext cx="504056" cy="605176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Flowchart: Delay 14"/>
            <p:cNvSpPr/>
            <p:nvPr/>
          </p:nvSpPr>
          <p:spPr>
            <a:xfrm rot="5400000">
              <a:off x="6776745" y="5131443"/>
              <a:ext cx="504056" cy="491862"/>
            </a:xfrm>
            <a:prstGeom prst="flowChartDelay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6" name="Group 15"/>
          <p:cNvGrpSpPr/>
          <p:nvPr/>
        </p:nvGrpSpPr>
        <p:grpSpPr>
          <a:xfrm rot="1628612">
            <a:off x="4028395" y="4382151"/>
            <a:ext cx="1952432" cy="1240027"/>
            <a:chOff x="4639900" y="2788355"/>
            <a:chExt cx="1952432" cy="1240027"/>
          </a:xfrm>
        </p:grpSpPr>
        <p:sp>
          <p:nvSpPr>
            <p:cNvPr id="17" name="Rectangle 16"/>
            <p:cNvSpPr/>
            <p:nvPr/>
          </p:nvSpPr>
          <p:spPr>
            <a:xfrm rot="17152040">
              <a:off x="5484147" y="2520172"/>
              <a:ext cx="66396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Y</a:t>
              </a:r>
              <a:endParaRPr lang="en-US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 rot="17152040">
              <a:off x="4908083" y="2993483"/>
              <a:ext cx="66396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Y</a:t>
              </a:r>
              <a:endParaRPr lang="en-US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17152040">
              <a:off x="5660186" y="3096236"/>
              <a:ext cx="66396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Y</a:t>
              </a:r>
              <a:endParaRPr lang="en-US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95632" y="5357325"/>
            <a:ext cx="1952432" cy="1240027"/>
            <a:chOff x="4639900" y="2788355"/>
            <a:chExt cx="1952432" cy="1240027"/>
          </a:xfrm>
        </p:grpSpPr>
        <p:sp>
          <p:nvSpPr>
            <p:cNvPr id="21" name="Rectangle 20"/>
            <p:cNvSpPr/>
            <p:nvPr/>
          </p:nvSpPr>
          <p:spPr>
            <a:xfrm rot="17152040">
              <a:off x="5484147" y="2520172"/>
              <a:ext cx="66396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Y</a:t>
              </a:r>
              <a:endParaRPr lang="en-US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17152040">
              <a:off x="4908083" y="2993483"/>
              <a:ext cx="66396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Y</a:t>
              </a:r>
              <a:endParaRPr lang="en-US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17152040">
              <a:off x="5660186" y="3096236"/>
              <a:ext cx="66396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Y</a:t>
              </a:r>
              <a:endParaRPr lang="en-US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259528" y="4925276"/>
            <a:ext cx="1776393" cy="1137274"/>
            <a:chOff x="4639900" y="2788355"/>
            <a:chExt cx="1776393" cy="1137274"/>
          </a:xfrm>
        </p:grpSpPr>
        <p:sp>
          <p:nvSpPr>
            <p:cNvPr id="25" name="Rectangle 24"/>
            <p:cNvSpPr/>
            <p:nvPr/>
          </p:nvSpPr>
          <p:spPr>
            <a:xfrm rot="17152040">
              <a:off x="5484147" y="2520172"/>
              <a:ext cx="66396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Y</a:t>
              </a:r>
              <a:endParaRPr lang="en-US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rot="17152040">
              <a:off x="4908083" y="2993483"/>
              <a:ext cx="66396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Y</a:t>
              </a:r>
              <a:endParaRPr lang="en-US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pic>
        <p:nvPicPr>
          <p:cNvPr id="8194" name="Picture 2" descr="http://www.hearinginfo.co.nz/frames/hand_outreache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64942">
            <a:off x="5343032" y="5795862"/>
            <a:ext cx="1095553" cy="77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34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/>
              <a:t>Antigens - Antibodies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68560" y="1600200"/>
            <a:ext cx="1008112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CA" sz="2800" b="1" dirty="0" smtClean="0"/>
              <a:t>Every type of antibody is specific to one type of antigen </a:t>
            </a:r>
          </a:p>
          <a:p>
            <a:pPr marL="0" indent="0" algn="ctr">
              <a:buNone/>
            </a:pPr>
            <a:r>
              <a:rPr lang="en-CA" sz="2800" dirty="0" smtClean="0"/>
              <a:t>(i.e. An HIV antibody can’t fight against FLU antigens)</a:t>
            </a:r>
          </a:p>
          <a:p>
            <a:pPr marL="0" indent="0" algn="ctr">
              <a:buNone/>
            </a:pPr>
            <a:endParaRPr lang="en-CA" sz="2800" dirty="0"/>
          </a:p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4" name="Rectangle 3"/>
          <p:cNvSpPr/>
          <p:nvPr/>
        </p:nvSpPr>
        <p:spPr>
          <a:xfrm rot="17505802">
            <a:off x="6031342" y="3241012"/>
            <a:ext cx="151676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en-US" sz="2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-900608" y="4149080"/>
            <a:ext cx="4824536" cy="3024336"/>
          </a:xfrm>
          <a:prstGeom prst="ellips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Isosceles Triangle 7"/>
          <p:cNvSpPr/>
          <p:nvPr/>
        </p:nvSpPr>
        <p:spPr>
          <a:xfrm rot="1722354">
            <a:off x="2912168" y="4181300"/>
            <a:ext cx="576064" cy="432048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Isosceles Triangle 8"/>
          <p:cNvSpPr/>
          <p:nvPr/>
        </p:nvSpPr>
        <p:spPr>
          <a:xfrm rot="612339">
            <a:off x="1976064" y="3782920"/>
            <a:ext cx="576064" cy="432048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Isosceles Triangle 9"/>
          <p:cNvSpPr/>
          <p:nvPr/>
        </p:nvSpPr>
        <p:spPr>
          <a:xfrm rot="21276127">
            <a:off x="918637" y="3762902"/>
            <a:ext cx="576064" cy="432048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Isosceles Triangle 10"/>
          <p:cNvSpPr/>
          <p:nvPr/>
        </p:nvSpPr>
        <p:spPr>
          <a:xfrm rot="3494723">
            <a:off x="3611130" y="4797562"/>
            <a:ext cx="576064" cy="432048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Isosceles Triangle 11"/>
          <p:cNvSpPr/>
          <p:nvPr/>
        </p:nvSpPr>
        <p:spPr>
          <a:xfrm rot="6650273">
            <a:off x="3763589" y="5804550"/>
            <a:ext cx="576064" cy="432048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Isosceles Triangle 12"/>
          <p:cNvSpPr/>
          <p:nvPr/>
        </p:nvSpPr>
        <p:spPr>
          <a:xfrm rot="20364556">
            <a:off x="21062" y="3917566"/>
            <a:ext cx="576064" cy="432048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Isosceles Triangle 13"/>
          <p:cNvSpPr/>
          <p:nvPr/>
        </p:nvSpPr>
        <p:spPr>
          <a:xfrm rot="8479985">
            <a:off x="3201863" y="6585942"/>
            <a:ext cx="576064" cy="432048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5" name="Group 14"/>
          <p:cNvGrpSpPr/>
          <p:nvPr/>
        </p:nvGrpSpPr>
        <p:grpSpPr>
          <a:xfrm>
            <a:off x="1692427" y="4725144"/>
            <a:ext cx="863349" cy="1091895"/>
            <a:chOff x="3773024" y="4893204"/>
            <a:chExt cx="294920" cy="574963"/>
          </a:xfrm>
        </p:grpSpPr>
        <p:grpSp>
          <p:nvGrpSpPr>
            <p:cNvPr id="17" name="Group 16"/>
            <p:cNvGrpSpPr/>
            <p:nvPr/>
          </p:nvGrpSpPr>
          <p:grpSpPr>
            <a:xfrm flipH="1">
              <a:off x="3775990" y="4994814"/>
              <a:ext cx="291954" cy="473353"/>
              <a:chOff x="3995936" y="4274671"/>
              <a:chExt cx="929808" cy="1365586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995936" y="4274671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534489" y="4301480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061648" y="44454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4622104" y="4490695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" name="Arc 23"/>
              <p:cNvSpPr/>
              <p:nvPr/>
            </p:nvSpPr>
            <p:spPr>
              <a:xfrm rot="13714658">
                <a:off x="4352084" y="4604094"/>
                <a:ext cx="504056" cy="605176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5" name="Flowchart: Delay 24"/>
              <p:cNvSpPr/>
              <p:nvPr/>
            </p:nvSpPr>
            <p:spPr>
              <a:xfrm rot="5400000">
                <a:off x="4329034" y="5268307"/>
                <a:ext cx="252031" cy="491869"/>
              </a:xfrm>
              <a:prstGeom prst="flowChartDelay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3773024" y="4893204"/>
              <a:ext cx="150904" cy="7200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955971" y="4893204"/>
              <a:ext cx="111973" cy="6135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Isosceles Triangle 25"/>
          <p:cNvSpPr/>
          <p:nvPr/>
        </p:nvSpPr>
        <p:spPr>
          <a:xfrm rot="7742584">
            <a:off x="6001333" y="3932798"/>
            <a:ext cx="576064" cy="432048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Isosceles Triangle 26"/>
          <p:cNvSpPr/>
          <p:nvPr/>
        </p:nvSpPr>
        <p:spPr>
          <a:xfrm rot="6266426">
            <a:off x="5659125" y="4769915"/>
            <a:ext cx="576064" cy="432048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/>
          <p:cNvSpPr/>
          <p:nvPr/>
        </p:nvSpPr>
        <p:spPr>
          <a:xfrm rot="17505802">
            <a:off x="7820998" y="2271876"/>
            <a:ext cx="151676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en-US" sz="2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9" name="Oval 28"/>
          <p:cNvSpPr/>
          <p:nvPr/>
        </p:nvSpPr>
        <p:spPr>
          <a:xfrm rot="13088172">
            <a:off x="7707266" y="2933458"/>
            <a:ext cx="500328" cy="2921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/>
          <p:cNvSpPr/>
          <p:nvPr/>
        </p:nvSpPr>
        <p:spPr>
          <a:xfrm rot="10146494">
            <a:off x="7331402" y="3906853"/>
            <a:ext cx="500328" cy="2921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/>
          <p:cNvSpPr txBox="1"/>
          <p:nvPr/>
        </p:nvSpPr>
        <p:spPr>
          <a:xfrm>
            <a:off x="426409" y="6267169"/>
            <a:ext cx="21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Invader FLU Cell</a:t>
            </a:r>
            <a:endParaRPr lang="en-CA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666130" y="5372193"/>
            <a:ext cx="146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FLU Antibody</a:t>
            </a:r>
            <a:endParaRPr lang="en-CA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596336" y="4323938"/>
            <a:ext cx="14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HIV Antibody</a:t>
            </a:r>
            <a:endParaRPr lang="en-CA" b="1" dirty="0"/>
          </a:p>
        </p:txBody>
      </p:sp>
      <p:sp>
        <p:nvSpPr>
          <p:cNvPr id="35" name="Rectangle 34"/>
          <p:cNvSpPr/>
          <p:nvPr/>
        </p:nvSpPr>
        <p:spPr>
          <a:xfrm rot="17505802">
            <a:off x="7871136" y="4656385"/>
            <a:ext cx="151676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en-US" sz="2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" name="Right Arrow 35"/>
          <p:cNvSpPr/>
          <p:nvPr/>
        </p:nvSpPr>
        <p:spPr>
          <a:xfrm rot="11549259">
            <a:off x="7412614" y="6207922"/>
            <a:ext cx="432048" cy="346038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ight Arrow 36"/>
          <p:cNvSpPr/>
          <p:nvPr/>
        </p:nvSpPr>
        <p:spPr>
          <a:xfrm rot="11549259">
            <a:off x="7772654" y="5343826"/>
            <a:ext cx="432048" cy="346038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5940152" y="6453336"/>
            <a:ext cx="1789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Peanut Antibody</a:t>
            </a:r>
            <a:endParaRPr lang="en-CA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79512" y="3356992"/>
            <a:ext cx="1419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FLU Antigens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61215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/>
              <a:t>Antigens - Antibodies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CA" b="1" dirty="0" smtClean="0"/>
              <a:t>Antibodies are quite similar in structure</a:t>
            </a:r>
          </a:p>
          <a:p>
            <a:pPr marL="0" indent="0">
              <a:buNone/>
            </a:pPr>
            <a:endParaRPr lang="en-CA" sz="2800" b="1" dirty="0"/>
          </a:p>
          <a:p>
            <a:pPr marL="0" indent="0">
              <a:buNone/>
            </a:pPr>
            <a:r>
              <a:rPr lang="en-CA" sz="2800" b="1" dirty="0" smtClean="0"/>
              <a:t>The specificity comes from the tips of the Y shaped </a:t>
            </a:r>
          </a:p>
          <a:p>
            <a:pPr marL="0" indent="0">
              <a:buNone/>
            </a:pPr>
            <a:r>
              <a:rPr lang="en-CA" sz="2800" b="1" dirty="0" smtClean="0"/>
              <a:t>end – called </a:t>
            </a:r>
            <a:r>
              <a:rPr lang="en-CA" sz="2800" b="1" u="sng" dirty="0" smtClean="0"/>
              <a:t>VARIABLE REGIONS</a:t>
            </a:r>
            <a:endParaRPr lang="en-CA" sz="2800" u="sng" dirty="0"/>
          </a:p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4" name="Rectangle 3"/>
          <p:cNvSpPr/>
          <p:nvPr/>
        </p:nvSpPr>
        <p:spPr>
          <a:xfrm rot="17505802">
            <a:off x="6031342" y="3241012"/>
            <a:ext cx="151676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en-US" sz="2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" name="Isosceles Triangle 25"/>
          <p:cNvSpPr/>
          <p:nvPr/>
        </p:nvSpPr>
        <p:spPr>
          <a:xfrm rot="7742584">
            <a:off x="6001333" y="3932798"/>
            <a:ext cx="576064" cy="432048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Isosceles Triangle 26"/>
          <p:cNvSpPr/>
          <p:nvPr/>
        </p:nvSpPr>
        <p:spPr>
          <a:xfrm rot="6266426">
            <a:off x="5659125" y="4769915"/>
            <a:ext cx="576064" cy="432048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/>
          <p:cNvSpPr/>
          <p:nvPr/>
        </p:nvSpPr>
        <p:spPr>
          <a:xfrm rot="17505802">
            <a:off x="7820998" y="2271876"/>
            <a:ext cx="151676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en-US" sz="2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9" name="Oval 28"/>
          <p:cNvSpPr/>
          <p:nvPr/>
        </p:nvSpPr>
        <p:spPr>
          <a:xfrm rot="13088172">
            <a:off x="7707266" y="2933458"/>
            <a:ext cx="500328" cy="2921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/>
          <p:cNvSpPr/>
          <p:nvPr/>
        </p:nvSpPr>
        <p:spPr>
          <a:xfrm rot="10146494">
            <a:off x="7331402" y="3906853"/>
            <a:ext cx="500328" cy="2921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TextBox 32"/>
          <p:cNvSpPr txBox="1"/>
          <p:nvPr/>
        </p:nvSpPr>
        <p:spPr>
          <a:xfrm>
            <a:off x="7596336" y="4323938"/>
            <a:ext cx="14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HIV Antibody</a:t>
            </a:r>
            <a:endParaRPr lang="en-CA" b="1" dirty="0"/>
          </a:p>
        </p:txBody>
      </p:sp>
      <p:grpSp>
        <p:nvGrpSpPr>
          <p:cNvPr id="41" name="Group 40"/>
          <p:cNvGrpSpPr/>
          <p:nvPr/>
        </p:nvGrpSpPr>
        <p:grpSpPr>
          <a:xfrm>
            <a:off x="5666130" y="5343826"/>
            <a:ext cx="2538572" cy="1210134"/>
            <a:chOff x="5666130" y="5343826"/>
            <a:chExt cx="2538572" cy="1210134"/>
          </a:xfrm>
        </p:grpSpPr>
        <p:sp>
          <p:nvSpPr>
            <p:cNvPr id="32" name="TextBox 31"/>
            <p:cNvSpPr txBox="1"/>
            <p:nvPr/>
          </p:nvSpPr>
          <p:spPr>
            <a:xfrm>
              <a:off x="5666130" y="5372193"/>
              <a:ext cx="14625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b="1" dirty="0" smtClean="0"/>
                <a:t>FLU Antibody</a:t>
              </a:r>
              <a:endParaRPr lang="en-CA" b="1" dirty="0"/>
            </a:p>
          </p:txBody>
        </p:sp>
        <p:sp>
          <p:nvSpPr>
            <p:cNvPr id="36" name="Right Arrow 35"/>
            <p:cNvSpPr/>
            <p:nvPr/>
          </p:nvSpPr>
          <p:spPr>
            <a:xfrm rot="11549259">
              <a:off x="7412614" y="6207922"/>
              <a:ext cx="432048" cy="34603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Right Arrow 36"/>
            <p:cNvSpPr/>
            <p:nvPr/>
          </p:nvSpPr>
          <p:spPr>
            <a:xfrm rot="11549259">
              <a:off x="7772654" y="5343826"/>
              <a:ext cx="432048" cy="34603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3583645" y="3789040"/>
            <a:ext cx="2664296" cy="3919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364088" y="3212977"/>
            <a:ext cx="2376264" cy="2561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1821686" y="4869354"/>
            <a:ext cx="4274414" cy="1655990"/>
            <a:chOff x="5940152" y="5343826"/>
            <a:chExt cx="4274414" cy="1655990"/>
          </a:xfrm>
        </p:grpSpPr>
        <p:sp>
          <p:nvSpPr>
            <p:cNvPr id="44" name="Rectangle 43"/>
            <p:cNvSpPr/>
            <p:nvPr/>
          </p:nvSpPr>
          <p:spPr>
            <a:xfrm rot="17505802">
              <a:off x="7871136" y="4656385"/>
              <a:ext cx="1516762" cy="31700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Y</a:t>
              </a:r>
              <a:endParaRPr lang="en-US" sz="200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5" name="Right Arrow 44"/>
            <p:cNvSpPr/>
            <p:nvPr/>
          </p:nvSpPr>
          <p:spPr>
            <a:xfrm rot="11549259">
              <a:off x="7412614" y="6207922"/>
              <a:ext cx="432048" cy="34603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Right Arrow 45"/>
            <p:cNvSpPr/>
            <p:nvPr/>
          </p:nvSpPr>
          <p:spPr>
            <a:xfrm rot="11549259">
              <a:off x="7772654" y="5343826"/>
              <a:ext cx="432048" cy="34603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940152" y="6453336"/>
              <a:ext cx="17898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b="1" dirty="0" smtClean="0"/>
                <a:t>Peanut Antibody</a:t>
              </a:r>
              <a:endParaRPr lang="en-CA" b="1" dirty="0"/>
            </a:p>
          </p:txBody>
        </p:sp>
      </p:grpSp>
      <p:cxnSp>
        <p:nvCxnSpPr>
          <p:cNvPr id="48" name="Straight Arrow Connector 47"/>
          <p:cNvCxnSpPr/>
          <p:nvPr/>
        </p:nvCxnSpPr>
        <p:spPr>
          <a:xfrm>
            <a:off x="2884466" y="3897454"/>
            <a:ext cx="942689" cy="9966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3357366" y="2830711"/>
            <a:ext cx="4895623" cy="3499856"/>
            <a:chOff x="3357366" y="2830711"/>
            <a:chExt cx="4895623" cy="3499856"/>
          </a:xfrm>
        </p:grpSpPr>
        <p:sp>
          <p:nvSpPr>
            <p:cNvPr id="5" name="SMARTInkAnnotation31"/>
            <p:cNvSpPr/>
            <p:nvPr/>
          </p:nvSpPr>
          <p:spPr>
            <a:xfrm>
              <a:off x="3357366" y="5482829"/>
              <a:ext cx="462864" cy="847738"/>
            </a:xfrm>
            <a:custGeom>
              <a:avLst/>
              <a:gdLst/>
              <a:ahLst/>
              <a:cxnLst/>
              <a:rect l="0" t="0" r="0" b="0"/>
              <a:pathLst>
                <a:path w="462864" h="847738">
                  <a:moveTo>
                    <a:pt x="356642" y="0"/>
                  </a:moveTo>
                  <a:lnTo>
                    <a:pt x="351897" y="4740"/>
                  </a:lnTo>
                  <a:lnTo>
                    <a:pt x="349507" y="6137"/>
                  </a:lnTo>
                  <a:lnTo>
                    <a:pt x="344202" y="7688"/>
                  </a:lnTo>
                  <a:lnTo>
                    <a:pt x="342391" y="9094"/>
                  </a:lnTo>
                  <a:lnTo>
                    <a:pt x="341183" y="11024"/>
                  </a:lnTo>
                  <a:lnTo>
                    <a:pt x="340378" y="13302"/>
                  </a:lnTo>
                  <a:lnTo>
                    <a:pt x="329755" y="25989"/>
                  </a:lnTo>
                  <a:lnTo>
                    <a:pt x="319535" y="36686"/>
                  </a:lnTo>
                  <a:lnTo>
                    <a:pt x="308373" y="49047"/>
                  </a:lnTo>
                  <a:lnTo>
                    <a:pt x="296791" y="64462"/>
                  </a:lnTo>
                  <a:lnTo>
                    <a:pt x="274360" y="94617"/>
                  </a:lnTo>
                  <a:lnTo>
                    <a:pt x="265045" y="105742"/>
                  </a:lnTo>
                  <a:lnTo>
                    <a:pt x="254862" y="117127"/>
                  </a:lnTo>
                  <a:lnTo>
                    <a:pt x="244102" y="128686"/>
                  </a:lnTo>
                  <a:lnTo>
                    <a:pt x="233949" y="141353"/>
                  </a:lnTo>
                  <a:lnTo>
                    <a:pt x="224201" y="154758"/>
                  </a:lnTo>
                  <a:lnTo>
                    <a:pt x="214724" y="168657"/>
                  </a:lnTo>
                  <a:lnTo>
                    <a:pt x="196248" y="197328"/>
                  </a:lnTo>
                  <a:lnTo>
                    <a:pt x="187151" y="211919"/>
                  </a:lnTo>
                  <a:lnTo>
                    <a:pt x="178107" y="225615"/>
                  </a:lnTo>
                  <a:lnTo>
                    <a:pt x="151145" y="264845"/>
                  </a:lnTo>
                  <a:lnTo>
                    <a:pt x="133235" y="292995"/>
                  </a:lnTo>
                  <a:lnTo>
                    <a:pt x="106402" y="336734"/>
                  </a:lnTo>
                  <a:lnTo>
                    <a:pt x="98455" y="350497"/>
                  </a:lnTo>
                  <a:lnTo>
                    <a:pt x="84329" y="376372"/>
                  </a:lnTo>
                  <a:lnTo>
                    <a:pt x="59077" y="425322"/>
                  </a:lnTo>
                  <a:lnTo>
                    <a:pt x="28982" y="485137"/>
                  </a:lnTo>
                  <a:lnTo>
                    <a:pt x="19689" y="508973"/>
                  </a:lnTo>
                  <a:lnTo>
                    <a:pt x="12248" y="532795"/>
                  </a:lnTo>
                  <a:lnTo>
                    <a:pt x="5631" y="556612"/>
                  </a:lnTo>
                  <a:lnTo>
                    <a:pt x="2027" y="583073"/>
                  </a:lnTo>
                  <a:lnTo>
                    <a:pt x="1067" y="597075"/>
                  </a:lnTo>
                  <a:lnTo>
                    <a:pt x="0" y="623215"/>
                  </a:lnTo>
                  <a:lnTo>
                    <a:pt x="518" y="648063"/>
                  </a:lnTo>
                  <a:lnTo>
                    <a:pt x="4058" y="672334"/>
                  </a:lnTo>
                  <a:lnTo>
                    <a:pt x="8942" y="696352"/>
                  </a:lnTo>
                  <a:lnTo>
                    <a:pt x="15416" y="719263"/>
                  </a:lnTo>
                  <a:lnTo>
                    <a:pt x="24914" y="739368"/>
                  </a:lnTo>
                  <a:lnTo>
                    <a:pt x="35755" y="758224"/>
                  </a:lnTo>
                  <a:lnTo>
                    <a:pt x="48187" y="776527"/>
                  </a:lnTo>
                  <a:lnTo>
                    <a:pt x="55673" y="785575"/>
                  </a:lnTo>
                  <a:lnTo>
                    <a:pt x="63642" y="794584"/>
                  </a:lnTo>
                  <a:lnTo>
                    <a:pt x="71934" y="802574"/>
                  </a:lnTo>
                  <a:lnTo>
                    <a:pt x="80442" y="809885"/>
                  </a:lnTo>
                  <a:lnTo>
                    <a:pt x="89093" y="816743"/>
                  </a:lnTo>
                  <a:lnTo>
                    <a:pt x="97839" y="822308"/>
                  </a:lnTo>
                  <a:lnTo>
                    <a:pt x="106649" y="827009"/>
                  </a:lnTo>
                  <a:lnTo>
                    <a:pt x="115501" y="831136"/>
                  </a:lnTo>
                  <a:lnTo>
                    <a:pt x="125375" y="834880"/>
                  </a:lnTo>
                  <a:lnTo>
                    <a:pt x="135930" y="838367"/>
                  </a:lnTo>
                  <a:lnTo>
                    <a:pt x="146939" y="841685"/>
                  </a:lnTo>
                  <a:lnTo>
                    <a:pt x="158250" y="843897"/>
                  </a:lnTo>
                  <a:lnTo>
                    <a:pt x="169763" y="845370"/>
                  </a:lnTo>
                  <a:lnTo>
                    <a:pt x="181411" y="846354"/>
                  </a:lnTo>
                  <a:lnTo>
                    <a:pt x="192155" y="847009"/>
                  </a:lnTo>
                  <a:lnTo>
                    <a:pt x="212037" y="847737"/>
                  </a:lnTo>
                  <a:lnTo>
                    <a:pt x="223496" y="846939"/>
                  </a:lnTo>
                  <a:lnTo>
                    <a:pt x="236101" y="845415"/>
                  </a:lnTo>
                  <a:lnTo>
                    <a:pt x="249468" y="843407"/>
                  </a:lnTo>
                  <a:lnTo>
                    <a:pt x="261360" y="840083"/>
                  </a:lnTo>
                  <a:lnTo>
                    <a:pt x="272266" y="835883"/>
                  </a:lnTo>
                  <a:lnTo>
                    <a:pt x="282517" y="831099"/>
                  </a:lnTo>
                  <a:lnTo>
                    <a:pt x="293323" y="824933"/>
                  </a:lnTo>
                  <a:lnTo>
                    <a:pt x="304498" y="817846"/>
                  </a:lnTo>
                  <a:lnTo>
                    <a:pt x="315921" y="810145"/>
                  </a:lnTo>
                  <a:lnTo>
                    <a:pt x="326516" y="802034"/>
                  </a:lnTo>
                  <a:lnTo>
                    <a:pt x="336558" y="793649"/>
                  </a:lnTo>
                  <a:lnTo>
                    <a:pt x="346232" y="785083"/>
                  </a:lnTo>
                  <a:lnTo>
                    <a:pt x="356653" y="776397"/>
                  </a:lnTo>
                  <a:lnTo>
                    <a:pt x="378825" y="758807"/>
                  </a:lnTo>
                  <a:lnTo>
                    <a:pt x="388313" y="748957"/>
                  </a:lnTo>
                  <a:lnTo>
                    <a:pt x="396623" y="738422"/>
                  </a:lnTo>
                  <a:lnTo>
                    <a:pt x="404151" y="727430"/>
                  </a:lnTo>
                  <a:lnTo>
                    <a:pt x="417809" y="704632"/>
                  </a:lnTo>
                  <a:lnTo>
                    <a:pt x="430501" y="681271"/>
                  </a:lnTo>
                  <a:lnTo>
                    <a:pt x="442762" y="657659"/>
                  </a:lnTo>
                  <a:lnTo>
                    <a:pt x="452183" y="633936"/>
                  </a:lnTo>
                  <a:lnTo>
                    <a:pt x="458688" y="609171"/>
                  </a:lnTo>
                  <a:lnTo>
                    <a:pt x="460422" y="595621"/>
                  </a:lnTo>
                  <a:lnTo>
                    <a:pt x="461578" y="581628"/>
                  </a:lnTo>
                  <a:lnTo>
                    <a:pt x="462863" y="555495"/>
                  </a:lnTo>
                  <a:lnTo>
                    <a:pt x="462441" y="530652"/>
                  </a:lnTo>
                  <a:lnTo>
                    <a:pt x="458943" y="506381"/>
                  </a:lnTo>
                  <a:lnTo>
                    <a:pt x="454079" y="482365"/>
                  </a:lnTo>
                  <a:lnTo>
                    <a:pt x="447613" y="458462"/>
                  </a:lnTo>
                  <a:lnTo>
                    <a:pt x="438119" y="434610"/>
                  </a:lnTo>
                  <a:lnTo>
                    <a:pt x="427280" y="413425"/>
                  </a:lnTo>
                  <a:lnTo>
                    <a:pt x="415842" y="395080"/>
                  </a:lnTo>
                  <a:lnTo>
                    <a:pt x="404138" y="380312"/>
                  </a:lnTo>
                  <a:lnTo>
                    <a:pt x="389668" y="367134"/>
                  </a:lnTo>
                  <a:lnTo>
                    <a:pt x="381638" y="360842"/>
                  </a:lnTo>
                  <a:lnTo>
                    <a:pt x="373306" y="354662"/>
                  </a:lnTo>
                  <a:lnTo>
                    <a:pt x="356104" y="342505"/>
                  </a:lnTo>
                  <a:lnTo>
                    <a:pt x="329671" y="324504"/>
                  </a:lnTo>
                  <a:lnTo>
                    <a:pt x="320786" y="319523"/>
                  </a:lnTo>
                  <a:lnTo>
                    <a:pt x="311884" y="315211"/>
                  </a:lnTo>
                  <a:lnTo>
                    <a:pt x="302970" y="311343"/>
                  </a:lnTo>
                  <a:lnTo>
                    <a:pt x="294049" y="307773"/>
                  </a:lnTo>
                  <a:lnTo>
                    <a:pt x="276191" y="301160"/>
                  </a:lnTo>
                  <a:lnTo>
                    <a:pt x="231518" y="2857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Annotation32"/>
            <p:cNvSpPr/>
            <p:nvPr/>
          </p:nvSpPr>
          <p:spPr>
            <a:xfrm>
              <a:off x="3732251" y="4920258"/>
              <a:ext cx="356504" cy="694029"/>
            </a:xfrm>
            <a:custGeom>
              <a:avLst/>
              <a:gdLst/>
              <a:ahLst/>
              <a:cxnLst/>
              <a:rect l="0" t="0" r="0" b="0"/>
              <a:pathLst>
                <a:path w="356504" h="694029">
                  <a:moveTo>
                    <a:pt x="8569" y="464344"/>
                  </a:moveTo>
                  <a:lnTo>
                    <a:pt x="3824" y="473825"/>
                  </a:lnTo>
                  <a:lnTo>
                    <a:pt x="1496" y="489063"/>
                  </a:lnTo>
                  <a:lnTo>
                    <a:pt x="460" y="506088"/>
                  </a:lnTo>
                  <a:lnTo>
                    <a:pt x="0" y="516962"/>
                  </a:lnTo>
                  <a:lnTo>
                    <a:pt x="2444" y="535685"/>
                  </a:lnTo>
                  <a:lnTo>
                    <a:pt x="4485" y="547624"/>
                  </a:lnTo>
                  <a:lnTo>
                    <a:pt x="5847" y="559551"/>
                  </a:lnTo>
                  <a:lnTo>
                    <a:pt x="6754" y="571472"/>
                  </a:lnTo>
                  <a:lnTo>
                    <a:pt x="7359" y="583387"/>
                  </a:lnTo>
                  <a:lnTo>
                    <a:pt x="8756" y="595300"/>
                  </a:lnTo>
                  <a:lnTo>
                    <a:pt x="10679" y="607211"/>
                  </a:lnTo>
                  <a:lnTo>
                    <a:pt x="12955" y="619120"/>
                  </a:lnTo>
                  <a:lnTo>
                    <a:pt x="20780" y="640289"/>
                  </a:lnTo>
                  <a:lnTo>
                    <a:pt x="30878" y="658628"/>
                  </a:lnTo>
                  <a:lnTo>
                    <a:pt x="41986" y="673393"/>
                  </a:lnTo>
                  <a:lnTo>
                    <a:pt x="47729" y="679116"/>
                  </a:lnTo>
                  <a:lnTo>
                    <a:pt x="53544" y="683924"/>
                  </a:lnTo>
                  <a:lnTo>
                    <a:pt x="59406" y="688121"/>
                  </a:lnTo>
                  <a:lnTo>
                    <a:pt x="65301" y="690919"/>
                  </a:lnTo>
                  <a:lnTo>
                    <a:pt x="71216" y="692785"/>
                  </a:lnTo>
                  <a:lnTo>
                    <a:pt x="77146" y="694028"/>
                  </a:lnTo>
                  <a:lnTo>
                    <a:pt x="84078" y="693865"/>
                  </a:lnTo>
                  <a:lnTo>
                    <a:pt x="91680" y="692764"/>
                  </a:lnTo>
                  <a:lnTo>
                    <a:pt x="99726" y="691038"/>
                  </a:lnTo>
                  <a:lnTo>
                    <a:pt x="107076" y="687904"/>
                  </a:lnTo>
                  <a:lnTo>
                    <a:pt x="113962" y="683829"/>
                  </a:lnTo>
                  <a:lnTo>
                    <a:pt x="120539" y="679128"/>
                  </a:lnTo>
                  <a:lnTo>
                    <a:pt x="127903" y="673018"/>
                  </a:lnTo>
                  <a:lnTo>
                    <a:pt x="135791" y="665968"/>
                  </a:lnTo>
                  <a:lnTo>
                    <a:pt x="152500" y="650197"/>
                  </a:lnTo>
                  <a:lnTo>
                    <a:pt x="169857" y="633265"/>
                  </a:lnTo>
                  <a:lnTo>
                    <a:pt x="178656" y="623591"/>
                  </a:lnTo>
                  <a:lnTo>
                    <a:pt x="187502" y="613172"/>
                  </a:lnTo>
                  <a:lnTo>
                    <a:pt x="196378" y="602258"/>
                  </a:lnTo>
                  <a:lnTo>
                    <a:pt x="204281" y="592006"/>
                  </a:lnTo>
                  <a:lnTo>
                    <a:pt x="211537" y="582193"/>
                  </a:lnTo>
                  <a:lnTo>
                    <a:pt x="233884" y="551517"/>
                  </a:lnTo>
                  <a:lnTo>
                    <a:pt x="249722" y="529876"/>
                  </a:lnTo>
                  <a:lnTo>
                    <a:pt x="263381" y="510337"/>
                  </a:lnTo>
                  <a:lnTo>
                    <a:pt x="269804" y="499967"/>
                  </a:lnTo>
                  <a:lnTo>
                    <a:pt x="276072" y="489085"/>
                  </a:lnTo>
                  <a:lnTo>
                    <a:pt x="282237" y="477861"/>
                  </a:lnTo>
                  <a:lnTo>
                    <a:pt x="287340" y="466410"/>
                  </a:lnTo>
                  <a:lnTo>
                    <a:pt x="291735" y="454807"/>
                  </a:lnTo>
                  <a:lnTo>
                    <a:pt x="295658" y="443103"/>
                  </a:lnTo>
                  <a:lnTo>
                    <a:pt x="299266" y="430340"/>
                  </a:lnTo>
                  <a:lnTo>
                    <a:pt x="302665" y="416869"/>
                  </a:lnTo>
                  <a:lnTo>
                    <a:pt x="305924" y="402929"/>
                  </a:lnTo>
                  <a:lnTo>
                    <a:pt x="310082" y="388674"/>
                  </a:lnTo>
                  <a:lnTo>
                    <a:pt x="314841" y="374210"/>
                  </a:lnTo>
                  <a:lnTo>
                    <a:pt x="319999" y="359606"/>
                  </a:lnTo>
                  <a:lnTo>
                    <a:pt x="324432" y="344909"/>
                  </a:lnTo>
                  <a:lnTo>
                    <a:pt x="328379" y="330151"/>
                  </a:lnTo>
                  <a:lnTo>
                    <a:pt x="332004" y="315350"/>
                  </a:lnTo>
                  <a:lnTo>
                    <a:pt x="338680" y="285677"/>
                  </a:lnTo>
                  <a:lnTo>
                    <a:pt x="341850" y="270818"/>
                  </a:lnTo>
                  <a:lnTo>
                    <a:pt x="343964" y="255952"/>
                  </a:lnTo>
                  <a:lnTo>
                    <a:pt x="345373" y="241080"/>
                  </a:lnTo>
                  <a:lnTo>
                    <a:pt x="346312" y="226205"/>
                  </a:lnTo>
                  <a:lnTo>
                    <a:pt x="347932" y="212318"/>
                  </a:lnTo>
                  <a:lnTo>
                    <a:pt x="350004" y="199093"/>
                  </a:lnTo>
                  <a:lnTo>
                    <a:pt x="352379" y="186307"/>
                  </a:lnTo>
                  <a:lnTo>
                    <a:pt x="353962" y="173814"/>
                  </a:lnTo>
                  <a:lnTo>
                    <a:pt x="355017" y="161517"/>
                  </a:lnTo>
                  <a:lnTo>
                    <a:pt x="355721" y="149350"/>
                  </a:lnTo>
                  <a:lnTo>
                    <a:pt x="356503" y="127894"/>
                  </a:lnTo>
                  <a:lnTo>
                    <a:pt x="355858" y="108436"/>
                  </a:lnTo>
                  <a:lnTo>
                    <a:pt x="352260" y="89865"/>
                  </a:lnTo>
                  <a:lnTo>
                    <a:pt x="347351" y="74336"/>
                  </a:lnTo>
                  <a:lnTo>
                    <a:pt x="344652" y="67417"/>
                  </a:lnTo>
                  <a:lnTo>
                    <a:pt x="336356" y="54437"/>
                  </a:lnTo>
                  <a:lnTo>
                    <a:pt x="327042" y="43046"/>
                  </a:lnTo>
                  <a:lnTo>
                    <a:pt x="319593" y="34676"/>
                  </a:lnTo>
                  <a:lnTo>
                    <a:pt x="314230" y="30063"/>
                  </a:lnTo>
                  <a:lnTo>
                    <a:pt x="307675" y="25003"/>
                  </a:lnTo>
                  <a:lnTo>
                    <a:pt x="300327" y="19645"/>
                  </a:lnTo>
                  <a:lnTo>
                    <a:pt x="293441" y="16074"/>
                  </a:lnTo>
                  <a:lnTo>
                    <a:pt x="286865" y="13692"/>
                  </a:lnTo>
                  <a:lnTo>
                    <a:pt x="280495" y="12105"/>
                  </a:lnTo>
                  <a:lnTo>
                    <a:pt x="274262" y="10054"/>
                  </a:lnTo>
                  <a:lnTo>
                    <a:pt x="268120" y="7695"/>
                  </a:lnTo>
                  <a:lnTo>
                    <a:pt x="262040" y="5130"/>
                  </a:lnTo>
                  <a:lnTo>
                    <a:pt x="256001" y="3420"/>
                  </a:lnTo>
                  <a:lnTo>
                    <a:pt x="249988" y="2280"/>
                  </a:lnTo>
                  <a:lnTo>
                    <a:pt x="243994" y="1520"/>
                  </a:lnTo>
                  <a:lnTo>
                    <a:pt x="238011" y="1013"/>
                  </a:lnTo>
                  <a:lnTo>
                    <a:pt x="232037" y="675"/>
                  </a:lnTo>
                  <a:lnTo>
                    <a:pt x="220102" y="300"/>
                  </a:lnTo>
                  <a:lnTo>
                    <a:pt x="191475" y="26"/>
                  </a:lnTo>
                  <a:lnTo>
                    <a:pt x="1783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Annotation33"/>
            <p:cNvSpPr/>
            <p:nvPr/>
          </p:nvSpPr>
          <p:spPr>
            <a:xfrm>
              <a:off x="5789301" y="4592520"/>
              <a:ext cx="461872" cy="726015"/>
            </a:xfrm>
            <a:custGeom>
              <a:avLst/>
              <a:gdLst/>
              <a:ahLst/>
              <a:cxnLst/>
              <a:rect l="0" t="0" r="0" b="0"/>
              <a:pathLst>
                <a:path w="461872" h="726015">
                  <a:moveTo>
                    <a:pt x="203749" y="59847"/>
                  </a:moveTo>
                  <a:lnTo>
                    <a:pt x="191310" y="72276"/>
                  </a:lnTo>
                  <a:lnTo>
                    <a:pt x="182740" y="90319"/>
                  </a:lnTo>
                  <a:lnTo>
                    <a:pt x="174220" y="106132"/>
                  </a:lnTo>
                  <a:lnTo>
                    <a:pt x="163812" y="125066"/>
                  </a:lnTo>
                  <a:lnTo>
                    <a:pt x="158257" y="137061"/>
                  </a:lnTo>
                  <a:lnTo>
                    <a:pt x="152567" y="150019"/>
                  </a:lnTo>
                  <a:lnTo>
                    <a:pt x="140949" y="174999"/>
                  </a:lnTo>
                  <a:lnTo>
                    <a:pt x="135070" y="187217"/>
                  </a:lnTo>
                  <a:lnTo>
                    <a:pt x="129164" y="201315"/>
                  </a:lnTo>
                  <a:lnTo>
                    <a:pt x="123241" y="216667"/>
                  </a:lnTo>
                  <a:lnTo>
                    <a:pt x="117307" y="232855"/>
                  </a:lnTo>
                  <a:lnTo>
                    <a:pt x="110371" y="248607"/>
                  </a:lnTo>
                  <a:lnTo>
                    <a:pt x="102768" y="264070"/>
                  </a:lnTo>
                  <a:lnTo>
                    <a:pt x="94720" y="279340"/>
                  </a:lnTo>
                  <a:lnTo>
                    <a:pt x="87369" y="296465"/>
                  </a:lnTo>
                  <a:lnTo>
                    <a:pt x="80482" y="314826"/>
                  </a:lnTo>
                  <a:lnTo>
                    <a:pt x="37025" y="443591"/>
                  </a:lnTo>
                  <a:lnTo>
                    <a:pt x="32024" y="461528"/>
                  </a:lnTo>
                  <a:lnTo>
                    <a:pt x="27697" y="479439"/>
                  </a:lnTo>
                  <a:lnTo>
                    <a:pt x="7362" y="576976"/>
                  </a:lnTo>
                  <a:lnTo>
                    <a:pt x="4304" y="592124"/>
                  </a:lnTo>
                  <a:lnTo>
                    <a:pt x="2266" y="606190"/>
                  </a:lnTo>
                  <a:lnTo>
                    <a:pt x="906" y="619537"/>
                  </a:lnTo>
                  <a:lnTo>
                    <a:pt x="0" y="632404"/>
                  </a:lnTo>
                  <a:lnTo>
                    <a:pt x="390" y="644950"/>
                  </a:lnTo>
                  <a:lnTo>
                    <a:pt x="1642" y="657283"/>
                  </a:lnTo>
                  <a:lnTo>
                    <a:pt x="3470" y="669474"/>
                  </a:lnTo>
                  <a:lnTo>
                    <a:pt x="10797" y="688311"/>
                  </a:lnTo>
                  <a:lnTo>
                    <a:pt x="20674" y="703297"/>
                  </a:lnTo>
                  <a:lnTo>
                    <a:pt x="31684" y="716573"/>
                  </a:lnTo>
                  <a:lnTo>
                    <a:pt x="37401" y="720907"/>
                  </a:lnTo>
                  <a:lnTo>
                    <a:pt x="49048" y="725722"/>
                  </a:lnTo>
                  <a:lnTo>
                    <a:pt x="56921" y="726014"/>
                  </a:lnTo>
                  <a:lnTo>
                    <a:pt x="66142" y="725216"/>
                  </a:lnTo>
                  <a:lnTo>
                    <a:pt x="76262" y="723692"/>
                  </a:lnTo>
                  <a:lnTo>
                    <a:pt x="85987" y="720692"/>
                  </a:lnTo>
                  <a:lnTo>
                    <a:pt x="95449" y="716707"/>
                  </a:lnTo>
                  <a:lnTo>
                    <a:pt x="104737" y="712066"/>
                  </a:lnTo>
                  <a:lnTo>
                    <a:pt x="115894" y="706988"/>
                  </a:lnTo>
                  <a:lnTo>
                    <a:pt x="141531" y="696054"/>
                  </a:lnTo>
                  <a:lnTo>
                    <a:pt x="154327" y="688375"/>
                  </a:lnTo>
                  <a:lnTo>
                    <a:pt x="166828" y="679288"/>
                  </a:lnTo>
                  <a:lnTo>
                    <a:pt x="179135" y="669261"/>
                  </a:lnTo>
                  <a:lnTo>
                    <a:pt x="191312" y="658608"/>
                  </a:lnTo>
                  <a:lnTo>
                    <a:pt x="203402" y="647537"/>
                  </a:lnTo>
                  <a:lnTo>
                    <a:pt x="227427" y="624652"/>
                  </a:lnTo>
                  <a:lnTo>
                    <a:pt x="251347" y="601252"/>
                  </a:lnTo>
                  <a:lnTo>
                    <a:pt x="263286" y="587471"/>
                  </a:lnTo>
                  <a:lnTo>
                    <a:pt x="275218" y="572331"/>
                  </a:lnTo>
                  <a:lnTo>
                    <a:pt x="287144" y="556285"/>
                  </a:lnTo>
                  <a:lnTo>
                    <a:pt x="310988" y="522580"/>
                  </a:lnTo>
                  <a:lnTo>
                    <a:pt x="358662" y="452435"/>
                  </a:lnTo>
                  <a:lnTo>
                    <a:pt x="369587" y="433690"/>
                  </a:lnTo>
                  <a:lnTo>
                    <a:pt x="379848" y="414248"/>
                  </a:lnTo>
                  <a:lnTo>
                    <a:pt x="389669" y="394341"/>
                  </a:lnTo>
                  <a:lnTo>
                    <a:pt x="398202" y="373132"/>
                  </a:lnTo>
                  <a:lnTo>
                    <a:pt x="405876" y="351055"/>
                  </a:lnTo>
                  <a:lnTo>
                    <a:pt x="426167" y="284707"/>
                  </a:lnTo>
                  <a:lnTo>
                    <a:pt x="450816" y="200065"/>
                  </a:lnTo>
                  <a:lnTo>
                    <a:pt x="454855" y="180115"/>
                  </a:lnTo>
                  <a:lnTo>
                    <a:pt x="457548" y="160862"/>
                  </a:lnTo>
                  <a:lnTo>
                    <a:pt x="459344" y="142073"/>
                  </a:lnTo>
                  <a:lnTo>
                    <a:pt x="460540" y="124586"/>
                  </a:lnTo>
                  <a:lnTo>
                    <a:pt x="461338" y="107968"/>
                  </a:lnTo>
                  <a:lnTo>
                    <a:pt x="461871" y="91927"/>
                  </a:lnTo>
                  <a:lnTo>
                    <a:pt x="460239" y="77265"/>
                  </a:lnTo>
                  <a:lnTo>
                    <a:pt x="457165" y="63522"/>
                  </a:lnTo>
                  <a:lnTo>
                    <a:pt x="453130" y="50391"/>
                  </a:lnTo>
                  <a:lnTo>
                    <a:pt x="443350" y="30509"/>
                  </a:lnTo>
                  <a:lnTo>
                    <a:pt x="437961" y="22429"/>
                  </a:lnTo>
                  <a:lnTo>
                    <a:pt x="431391" y="16050"/>
                  </a:lnTo>
                  <a:lnTo>
                    <a:pt x="424030" y="10806"/>
                  </a:lnTo>
                  <a:lnTo>
                    <a:pt x="416144" y="6317"/>
                  </a:lnTo>
                  <a:lnTo>
                    <a:pt x="406914" y="3325"/>
                  </a:lnTo>
                  <a:lnTo>
                    <a:pt x="396790" y="1330"/>
                  </a:lnTo>
                  <a:lnTo>
                    <a:pt x="386067" y="0"/>
                  </a:lnTo>
                  <a:lnTo>
                    <a:pt x="374946" y="1097"/>
                  </a:lnTo>
                  <a:lnTo>
                    <a:pt x="363561" y="3813"/>
                  </a:lnTo>
                  <a:lnTo>
                    <a:pt x="321491" y="17690"/>
                  </a:lnTo>
                  <a:lnTo>
                    <a:pt x="313028" y="20828"/>
                  </a:lnTo>
                  <a:lnTo>
                    <a:pt x="305400" y="23913"/>
                  </a:lnTo>
                  <a:lnTo>
                    <a:pt x="284186" y="330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Annotation34"/>
            <p:cNvSpPr/>
            <p:nvPr/>
          </p:nvSpPr>
          <p:spPr>
            <a:xfrm>
              <a:off x="6070103" y="3816843"/>
              <a:ext cx="656963" cy="706926"/>
            </a:xfrm>
            <a:custGeom>
              <a:avLst/>
              <a:gdLst/>
              <a:ahLst/>
              <a:cxnLst/>
              <a:rect l="0" t="0" r="0" b="0"/>
              <a:pathLst>
                <a:path w="656963" h="706926">
                  <a:moveTo>
                    <a:pt x="459192" y="31853"/>
                  </a:moveTo>
                  <a:lnTo>
                    <a:pt x="446752" y="44281"/>
                  </a:lnTo>
                  <a:lnTo>
                    <a:pt x="443947" y="46091"/>
                  </a:lnTo>
                  <a:lnTo>
                    <a:pt x="427014" y="54289"/>
                  </a:lnTo>
                  <a:lnTo>
                    <a:pt x="411127" y="65636"/>
                  </a:lnTo>
                  <a:lnTo>
                    <a:pt x="363265" y="107905"/>
                  </a:lnTo>
                  <a:lnTo>
                    <a:pt x="347575" y="121250"/>
                  </a:lnTo>
                  <a:lnTo>
                    <a:pt x="332149" y="135107"/>
                  </a:lnTo>
                  <a:lnTo>
                    <a:pt x="301769" y="163733"/>
                  </a:lnTo>
                  <a:lnTo>
                    <a:pt x="247260" y="217220"/>
                  </a:lnTo>
                  <a:lnTo>
                    <a:pt x="228530" y="236791"/>
                  </a:lnTo>
                  <a:lnTo>
                    <a:pt x="191830" y="277056"/>
                  </a:lnTo>
                  <a:lnTo>
                    <a:pt x="174695" y="297517"/>
                  </a:lnTo>
                  <a:lnTo>
                    <a:pt x="158306" y="318102"/>
                  </a:lnTo>
                  <a:lnTo>
                    <a:pt x="126855" y="359497"/>
                  </a:lnTo>
                  <a:lnTo>
                    <a:pt x="96327" y="401045"/>
                  </a:lnTo>
                  <a:lnTo>
                    <a:pt x="68855" y="440016"/>
                  </a:lnTo>
                  <a:lnTo>
                    <a:pt x="55969" y="458743"/>
                  </a:lnTo>
                  <a:lnTo>
                    <a:pt x="45392" y="477181"/>
                  </a:lnTo>
                  <a:lnTo>
                    <a:pt x="36355" y="495426"/>
                  </a:lnTo>
                  <a:lnTo>
                    <a:pt x="28343" y="513542"/>
                  </a:lnTo>
                  <a:lnTo>
                    <a:pt x="22009" y="530580"/>
                  </a:lnTo>
                  <a:lnTo>
                    <a:pt x="16794" y="546900"/>
                  </a:lnTo>
                  <a:lnTo>
                    <a:pt x="12323" y="562741"/>
                  </a:lnTo>
                  <a:lnTo>
                    <a:pt x="8351" y="578263"/>
                  </a:lnTo>
                  <a:lnTo>
                    <a:pt x="1287" y="608738"/>
                  </a:lnTo>
                  <a:lnTo>
                    <a:pt x="0" y="622818"/>
                  </a:lnTo>
                  <a:lnTo>
                    <a:pt x="134" y="636173"/>
                  </a:lnTo>
                  <a:lnTo>
                    <a:pt x="1218" y="649046"/>
                  </a:lnTo>
                  <a:lnTo>
                    <a:pt x="7716" y="668640"/>
                  </a:lnTo>
                  <a:lnTo>
                    <a:pt x="12230" y="676643"/>
                  </a:lnTo>
                  <a:lnTo>
                    <a:pt x="25190" y="690828"/>
                  </a:lnTo>
                  <a:lnTo>
                    <a:pt x="32817" y="697388"/>
                  </a:lnTo>
                  <a:lnTo>
                    <a:pt x="41873" y="701761"/>
                  </a:lnTo>
                  <a:lnTo>
                    <a:pt x="51884" y="704677"/>
                  </a:lnTo>
                  <a:lnTo>
                    <a:pt x="62529" y="706621"/>
                  </a:lnTo>
                  <a:lnTo>
                    <a:pt x="73598" y="706925"/>
                  </a:lnTo>
                  <a:lnTo>
                    <a:pt x="84950" y="706135"/>
                  </a:lnTo>
                  <a:lnTo>
                    <a:pt x="96490" y="704616"/>
                  </a:lnTo>
                  <a:lnTo>
                    <a:pt x="108155" y="701620"/>
                  </a:lnTo>
                  <a:lnTo>
                    <a:pt x="119904" y="697638"/>
                  </a:lnTo>
                  <a:lnTo>
                    <a:pt x="131710" y="692998"/>
                  </a:lnTo>
                  <a:lnTo>
                    <a:pt x="144545" y="686929"/>
                  </a:lnTo>
                  <a:lnTo>
                    <a:pt x="158066" y="679906"/>
                  </a:lnTo>
                  <a:lnTo>
                    <a:pt x="172047" y="672248"/>
                  </a:lnTo>
                  <a:lnTo>
                    <a:pt x="186332" y="663173"/>
                  </a:lnTo>
                  <a:lnTo>
                    <a:pt x="200820" y="653155"/>
                  </a:lnTo>
                  <a:lnTo>
                    <a:pt x="215445" y="642507"/>
                  </a:lnTo>
                  <a:lnTo>
                    <a:pt x="231153" y="630448"/>
                  </a:lnTo>
                  <a:lnTo>
                    <a:pt x="264494" y="603819"/>
                  </a:lnTo>
                  <a:lnTo>
                    <a:pt x="280735" y="589773"/>
                  </a:lnTo>
                  <a:lnTo>
                    <a:pt x="296526" y="575448"/>
                  </a:lnTo>
                  <a:lnTo>
                    <a:pt x="312019" y="560937"/>
                  </a:lnTo>
                  <a:lnTo>
                    <a:pt x="328306" y="544318"/>
                  </a:lnTo>
                  <a:lnTo>
                    <a:pt x="345122" y="526293"/>
                  </a:lnTo>
                  <a:lnTo>
                    <a:pt x="362291" y="507331"/>
                  </a:lnTo>
                  <a:lnTo>
                    <a:pt x="379696" y="486752"/>
                  </a:lnTo>
                  <a:lnTo>
                    <a:pt x="414923" y="442720"/>
                  </a:lnTo>
                  <a:lnTo>
                    <a:pt x="431665" y="419866"/>
                  </a:lnTo>
                  <a:lnTo>
                    <a:pt x="447792" y="396692"/>
                  </a:lnTo>
                  <a:lnTo>
                    <a:pt x="478951" y="349777"/>
                  </a:lnTo>
                  <a:lnTo>
                    <a:pt x="509350" y="302468"/>
                  </a:lnTo>
                  <a:lnTo>
                    <a:pt x="525401" y="279731"/>
                  </a:lnTo>
                  <a:lnTo>
                    <a:pt x="542060" y="257628"/>
                  </a:lnTo>
                  <a:lnTo>
                    <a:pt x="559125" y="235948"/>
                  </a:lnTo>
                  <a:lnTo>
                    <a:pt x="574473" y="214549"/>
                  </a:lnTo>
                  <a:lnTo>
                    <a:pt x="588677" y="193338"/>
                  </a:lnTo>
                  <a:lnTo>
                    <a:pt x="602119" y="172251"/>
                  </a:lnTo>
                  <a:lnTo>
                    <a:pt x="614059" y="152241"/>
                  </a:lnTo>
                  <a:lnTo>
                    <a:pt x="624998" y="132947"/>
                  </a:lnTo>
                  <a:lnTo>
                    <a:pt x="635271" y="114132"/>
                  </a:lnTo>
                  <a:lnTo>
                    <a:pt x="643111" y="97620"/>
                  </a:lnTo>
                  <a:lnTo>
                    <a:pt x="649332" y="82643"/>
                  </a:lnTo>
                  <a:lnTo>
                    <a:pt x="654473" y="68689"/>
                  </a:lnTo>
                  <a:lnTo>
                    <a:pt x="656907" y="56410"/>
                  </a:lnTo>
                  <a:lnTo>
                    <a:pt x="656962" y="34829"/>
                  </a:lnTo>
                  <a:lnTo>
                    <a:pt x="654594" y="25900"/>
                  </a:lnTo>
                  <a:lnTo>
                    <a:pt x="646666" y="10686"/>
                  </a:lnTo>
                  <a:lnTo>
                    <a:pt x="640778" y="5835"/>
                  </a:lnTo>
                  <a:lnTo>
                    <a:pt x="633874" y="2601"/>
                  </a:lnTo>
                  <a:lnTo>
                    <a:pt x="626292" y="445"/>
                  </a:lnTo>
                  <a:lnTo>
                    <a:pt x="615279" y="0"/>
                  </a:lnTo>
                  <a:lnTo>
                    <a:pt x="601978" y="696"/>
                  </a:lnTo>
                  <a:lnTo>
                    <a:pt x="587153" y="2152"/>
                  </a:lnTo>
                  <a:lnTo>
                    <a:pt x="572305" y="5107"/>
                  </a:lnTo>
                  <a:lnTo>
                    <a:pt x="557441" y="9061"/>
                  </a:lnTo>
                  <a:lnTo>
                    <a:pt x="542565" y="13682"/>
                  </a:lnTo>
                  <a:lnTo>
                    <a:pt x="527684" y="18746"/>
                  </a:lnTo>
                  <a:lnTo>
                    <a:pt x="497908" y="29666"/>
                  </a:lnTo>
                  <a:lnTo>
                    <a:pt x="485003" y="35356"/>
                  </a:lnTo>
                  <a:lnTo>
                    <a:pt x="473420" y="41133"/>
                  </a:lnTo>
                  <a:lnTo>
                    <a:pt x="441317" y="586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Annotation35"/>
            <p:cNvSpPr/>
            <p:nvPr/>
          </p:nvSpPr>
          <p:spPr>
            <a:xfrm>
              <a:off x="7615239" y="3715118"/>
              <a:ext cx="310919" cy="622925"/>
            </a:xfrm>
            <a:custGeom>
              <a:avLst/>
              <a:gdLst/>
              <a:ahLst/>
              <a:cxnLst/>
              <a:rect l="0" t="0" r="0" b="0"/>
              <a:pathLst>
                <a:path w="310919" h="622925">
                  <a:moveTo>
                    <a:pt x="272544" y="8562"/>
                  </a:moveTo>
                  <a:lnTo>
                    <a:pt x="263054" y="3821"/>
                  </a:lnTo>
                  <a:lnTo>
                    <a:pt x="258273" y="2425"/>
                  </a:lnTo>
                  <a:lnTo>
                    <a:pt x="253100" y="1494"/>
                  </a:lnTo>
                  <a:lnTo>
                    <a:pt x="240015" y="0"/>
                  </a:lnTo>
                  <a:lnTo>
                    <a:pt x="235962" y="870"/>
                  </a:lnTo>
                  <a:lnTo>
                    <a:pt x="230281" y="2442"/>
                  </a:lnTo>
                  <a:lnTo>
                    <a:pt x="223515" y="4481"/>
                  </a:lnTo>
                  <a:lnTo>
                    <a:pt x="217018" y="6834"/>
                  </a:lnTo>
                  <a:lnTo>
                    <a:pt x="210700" y="9394"/>
                  </a:lnTo>
                  <a:lnTo>
                    <a:pt x="204502" y="12093"/>
                  </a:lnTo>
                  <a:lnTo>
                    <a:pt x="198385" y="16869"/>
                  </a:lnTo>
                  <a:lnTo>
                    <a:pt x="192319" y="23030"/>
                  </a:lnTo>
                  <a:lnTo>
                    <a:pt x="186291" y="30113"/>
                  </a:lnTo>
                  <a:lnTo>
                    <a:pt x="179293" y="37813"/>
                  </a:lnTo>
                  <a:lnTo>
                    <a:pt x="163571" y="54304"/>
                  </a:lnTo>
                  <a:lnTo>
                    <a:pt x="155208" y="63861"/>
                  </a:lnTo>
                  <a:lnTo>
                    <a:pt x="146655" y="74201"/>
                  </a:lnTo>
                  <a:lnTo>
                    <a:pt x="137971" y="85064"/>
                  </a:lnTo>
                  <a:lnTo>
                    <a:pt x="129205" y="98259"/>
                  </a:lnTo>
                  <a:lnTo>
                    <a:pt x="120380" y="113008"/>
                  </a:lnTo>
                  <a:lnTo>
                    <a:pt x="111519" y="128794"/>
                  </a:lnTo>
                  <a:lnTo>
                    <a:pt x="93728" y="162210"/>
                  </a:lnTo>
                  <a:lnTo>
                    <a:pt x="58033" y="232168"/>
                  </a:lnTo>
                  <a:lnTo>
                    <a:pt x="50092" y="251890"/>
                  </a:lnTo>
                  <a:lnTo>
                    <a:pt x="42814" y="272977"/>
                  </a:lnTo>
                  <a:lnTo>
                    <a:pt x="23079" y="337930"/>
                  </a:lnTo>
                  <a:lnTo>
                    <a:pt x="16860" y="359110"/>
                  </a:lnTo>
                  <a:lnTo>
                    <a:pt x="12714" y="380175"/>
                  </a:lnTo>
                  <a:lnTo>
                    <a:pt x="9950" y="401163"/>
                  </a:lnTo>
                  <a:lnTo>
                    <a:pt x="8107" y="422101"/>
                  </a:lnTo>
                  <a:lnTo>
                    <a:pt x="5886" y="442012"/>
                  </a:lnTo>
                  <a:lnTo>
                    <a:pt x="768" y="480011"/>
                  </a:lnTo>
                  <a:lnTo>
                    <a:pt x="0" y="497486"/>
                  </a:lnTo>
                  <a:lnTo>
                    <a:pt x="481" y="514097"/>
                  </a:lnTo>
                  <a:lnTo>
                    <a:pt x="1794" y="530133"/>
                  </a:lnTo>
                  <a:lnTo>
                    <a:pt x="3663" y="544791"/>
                  </a:lnTo>
                  <a:lnTo>
                    <a:pt x="5901" y="558533"/>
                  </a:lnTo>
                  <a:lnTo>
                    <a:pt x="8388" y="571662"/>
                  </a:lnTo>
                  <a:lnTo>
                    <a:pt x="12030" y="583392"/>
                  </a:lnTo>
                  <a:lnTo>
                    <a:pt x="16446" y="594188"/>
                  </a:lnTo>
                  <a:lnTo>
                    <a:pt x="21375" y="604362"/>
                  </a:lnTo>
                  <a:lnTo>
                    <a:pt x="26647" y="611145"/>
                  </a:lnTo>
                  <a:lnTo>
                    <a:pt x="32148" y="615667"/>
                  </a:lnTo>
                  <a:lnTo>
                    <a:pt x="37802" y="618681"/>
                  </a:lnTo>
                  <a:lnTo>
                    <a:pt x="44550" y="620691"/>
                  </a:lnTo>
                  <a:lnTo>
                    <a:pt x="52027" y="622031"/>
                  </a:lnTo>
                  <a:lnTo>
                    <a:pt x="59992" y="622924"/>
                  </a:lnTo>
                  <a:lnTo>
                    <a:pt x="68280" y="621535"/>
                  </a:lnTo>
                  <a:lnTo>
                    <a:pt x="76786" y="618625"/>
                  </a:lnTo>
                  <a:lnTo>
                    <a:pt x="85434" y="614701"/>
                  </a:lnTo>
                  <a:lnTo>
                    <a:pt x="94180" y="608115"/>
                  </a:lnTo>
                  <a:lnTo>
                    <a:pt x="102989" y="599756"/>
                  </a:lnTo>
                  <a:lnTo>
                    <a:pt x="111841" y="590215"/>
                  </a:lnTo>
                  <a:lnTo>
                    <a:pt x="120722" y="578893"/>
                  </a:lnTo>
                  <a:lnTo>
                    <a:pt x="129622" y="566385"/>
                  </a:lnTo>
                  <a:lnTo>
                    <a:pt x="138533" y="553084"/>
                  </a:lnTo>
                  <a:lnTo>
                    <a:pt x="156380" y="525077"/>
                  </a:lnTo>
                  <a:lnTo>
                    <a:pt x="165310" y="510663"/>
                  </a:lnTo>
                  <a:lnTo>
                    <a:pt x="174243" y="494108"/>
                  </a:lnTo>
                  <a:lnTo>
                    <a:pt x="183176" y="476127"/>
                  </a:lnTo>
                  <a:lnTo>
                    <a:pt x="201047" y="437627"/>
                  </a:lnTo>
                  <a:lnTo>
                    <a:pt x="227858" y="377896"/>
                  </a:lnTo>
                  <a:lnTo>
                    <a:pt x="254669" y="321062"/>
                  </a:lnTo>
                  <a:lnTo>
                    <a:pt x="272544" y="281066"/>
                  </a:lnTo>
                  <a:lnTo>
                    <a:pt x="280488" y="261669"/>
                  </a:lnTo>
                  <a:lnTo>
                    <a:pt x="287771" y="242784"/>
                  </a:lnTo>
                  <a:lnTo>
                    <a:pt x="294612" y="224241"/>
                  </a:lnTo>
                  <a:lnTo>
                    <a:pt x="300165" y="206919"/>
                  </a:lnTo>
                  <a:lnTo>
                    <a:pt x="304861" y="190409"/>
                  </a:lnTo>
                  <a:lnTo>
                    <a:pt x="308984" y="174442"/>
                  </a:lnTo>
                  <a:lnTo>
                    <a:pt x="310740" y="158836"/>
                  </a:lnTo>
                  <a:lnTo>
                    <a:pt x="310918" y="143471"/>
                  </a:lnTo>
                  <a:lnTo>
                    <a:pt x="310043" y="128267"/>
                  </a:lnTo>
                  <a:lnTo>
                    <a:pt x="307474" y="115154"/>
                  </a:lnTo>
                  <a:lnTo>
                    <a:pt x="303775" y="103436"/>
                  </a:lnTo>
                  <a:lnTo>
                    <a:pt x="299323" y="92647"/>
                  </a:lnTo>
                  <a:lnTo>
                    <a:pt x="293376" y="84462"/>
                  </a:lnTo>
                  <a:lnTo>
                    <a:pt x="286431" y="78014"/>
                  </a:lnTo>
                  <a:lnTo>
                    <a:pt x="278823" y="72723"/>
                  </a:lnTo>
                  <a:lnTo>
                    <a:pt x="268786" y="68203"/>
                  </a:lnTo>
                  <a:lnTo>
                    <a:pt x="257129" y="64197"/>
                  </a:lnTo>
                  <a:lnTo>
                    <a:pt x="244392" y="60535"/>
                  </a:lnTo>
                  <a:lnTo>
                    <a:pt x="230936" y="58094"/>
                  </a:lnTo>
                  <a:lnTo>
                    <a:pt x="217000" y="56466"/>
                  </a:lnTo>
                  <a:lnTo>
                    <a:pt x="202744" y="55381"/>
                  </a:lnTo>
                  <a:lnTo>
                    <a:pt x="188275" y="54657"/>
                  </a:lnTo>
                  <a:lnTo>
                    <a:pt x="158957" y="53853"/>
                  </a:lnTo>
                  <a:lnTo>
                    <a:pt x="144188" y="54631"/>
                  </a:lnTo>
                  <a:lnTo>
                    <a:pt x="129377" y="56142"/>
                  </a:lnTo>
                  <a:lnTo>
                    <a:pt x="114537" y="58142"/>
                  </a:lnTo>
                  <a:lnTo>
                    <a:pt x="84808" y="63009"/>
                  </a:lnTo>
                  <a:lnTo>
                    <a:pt x="40170" y="710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Annotation36"/>
            <p:cNvSpPr/>
            <p:nvPr/>
          </p:nvSpPr>
          <p:spPr>
            <a:xfrm>
              <a:off x="7729034" y="2830711"/>
              <a:ext cx="523955" cy="649461"/>
            </a:xfrm>
            <a:custGeom>
              <a:avLst/>
              <a:gdLst/>
              <a:ahLst/>
              <a:cxnLst/>
              <a:rect l="0" t="0" r="0" b="0"/>
              <a:pathLst>
                <a:path w="523955" h="649461">
                  <a:moveTo>
                    <a:pt x="489433" y="0"/>
                  </a:moveTo>
                  <a:lnTo>
                    <a:pt x="479944" y="0"/>
                  </a:lnTo>
                  <a:lnTo>
                    <a:pt x="467340" y="2646"/>
                  </a:lnTo>
                  <a:lnTo>
                    <a:pt x="453795" y="7129"/>
                  </a:lnTo>
                  <a:lnTo>
                    <a:pt x="419395" y="25731"/>
                  </a:lnTo>
                  <a:lnTo>
                    <a:pt x="407985" y="33029"/>
                  </a:lnTo>
                  <a:lnTo>
                    <a:pt x="395413" y="41863"/>
                  </a:lnTo>
                  <a:lnTo>
                    <a:pt x="382066" y="51721"/>
                  </a:lnTo>
                  <a:lnTo>
                    <a:pt x="351346" y="73258"/>
                  </a:lnTo>
                  <a:lnTo>
                    <a:pt x="334813" y="84558"/>
                  </a:lnTo>
                  <a:lnTo>
                    <a:pt x="318826" y="97052"/>
                  </a:lnTo>
                  <a:lnTo>
                    <a:pt x="303203" y="110342"/>
                  </a:lnTo>
                  <a:lnTo>
                    <a:pt x="287822" y="124163"/>
                  </a:lnTo>
                  <a:lnTo>
                    <a:pt x="254843" y="155395"/>
                  </a:lnTo>
                  <a:lnTo>
                    <a:pt x="237707" y="172057"/>
                  </a:lnTo>
                  <a:lnTo>
                    <a:pt x="221318" y="190111"/>
                  </a:lnTo>
                  <a:lnTo>
                    <a:pt x="205427" y="209092"/>
                  </a:lnTo>
                  <a:lnTo>
                    <a:pt x="189867" y="228692"/>
                  </a:lnTo>
                  <a:lnTo>
                    <a:pt x="159338" y="268990"/>
                  </a:lnTo>
                  <a:lnTo>
                    <a:pt x="144247" y="289459"/>
                  </a:lnTo>
                  <a:lnTo>
                    <a:pt x="130213" y="310051"/>
                  </a:lnTo>
                  <a:lnTo>
                    <a:pt x="116885" y="330724"/>
                  </a:lnTo>
                  <a:lnTo>
                    <a:pt x="104027" y="351452"/>
                  </a:lnTo>
                  <a:lnTo>
                    <a:pt x="91483" y="373207"/>
                  </a:lnTo>
                  <a:lnTo>
                    <a:pt x="66953" y="418547"/>
                  </a:lnTo>
                  <a:lnTo>
                    <a:pt x="35555" y="479217"/>
                  </a:lnTo>
                  <a:lnTo>
                    <a:pt x="27960" y="498072"/>
                  </a:lnTo>
                  <a:lnTo>
                    <a:pt x="21904" y="516595"/>
                  </a:lnTo>
                  <a:lnTo>
                    <a:pt x="5049" y="579616"/>
                  </a:lnTo>
                  <a:lnTo>
                    <a:pt x="2658" y="590802"/>
                  </a:lnTo>
                  <a:lnTo>
                    <a:pt x="0" y="608521"/>
                  </a:lnTo>
                  <a:lnTo>
                    <a:pt x="1469" y="623012"/>
                  </a:lnTo>
                  <a:lnTo>
                    <a:pt x="3249" y="629654"/>
                  </a:lnTo>
                  <a:lnTo>
                    <a:pt x="6423" y="635074"/>
                  </a:lnTo>
                  <a:lnTo>
                    <a:pt x="15246" y="643742"/>
                  </a:lnTo>
                  <a:lnTo>
                    <a:pt x="20379" y="646450"/>
                  </a:lnTo>
                  <a:lnTo>
                    <a:pt x="31378" y="649460"/>
                  </a:lnTo>
                  <a:lnTo>
                    <a:pt x="38086" y="648278"/>
                  </a:lnTo>
                  <a:lnTo>
                    <a:pt x="53482" y="641673"/>
                  </a:lnTo>
                  <a:lnTo>
                    <a:pt x="61759" y="636142"/>
                  </a:lnTo>
                  <a:lnTo>
                    <a:pt x="70255" y="629477"/>
                  </a:lnTo>
                  <a:lnTo>
                    <a:pt x="78899" y="622058"/>
                  </a:lnTo>
                  <a:lnTo>
                    <a:pt x="88634" y="614135"/>
                  </a:lnTo>
                  <a:lnTo>
                    <a:pt x="110043" y="597394"/>
                  </a:lnTo>
                  <a:lnTo>
                    <a:pt x="122305" y="586778"/>
                  </a:lnTo>
                  <a:lnTo>
                    <a:pt x="135446" y="574741"/>
                  </a:lnTo>
                  <a:lnTo>
                    <a:pt x="163288" y="548136"/>
                  </a:lnTo>
                  <a:lnTo>
                    <a:pt x="192212" y="519775"/>
                  </a:lnTo>
                  <a:lnTo>
                    <a:pt x="206877" y="504274"/>
                  </a:lnTo>
                  <a:lnTo>
                    <a:pt x="236412" y="471177"/>
                  </a:lnTo>
                  <a:lnTo>
                    <a:pt x="280954" y="419074"/>
                  </a:lnTo>
                  <a:lnTo>
                    <a:pt x="296822" y="401422"/>
                  </a:lnTo>
                  <a:lnTo>
                    <a:pt x="346630" y="348135"/>
                  </a:lnTo>
                  <a:lnTo>
                    <a:pt x="377968" y="312485"/>
                  </a:lnTo>
                  <a:lnTo>
                    <a:pt x="423526" y="258945"/>
                  </a:lnTo>
                  <a:lnTo>
                    <a:pt x="436557" y="242083"/>
                  </a:lnTo>
                  <a:lnTo>
                    <a:pt x="448224" y="225881"/>
                  </a:lnTo>
                  <a:lnTo>
                    <a:pt x="458982" y="210119"/>
                  </a:lnTo>
                  <a:lnTo>
                    <a:pt x="478878" y="179376"/>
                  </a:lnTo>
                  <a:lnTo>
                    <a:pt x="488354" y="164232"/>
                  </a:lnTo>
                  <a:lnTo>
                    <a:pt x="496658" y="150168"/>
                  </a:lnTo>
                  <a:lnTo>
                    <a:pt x="504181" y="136823"/>
                  </a:lnTo>
                  <a:lnTo>
                    <a:pt x="511181" y="123957"/>
                  </a:lnTo>
                  <a:lnTo>
                    <a:pt x="515848" y="111412"/>
                  </a:lnTo>
                  <a:lnTo>
                    <a:pt x="518959" y="99079"/>
                  </a:lnTo>
                  <a:lnTo>
                    <a:pt x="521035" y="86889"/>
                  </a:lnTo>
                  <a:lnTo>
                    <a:pt x="522417" y="75785"/>
                  </a:lnTo>
                  <a:lnTo>
                    <a:pt x="523954" y="55511"/>
                  </a:lnTo>
                  <a:lnTo>
                    <a:pt x="521384" y="46929"/>
                  </a:lnTo>
                  <a:lnTo>
                    <a:pt x="516693" y="39223"/>
                  </a:lnTo>
                  <a:lnTo>
                    <a:pt x="510586" y="32102"/>
                  </a:lnTo>
                  <a:lnTo>
                    <a:pt x="502541" y="26362"/>
                  </a:lnTo>
                  <a:lnTo>
                    <a:pt x="493207" y="21543"/>
                  </a:lnTo>
                  <a:lnTo>
                    <a:pt x="483011" y="17339"/>
                  </a:lnTo>
                  <a:lnTo>
                    <a:pt x="471249" y="15528"/>
                  </a:lnTo>
                  <a:lnTo>
                    <a:pt x="458443" y="15313"/>
                  </a:lnTo>
                  <a:lnTo>
                    <a:pt x="444940" y="16162"/>
                  </a:lnTo>
                  <a:lnTo>
                    <a:pt x="429980" y="18712"/>
                  </a:lnTo>
                  <a:lnTo>
                    <a:pt x="414047" y="22397"/>
                  </a:lnTo>
                  <a:lnTo>
                    <a:pt x="397468" y="26837"/>
                  </a:lnTo>
                  <a:lnTo>
                    <a:pt x="379464" y="33766"/>
                  </a:lnTo>
                  <a:lnTo>
                    <a:pt x="360510" y="42355"/>
                  </a:lnTo>
                  <a:lnTo>
                    <a:pt x="284888" y="79914"/>
                  </a:lnTo>
                  <a:lnTo>
                    <a:pt x="268660" y="88995"/>
                  </a:lnTo>
                  <a:lnTo>
                    <a:pt x="253869" y="98025"/>
                  </a:lnTo>
                  <a:lnTo>
                    <a:pt x="212373" y="1250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61618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 rot="16200000">
            <a:off x="2789930" y="2617035"/>
            <a:ext cx="3170099" cy="2486279"/>
            <a:chOff x="5204673" y="4067681"/>
            <a:chExt cx="3170099" cy="2486279"/>
          </a:xfrm>
        </p:grpSpPr>
        <p:sp>
          <p:nvSpPr>
            <p:cNvPr id="4" name="Rectangle 3"/>
            <p:cNvSpPr/>
            <p:nvPr/>
          </p:nvSpPr>
          <p:spPr>
            <a:xfrm rot="17505802">
              <a:off x="6031342" y="3241012"/>
              <a:ext cx="1516762" cy="31700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Y</a:t>
              </a:r>
              <a:endParaRPr lang="en-US" sz="200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4" name="Isosceles Triangle 23"/>
            <p:cNvSpPr/>
            <p:nvPr/>
          </p:nvSpPr>
          <p:spPr>
            <a:xfrm rot="5400000">
              <a:off x="5659125" y="4787761"/>
              <a:ext cx="576064" cy="43204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Right Arrow 31"/>
            <p:cNvSpPr/>
            <p:nvPr/>
          </p:nvSpPr>
          <p:spPr>
            <a:xfrm rot="11549259">
              <a:off x="7412614" y="6207922"/>
              <a:ext cx="432048" cy="34603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/>
              <a:t>Antigens - Antibodies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37872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CA" b="1" dirty="0" smtClean="0"/>
              <a:t>When the antibody attaches to the antigen, the invader is ‘tagged’ for phagocytosis by the macrophages</a:t>
            </a:r>
            <a:endParaRPr lang="en-CA" b="1" dirty="0"/>
          </a:p>
        </p:txBody>
      </p:sp>
      <p:grpSp>
        <p:nvGrpSpPr>
          <p:cNvPr id="23" name="Group 22"/>
          <p:cNvGrpSpPr/>
          <p:nvPr/>
        </p:nvGrpSpPr>
        <p:grpSpPr>
          <a:xfrm>
            <a:off x="-900608" y="3762902"/>
            <a:ext cx="5168253" cy="3410514"/>
            <a:chOff x="-900608" y="3762902"/>
            <a:chExt cx="5168253" cy="3410514"/>
          </a:xfrm>
        </p:grpSpPr>
        <p:sp>
          <p:nvSpPr>
            <p:cNvPr id="5" name="Oval 4"/>
            <p:cNvSpPr/>
            <p:nvPr/>
          </p:nvSpPr>
          <p:spPr>
            <a:xfrm>
              <a:off x="-900608" y="4149080"/>
              <a:ext cx="4824536" cy="3024336"/>
            </a:xfrm>
            <a:prstGeom prst="ellipse">
              <a:avLst/>
            </a:prstGeom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Isosceles Triangle 5"/>
            <p:cNvSpPr/>
            <p:nvPr/>
          </p:nvSpPr>
          <p:spPr>
            <a:xfrm rot="1722354">
              <a:off x="2912168" y="4181300"/>
              <a:ext cx="576064" cy="432048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Isosceles Triangle 6"/>
            <p:cNvSpPr/>
            <p:nvPr/>
          </p:nvSpPr>
          <p:spPr>
            <a:xfrm rot="612339">
              <a:off x="1976064" y="3782920"/>
              <a:ext cx="576064" cy="432048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Isosceles Triangle 7"/>
            <p:cNvSpPr/>
            <p:nvPr/>
          </p:nvSpPr>
          <p:spPr>
            <a:xfrm rot="21276127">
              <a:off x="918637" y="3762902"/>
              <a:ext cx="576064" cy="432048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Isosceles Triangle 8"/>
            <p:cNvSpPr/>
            <p:nvPr/>
          </p:nvSpPr>
          <p:spPr>
            <a:xfrm rot="3494723">
              <a:off x="3611130" y="4797562"/>
              <a:ext cx="576064" cy="432048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Isosceles Triangle 9"/>
            <p:cNvSpPr/>
            <p:nvPr/>
          </p:nvSpPr>
          <p:spPr>
            <a:xfrm rot="6650273">
              <a:off x="3763589" y="5804550"/>
              <a:ext cx="576064" cy="432048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Isosceles Triangle 10"/>
            <p:cNvSpPr/>
            <p:nvPr/>
          </p:nvSpPr>
          <p:spPr>
            <a:xfrm rot="20364556">
              <a:off x="21062" y="3917566"/>
              <a:ext cx="576064" cy="432048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Isosceles Triangle 11"/>
            <p:cNvSpPr/>
            <p:nvPr/>
          </p:nvSpPr>
          <p:spPr>
            <a:xfrm rot="8479985">
              <a:off x="3201863" y="6585942"/>
              <a:ext cx="576064" cy="432048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692427" y="4725144"/>
              <a:ext cx="863349" cy="1091895"/>
              <a:chOff x="3773024" y="4893204"/>
              <a:chExt cx="294920" cy="574963"/>
            </a:xfrm>
          </p:grpSpPr>
          <p:grpSp>
            <p:nvGrpSpPr>
              <p:cNvPr id="14" name="Group 13"/>
              <p:cNvGrpSpPr/>
              <p:nvPr/>
            </p:nvGrpSpPr>
            <p:grpSpPr>
              <a:xfrm flipH="1">
                <a:off x="3775990" y="4994814"/>
                <a:ext cx="291954" cy="473353"/>
                <a:chOff x="3995936" y="4274671"/>
                <a:chExt cx="929808" cy="1365586"/>
              </a:xfrm>
            </p:grpSpPr>
            <p:sp>
              <p:nvSpPr>
                <p:cNvPr id="17" name="Oval 16"/>
                <p:cNvSpPr/>
                <p:nvPr/>
              </p:nvSpPr>
              <p:spPr>
                <a:xfrm>
                  <a:off x="3995936" y="4274671"/>
                  <a:ext cx="391255" cy="432048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4534489" y="4301480"/>
                  <a:ext cx="391255" cy="432048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4061648" y="4445496"/>
                  <a:ext cx="216024" cy="216024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4622104" y="4490695"/>
                  <a:ext cx="216024" cy="216024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1" name="Arc 20"/>
                <p:cNvSpPr/>
                <p:nvPr/>
              </p:nvSpPr>
              <p:spPr>
                <a:xfrm rot="13714658">
                  <a:off x="4352084" y="4604094"/>
                  <a:ext cx="504056" cy="605176"/>
                </a:xfrm>
                <a:prstGeom prst="arc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2" name="Flowchart: Delay 21"/>
                <p:cNvSpPr/>
                <p:nvPr/>
              </p:nvSpPr>
              <p:spPr>
                <a:xfrm rot="5400000">
                  <a:off x="4329034" y="5268307"/>
                  <a:ext cx="252031" cy="491869"/>
                </a:xfrm>
                <a:prstGeom prst="flowChartDelay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cxnSp>
            <p:nvCxnSpPr>
              <p:cNvPr id="15" name="Straight Connector 14"/>
              <p:cNvCxnSpPr/>
              <p:nvPr/>
            </p:nvCxnSpPr>
            <p:spPr>
              <a:xfrm>
                <a:off x="3773024" y="4893204"/>
                <a:ext cx="150904" cy="7200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3955971" y="4893204"/>
                <a:ext cx="111973" cy="6135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426409" y="6267169"/>
              <a:ext cx="21746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Invader FLU Cell</a:t>
              </a:r>
              <a:endParaRPr lang="en-CA" b="1" dirty="0"/>
            </a:p>
          </p:txBody>
        </p:sp>
      </p:grpSp>
      <p:sp>
        <p:nvSpPr>
          <p:cNvPr id="29" name="Pie 28"/>
          <p:cNvSpPr/>
          <p:nvPr/>
        </p:nvSpPr>
        <p:spPr>
          <a:xfrm rot="13993941">
            <a:off x="5239804" y="3200358"/>
            <a:ext cx="4503458" cy="4267571"/>
          </a:xfrm>
          <a:prstGeom prst="pie">
            <a:avLst>
              <a:gd name="adj1" fmla="val 30891"/>
              <a:gd name="adj2" fmla="val 1620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58012" y="6273923"/>
            <a:ext cx="1667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MACROPHAGE</a:t>
            </a:r>
            <a:endParaRPr lang="en-CA" b="1" dirty="0"/>
          </a:p>
        </p:txBody>
      </p:sp>
      <p:grpSp>
        <p:nvGrpSpPr>
          <p:cNvPr id="31" name="Group 30"/>
          <p:cNvGrpSpPr/>
          <p:nvPr/>
        </p:nvGrpSpPr>
        <p:grpSpPr>
          <a:xfrm rot="1759373">
            <a:off x="7336241" y="3537492"/>
            <a:ext cx="715272" cy="1040441"/>
            <a:chOff x="6666528" y="4122271"/>
            <a:chExt cx="929808" cy="1507131"/>
          </a:xfrm>
        </p:grpSpPr>
        <p:sp>
          <p:nvSpPr>
            <p:cNvPr id="33" name="Oval 32"/>
            <p:cNvSpPr/>
            <p:nvPr/>
          </p:nvSpPr>
          <p:spPr>
            <a:xfrm>
              <a:off x="6666528" y="4122271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Oval 33"/>
            <p:cNvSpPr/>
            <p:nvPr/>
          </p:nvSpPr>
          <p:spPr>
            <a:xfrm>
              <a:off x="7205081" y="4149080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Oval 34"/>
            <p:cNvSpPr/>
            <p:nvPr/>
          </p:nvSpPr>
          <p:spPr>
            <a:xfrm>
              <a:off x="6732240" y="4293096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Oval 36"/>
            <p:cNvSpPr/>
            <p:nvPr/>
          </p:nvSpPr>
          <p:spPr>
            <a:xfrm>
              <a:off x="7292696" y="4338295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Arc 37"/>
            <p:cNvSpPr/>
            <p:nvPr/>
          </p:nvSpPr>
          <p:spPr>
            <a:xfrm rot="13714658">
              <a:off x="7022676" y="4451694"/>
              <a:ext cx="504056" cy="605176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Flowchart: Delay 38"/>
            <p:cNvSpPr/>
            <p:nvPr/>
          </p:nvSpPr>
          <p:spPr>
            <a:xfrm rot="5400000">
              <a:off x="6776745" y="5131443"/>
              <a:ext cx="504056" cy="491862"/>
            </a:xfrm>
            <a:prstGeom prst="flowChartDelay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39869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572" y="404664"/>
            <a:ext cx="8229600" cy="1468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dirty="0" smtClean="0"/>
              <a:t>When a macrophage engulfs the invader, the antigen markers are not destroyed, but placed on the macrophage’s cell membrane   </a:t>
            </a:r>
            <a:endParaRPr lang="en-CA" b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2843808" y="3284984"/>
            <a:ext cx="4013829" cy="2827601"/>
            <a:chOff x="845211" y="3985775"/>
            <a:chExt cx="4013829" cy="2827601"/>
          </a:xfrm>
        </p:grpSpPr>
        <p:grpSp>
          <p:nvGrpSpPr>
            <p:cNvPr id="4" name="Group 3"/>
            <p:cNvGrpSpPr/>
            <p:nvPr/>
          </p:nvGrpSpPr>
          <p:grpSpPr>
            <a:xfrm>
              <a:off x="1114624" y="3985775"/>
              <a:ext cx="3744416" cy="2518437"/>
              <a:chOff x="-900608" y="3762902"/>
              <a:chExt cx="5168253" cy="3410514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-900608" y="4149080"/>
                <a:ext cx="4824536" cy="3024336"/>
              </a:xfrm>
              <a:prstGeom prst="ellips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" name="Isosceles Triangle 5"/>
              <p:cNvSpPr/>
              <p:nvPr/>
            </p:nvSpPr>
            <p:spPr>
              <a:xfrm rot="1722354">
                <a:off x="2912168" y="4181300"/>
                <a:ext cx="576064" cy="432048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" name="Isosceles Triangle 6"/>
              <p:cNvSpPr/>
              <p:nvPr/>
            </p:nvSpPr>
            <p:spPr>
              <a:xfrm rot="612339">
                <a:off x="1976064" y="3782920"/>
                <a:ext cx="576064" cy="432048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 rot="21276127">
                <a:off x="918637" y="3762902"/>
                <a:ext cx="576064" cy="432048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" name="Isosceles Triangle 8"/>
              <p:cNvSpPr/>
              <p:nvPr/>
            </p:nvSpPr>
            <p:spPr>
              <a:xfrm rot="3494723">
                <a:off x="3611130" y="4797562"/>
                <a:ext cx="576064" cy="432048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Isosceles Triangle 9"/>
              <p:cNvSpPr/>
              <p:nvPr/>
            </p:nvSpPr>
            <p:spPr>
              <a:xfrm rot="6650273">
                <a:off x="3763589" y="5804550"/>
                <a:ext cx="576064" cy="432048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 rot="20364556">
                <a:off x="21062" y="3917566"/>
                <a:ext cx="576064" cy="432048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 rot="8479985">
                <a:off x="3201863" y="6585942"/>
                <a:ext cx="576064" cy="432048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26409" y="6267169"/>
                <a:ext cx="2174674" cy="5001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b="1" dirty="0" smtClean="0"/>
                  <a:t>Invader Cell</a:t>
                </a:r>
                <a:endParaRPr lang="en-CA" b="1" dirty="0"/>
              </a:p>
            </p:txBody>
          </p:sp>
        </p:grpSp>
        <p:sp>
          <p:nvSpPr>
            <p:cNvPr id="24" name="Isosceles Triangle 23"/>
            <p:cNvSpPr/>
            <p:nvPr/>
          </p:nvSpPr>
          <p:spPr>
            <a:xfrm rot="19247398">
              <a:off x="1076921" y="4533438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Isosceles Triangle 24"/>
            <p:cNvSpPr/>
            <p:nvPr/>
          </p:nvSpPr>
          <p:spPr>
            <a:xfrm rot="15795899">
              <a:off x="796051" y="5295629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Isosceles Triangle 25"/>
            <p:cNvSpPr/>
            <p:nvPr/>
          </p:nvSpPr>
          <p:spPr>
            <a:xfrm rot="13279115">
              <a:off x="1076932" y="5964221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Isosceles Triangle 26"/>
            <p:cNvSpPr/>
            <p:nvPr/>
          </p:nvSpPr>
          <p:spPr>
            <a:xfrm rot="12249506">
              <a:off x="1666681" y="6308746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Isosceles Triangle 27"/>
            <p:cNvSpPr/>
            <p:nvPr/>
          </p:nvSpPr>
          <p:spPr>
            <a:xfrm rot="9999779">
              <a:off x="3403390" y="6425164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Isosceles Triangle 28"/>
            <p:cNvSpPr/>
            <p:nvPr/>
          </p:nvSpPr>
          <p:spPr>
            <a:xfrm rot="10800000">
              <a:off x="2555776" y="6494337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0" name="Pie 29"/>
          <p:cNvSpPr/>
          <p:nvPr/>
        </p:nvSpPr>
        <p:spPr>
          <a:xfrm rot="12898216">
            <a:off x="4290362" y="2246094"/>
            <a:ext cx="4503458" cy="4267571"/>
          </a:xfrm>
          <a:prstGeom prst="pie">
            <a:avLst>
              <a:gd name="adj1" fmla="val 30891"/>
              <a:gd name="adj2" fmla="val 1620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 rot="637726">
            <a:off x="5783136" y="2549935"/>
            <a:ext cx="715272" cy="1040441"/>
            <a:chOff x="6666528" y="4122271"/>
            <a:chExt cx="929808" cy="1507131"/>
          </a:xfrm>
        </p:grpSpPr>
        <p:sp>
          <p:nvSpPr>
            <p:cNvPr id="33" name="Oval 32"/>
            <p:cNvSpPr/>
            <p:nvPr/>
          </p:nvSpPr>
          <p:spPr>
            <a:xfrm>
              <a:off x="6666528" y="4122271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Oval 33"/>
            <p:cNvSpPr/>
            <p:nvPr/>
          </p:nvSpPr>
          <p:spPr>
            <a:xfrm>
              <a:off x="7205081" y="4149080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Oval 34"/>
            <p:cNvSpPr/>
            <p:nvPr/>
          </p:nvSpPr>
          <p:spPr>
            <a:xfrm>
              <a:off x="6732240" y="4293096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Oval 35"/>
            <p:cNvSpPr/>
            <p:nvPr/>
          </p:nvSpPr>
          <p:spPr>
            <a:xfrm>
              <a:off x="7292696" y="4338295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Arc 36"/>
            <p:cNvSpPr/>
            <p:nvPr/>
          </p:nvSpPr>
          <p:spPr>
            <a:xfrm rot="13714658">
              <a:off x="7022676" y="4451694"/>
              <a:ext cx="504056" cy="605176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Flowchart: Delay 37"/>
            <p:cNvSpPr/>
            <p:nvPr/>
          </p:nvSpPr>
          <p:spPr>
            <a:xfrm rot="5400000">
              <a:off x="6776745" y="5131443"/>
              <a:ext cx="504056" cy="491862"/>
            </a:xfrm>
            <a:prstGeom prst="flowChartDelay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217326" y="5767474"/>
            <a:ext cx="1667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MACROPHAGE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41087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572" y="404664"/>
            <a:ext cx="8229600" cy="1468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dirty="0" smtClean="0"/>
              <a:t>When a macrophage engulfs the invader, the antigen markers are not destroyed, but placed on the macrophage’s cell membrane   </a:t>
            </a:r>
            <a:endParaRPr lang="en-CA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3654515" y="1981005"/>
            <a:ext cx="5361440" cy="4532660"/>
            <a:chOff x="3654515" y="1981005"/>
            <a:chExt cx="5361440" cy="4532660"/>
          </a:xfrm>
        </p:grpSpPr>
        <p:grpSp>
          <p:nvGrpSpPr>
            <p:cNvPr id="31" name="Group 30"/>
            <p:cNvGrpSpPr/>
            <p:nvPr/>
          </p:nvGrpSpPr>
          <p:grpSpPr>
            <a:xfrm>
              <a:off x="3654515" y="3140968"/>
              <a:ext cx="4013829" cy="2827601"/>
              <a:chOff x="845211" y="3985775"/>
              <a:chExt cx="4013829" cy="2827601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114624" y="3985775"/>
                <a:ext cx="3744416" cy="2518437"/>
                <a:chOff x="-900608" y="3762902"/>
                <a:chExt cx="5168253" cy="3410514"/>
              </a:xfrm>
            </p:grpSpPr>
            <p:sp>
              <p:nvSpPr>
                <p:cNvPr id="5" name="Oval 4"/>
                <p:cNvSpPr/>
                <p:nvPr/>
              </p:nvSpPr>
              <p:spPr>
                <a:xfrm>
                  <a:off x="-900608" y="4149080"/>
                  <a:ext cx="4824536" cy="3024336"/>
                </a:xfrm>
                <a:prstGeom prst="ellipse">
                  <a:avLst/>
                </a:prstGeom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6" name="Isosceles Triangle 5"/>
                <p:cNvSpPr/>
                <p:nvPr/>
              </p:nvSpPr>
              <p:spPr>
                <a:xfrm rot="1722354">
                  <a:off x="2912168" y="4181300"/>
                  <a:ext cx="576064" cy="432048"/>
                </a:xfrm>
                <a:prstGeom prst="triangl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7" name="Isosceles Triangle 6"/>
                <p:cNvSpPr/>
                <p:nvPr/>
              </p:nvSpPr>
              <p:spPr>
                <a:xfrm rot="612339">
                  <a:off x="1976064" y="3782920"/>
                  <a:ext cx="576064" cy="432048"/>
                </a:xfrm>
                <a:prstGeom prst="triangl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8" name="Isosceles Triangle 7"/>
                <p:cNvSpPr/>
                <p:nvPr/>
              </p:nvSpPr>
              <p:spPr>
                <a:xfrm rot="21276127">
                  <a:off x="918637" y="3762902"/>
                  <a:ext cx="576064" cy="432048"/>
                </a:xfrm>
                <a:prstGeom prst="triangl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9" name="Isosceles Triangle 8"/>
                <p:cNvSpPr/>
                <p:nvPr/>
              </p:nvSpPr>
              <p:spPr>
                <a:xfrm rot="3494723">
                  <a:off x="3611130" y="4797562"/>
                  <a:ext cx="576064" cy="432048"/>
                </a:xfrm>
                <a:prstGeom prst="triangl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0" name="Isosceles Triangle 9"/>
                <p:cNvSpPr/>
                <p:nvPr/>
              </p:nvSpPr>
              <p:spPr>
                <a:xfrm rot="6650273">
                  <a:off x="3763589" y="5804550"/>
                  <a:ext cx="576064" cy="432048"/>
                </a:xfrm>
                <a:prstGeom prst="triangl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1" name="Isosceles Triangle 10"/>
                <p:cNvSpPr/>
                <p:nvPr/>
              </p:nvSpPr>
              <p:spPr>
                <a:xfrm rot="20364556">
                  <a:off x="21062" y="3917566"/>
                  <a:ext cx="576064" cy="432048"/>
                </a:xfrm>
                <a:prstGeom prst="triangl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2" name="Isosceles Triangle 11"/>
                <p:cNvSpPr/>
                <p:nvPr/>
              </p:nvSpPr>
              <p:spPr>
                <a:xfrm rot="8479985">
                  <a:off x="3201863" y="6585942"/>
                  <a:ext cx="576064" cy="432048"/>
                </a:xfrm>
                <a:prstGeom prst="triangl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26409" y="6267169"/>
                  <a:ext cx="2174674" cy="5001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CA" b="1" dirty="0" smtClean="0"/>
                    <a:t>Invader Cell</a:t>
                  </a:r>
                  <a:endParaRPr lang="en-CA" b="1" dirty="0"/>
                </a:p>
              </p:txBody>
            </p:sp>
          </p:grpSp>
          <p:sp>
            <p:nvSpPr>
              <p:cNvPr id="24" name="Isosceles Triangle 23"/>
              <p:cNvSpPr/>
              <p:nvPr/>
            </p:nvSpPr>
            <p:spPr>
              <a:xfrm rot="19247398">
                <a:off x="1076921" y="4533438"/>
                <a:ext cx="417360" cy="319039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5" name="Isosceles Triangle 24"/>
              <p:cNvSpPr/>
              <p:nvPr/>
            </p:nvSpPr>
            <p:spPr>
              <a:xfrm rot="15795899">
                <a:off x="796051" y="5295629"/>
                <a:ext cx="417360" cy="319039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13279115">
                <a:off x="1076932" y="5964221"/>
                <a:ext cx="417360" cy="319039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7" name="Isosceles Triangle 26"/>
              <p:cNvSpPr/>
              <p:nvPr/>
            </p:nvSpPr>
            <p:spPr>
              <a:xfrm rot="12249506">
                <a:off x="1666681" y="6308746"/>
                <a:ext cx="417360" cy="319039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8" name="Isosceles Triangle 27"/>
              <p:cNvSpPr/>
              <p:nvPr/>
            </p:nvSpPr>
            <p:spPr>
              <a:xfrm rot="9999779">
                <a:off x="3403390" y="6425164"/>
                <a:ext cx="417360" cy="319039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9" name="Isosceles Triangle 28"/>
              <p:cNvSpPr/>
              <p:nvPr/>
            </p:nvSpPr>
            <p:spPr>
              <a:xfrm rot="10800000">
                <a:off x="2555776" y="6494337"/>
                <a:ext cx="417360" cy="319039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30" name="Pie 29"/>
            <p:cNvSpPr/>
            <p:nvPr/>
          </p:nvSpPr>
          <p:spPr>
            <a:xfrm rot="12898216">
              <a:off x="4290362" y="2246094"/>
              <a:ext cx="4503458" cy="4267571"/>
            </a:xfrm>
            <a:prstGeom prst="pie">
              <a:avLst>
                <a:gd name="adj1" fmla="val 30891"/>
                <a:gd name="adj2" fmla="val 16200000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 rot="637726">
              <a:off x="5783136" y="2549935"/>
              <a:ext cx="715272" cy="1040441"/>
              <a:chOff x="6666528" y="4122271"/>
              <a:chExt cx="929808" cy="1507131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6666528" y="4122271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7205081" y="4149080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732240" y="42930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7292696" y="4338295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7" name="Arc 36"/>
              <p:cNvSpPr/>
              <p:nvPr/>
            </p:nvSpPr>
            <p:spPr>
              <a:xfrm rot="13714658">
                <a:off x="7022676" y="4451694"/>
                <a:ext cx="504056" cy="605176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8" name="Flowchart: Delay 37"/>
              <p:cNvSpPr/>
              <p:nvPr/>
            </p:nvSpPr>
            <p:spPr>
              <a:xfrm rot="5400000">
                <a:off x="6776745" y="5131443"/>
                <a:ext cx="504056" cy="491862"/>
              </a:xfrm>
              <a:prstGeom prst="flowChartDelay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6217326" y="5767474"/>
              <a:ext cx="16670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MACROPHAGE</a:t>
              </a:r>
              <a:endParaRPr lang="en-CA" b="1" dirty="0"/>
            </a:p>
          </p:txBody>
        </p:sp>
        <p:sp>
          <p:nvSpPr>
            <p:cNvPr id="40" name="Isosceles Triangle 39"/>
            <p:cNvSpPr/>
            <p:nvPr/>
          </p:nvSpPr>
          <p:spPr>
            <a:xfrm rot="905599">
              <a:off x="6857940" y="1981005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Isosceles Triangle 40"/>
            <p:cNvSpPr/>
            <p:nvPr/>
          </p:nvSpPr>
          <p:spPr>
            <a:xfrm rot="3172707">
              <a:off x="8144847" y="2814272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Isosceles Triangle 41"/>
            <p:cNvSpPr/>
            <p:nvPr/>
          </p:nvSpPr>
          <p:spPr>
            <a:xfrm rot="5048612">
              <a:off x="8647756" y="4054225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Isosceles Triangle 42"/>
            <p:cNvSpPr/>
            <p:nvPr/>
          </p:nvSpPr>
          <p:spPr>
            <a:xfrm rot="6927380">
              <a:off x="8485480" y="5331924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Isosceles Triangle 43"/>
            <p:cNvSpPr/>
            <p:nvPr/>
          </p:nvSpPr>
          <p:spPr>
            <a:xfrm rot="8702270">
              <a:off x="7792026" y="6119188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1" name="Isosceles Triangle 50"/>
          <p:cNvSpPr/>
          <p:nvPr/>
        </p:nvSpPr>
        <p:spPr>
          <a:xfrm rot="20062408">
            <a:off x="5196529" y="2135410"/>
            <a:ext cx="417360" cy="31903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0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txBody>
          <a:bodyPr/>
          <a:lstStyle/>
          <a:p>
            <a:pPr algn="l"/>
            <a:r>
              <a:rPr lang="en-CA" b="1" u="sng" dirty="0" smtClean="0"/>
              <a:t>Helper T Cells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548679"/>
            <a:ext cx="8229600" cy="12241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smtClean="0"/>
              <a:t>                                       recognize and identify the invader antigens on macrophages </a:t>
            </a:r>
            <a:r>
              <a:rPr lang="en-CA" dirty="0" smtClean="0">
                <a:solidFill>
                  <a:schemeClr val="bg1"/>
                </a:solidFill>
              </a:rPr>
              <a:t>and sends signals to B cells to make more antibodies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4283968" y="2675425"/>
            <a:ext cx="5472608" cy="376002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7" name="Group 36"/>
          <p:cNvGrpSpPr/>
          <p:nvPr/>
        </p:nvGrpSpPr>
        <p:grpSpPr>
          <a:xfrm rot="2214636">
            <a:off x="5388813" y="3142136"/>
            <a:ext cx="715272" cy="1040441"/>
            <a:chOff x="6666528" y="4122271"/>
            <a:chExt cx="929808" cy="1507131"/>
          </a:xfrm>
        </p:grpSpPr>
        <p:sp>
          <p:nvSpPr>
            <p:cNvPr id="38" name="Oval 37"/>
            <p:cNvSpPr/>
            <p:nvPr/>
          </p:nvSpPr>
          <p:spPr>
            <a:xfrm>
              <a:off x="6666528" y="4122271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Oval 38"/>
            <p:cNvSpPr/>
            <p:nvPr/>
          </p:nvSpPr>
          <p:spPr>
            <a:xfrm>
              <a:off x="7205081" y="4149080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Oval 39"/>
            <p:cNvSpPr/>
            <p:nvPr/>
          </p:nvSpPr>
          <p:spPr>
            <a:xfrm>
              <a:off x="6732240" y="4293096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Oval 40"/>
            <p:cNvSpPr/>
            <p:nvPr/>
          </p:nvSpPr>
          <p:spPr>
            <a:xfrm>
              <a:off x="7292696" y="4338295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Arc 41"/>
            <p:cNvSpPr/>
            <p:nvPr/>
          </p:nvSpPr>
          <p:spPr>
            <a:xfrm rot="13714658">
              <a:off x="7022676" y="4451694"/>
              <a:ext cx="504056" cy="605176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Flowchart: Delay 42"/>
            <p:cNvSpPr/>
            <p:nvPr/>
          </p:nvSpPr>
          <p:spPr>
            <a:xfrm rot="5400000">
              <a:off x="6776745" y="5131443"/>
              <a:ext cx="504056" cy="491862"/>
            </a:xfrm>
            <a:prstGeom prst="flowChartDelay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pic>
        <p:nvPicPr>
          <p:cNvPr id="1026" name="Picture 2" descr="http://www.freestockphotos.biz/pictures/10/10994/hand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94"/>
          <a:stretch/>
        </p:blipFill>
        <p:spPr bwMode="auto">
          <a:xfrm rot="17865500" flipH="1">
            <a:off x="2634231" y="1686494"/>
            <a:ext cx="120458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Group 43"/>
          <p:cNvGrpSpPr/>
          <p:nvPr/>
        </p:nvGrpSpPr>
        <p:grpSpPr>
          <a:xfrm>
            <a:off x="-1332656" y="2208708"/>
            <a:ext cx="4731987" cy="4532660"/>
            <a:chOff x="-1332656" y="2208708"/>
            <a:chExt cx="4731987" cy="4532660"/>
          </a:xfrm>
        </p:grpSpPr>
        <p:grpSp>
          <p:nvGrpSpPr>
            <p:cNvPr id="5" name="Group 4"/>
            <p:cNvGrpSpPr/>
            <p:nvPr/>
          </p:nvGrpSpPr>
          <p:grpSpPr>
            <a:xfrm>
              <a:off x="-381041" y="3368671"/>
              <a:ext cx="2426367" cy="2758428"/>
              <a:chOff x="2432673" y="3985775"/>
              <a:chExt cx="2426367" cy="2758428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432673" y="3985775"/>
                <a:ext cx="2426367" cy="2403665"/>
                <a:chOff x="918637" y="3762902"/>
                <a:chExt cx="3349008" cy="3255088"/>
              </a:xfrm>
            </p:grpSpPr>
            <p:sp>
              <p:nvSpPr>
                <p:cNvPr id="28" name="Isosceles Triangle 27"/>
                <p:cNvSpPr/>
                <p:nvPr/>
              </p:nvSpPr>
              <p:spPr>
                <a:xfrm rot="1722354">
                  <a:off x="2912168" y="4181300"/>
                  <a:ext cx="576064" cy="432048"/>
                </a:xfrm>
                <a:prstGeom prst="triangl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9" name="Isosceles Triangle 28"/>
                <p:cNvSpPr/>
                <p:nvPr/>
              </p:nvSpPr>
              <p:spPr>
                <a:xfrm rot="612339">
                  <a:off x="1976064" y="3782920"/>
                  <a:ext cx="576064" cy="432048"/>
                </a:xfrm>
                <a:prstGeom prst="triangl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0" name="Isosceles Triangle 29"/>
                <p:cNvSpPr/>
                <p:nvPr/>
              </p:nvSpPr>
              <p:spPr>
                <a:xfrm rot="21276127">
                  <a:off x="918637" y="3762902"/>
                  <a:ext cx="576064" cy="432048"/>
                </a:xfrm>
                <a:prstGeom prst="triangl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1" name="Isosceles Triangle 30"/>
                <p:cNvSpPr/>
                <p:nvPr/>
              </p:nvSpPr>
              <p:spPr>
                <a:xfrm rot="3494723">
                  <a:off x="3611130" y="4797562"/>
                  <a:ext cx="576064" cy="432048"/>
                </a:xfrm>
                <a:prstGeom prst="triangl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" name="Isosceles Triangle 31"/>
                <p:cNvSpPr/>
                <p:nvPr/>
              </p:nvSpPr>
              <p:spPr>
                <a:xfrm rot="6650273">
                  <a:off x="3763589" y="5804550"/>
                  <a:ext cx="576064" cy="432048"/>
                </a:xfrm>
                <a:prstGeom prst="triangl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4" name="Isosceles Triangle 33"/>
                <p:cNvSpPr/>
                <p:nvPr/>
              </p:nvSpPr>
              <p:spPr>
                <a:xfrm rot="8479985">
                  <a:off x="3201863" y="6585942"/>
                  <a:ext cx="576064" cy="432048"/>
                </a:xfrm>
                <a:prstGeom prst="triangl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25" name="Isosceles Triangle 24"/>
              <p:cNvSpPr/>
              <p:nvPr/>
            </p:nvSpPr>
            <p:spPr>
              <a:xfrm rot="9999779">
                <a:off x="3403390" y="6425164"/>
                <a:ext cx="417360" cy="319039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6" name="Pie 5"/>
            <p:cNvSpPr/>
            <p:nvPr/>
          </p:nvSpPr>
          <p:spPr>
            <a:xfrm rot="12898216">
              <a:off x="-1332656" y="2473797"/>
              <a:ext cx="4503458" cy="4267571"/>
            </a:xfrm>
            <a:prstGeom prst="pie">
              <a:avLst>
                <a:gd name="adj1" fmla="val 30891"/>
                <a:gd name="adj2" fmla="val 16200000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 rot="20661673">
              <a:off x="273346" y="2815464"/>
              <a:ext cx="715272" cy="1040441"/>
              <a:chOff x="6666528" y="4122271"/>
              <a:chExt cx="929808" cy="1507131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6666528" y="4122271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7205081" y="4149080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732240" y="42930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7292696" y="4338295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Arc 17"/>
              <p:cNvSpPr/>
              <p:nvPr/>
            </p:nvSpPr>
            <p:spPr>
              <a:xfrm rot="13714658">
                <a:off x="7022676" y="4451694"/>
                <a:ext cx="504056" cy="605176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9" name="Flowchart: Delay 18"/>
              <p:cNvSpPr/>
              <p:nvPr/>
            </p:nvSpPr>
            <p:spPr>
              <a:xfrm rot="5400000">
                <a:off x="6776745" y="5131443"/>
                <a:ext cx="504056" cy="491862"/>
              </a:xfrm>
              <a:prstGeom prst="flowChartDelay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594308" y="5995177"/>
              <a:ext cx="16670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MACROPHAGE</a:t>
              </a:r>
              <a:endParaRPr lang="en-CA" b="1" dirty="0"/>
            </a:p>
          </p:txBody>
        </p:sp>
        <p:sp>
          <p:nvSpPr>
            <p:cNvPr id="9" name="Isosceles Triangle 8"/>
            <p:cNvSpPr/>
            <p:nvPr/>
          </p:nvSpPr>
          <p:spPr>
            <a:xfrm rot="905599">
              <a:off x="1234922" y="2208708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Isosceles Triangle 9"/>
            <p:cNvSpPr/>
            <p:nvPr/>
          </p:nvSpPr>
          <p:spPr>
            <a:xfrm rot="3172707">
              <a:off x="2521829" y="3041975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Isosceles Triangle 10"/>
            <p:cNvSpPr/>
            <p:nvPr/>
          </p:nvSpPr>
          <p:spPr>
            <a:xfrm rot="5048612">
              <a:off x="3031132" y="4281928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Isosceles Triangle 11"/>
            <p:cNvSpPr/>
            <p:nvPr/>
          </p:nvSpPr>
          <p:spPr>
            <a:xfrm rot="6927380">
              <a:off x="2862462" y="5559627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Isosceles Triangle 12"/>
            <p:cNvSpPr/>
            <p:nvPr/>
          </p:nvSpPr>
          <p:spPr>
            <a:xfrm rot="8702270">
              <a:off x="2169008" y="6346891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6" name="TextBox 45"/>
          <p:cNvSpPr txBox="1"/>
          <p:nvPr/>
        </p:nvSpPr>
        <p:spPr>
          <a:xfrm rot="903753">
            <a:off x="4647325" y="5257815"/>
            <a:ext cx="1667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Helper T Cells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38901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>
            <a:noAutofit/>
          </a:bodyPr>
          <a:lstStyle/>
          <a:p>
            <a:r>
              <a:rPr lang="en-CA" sz="4800" b="1" dirty="0" smtClean="0"/>
              <a:t>The </a:t>
            </a:r>
            <a:r>
              <a:rPr lang="en-CA" sz="4800" b="1" u="sng" dirty="0" smtClean="0"/>
              <a:t>First</a:t>
            </a:r>
            <a:r>
              <a:rPr lang="en-CA" sz="4800" b="1" dirty="0" smtClean="0"/>
              <a:t> Line of Defence:</a:t>
            </a:r>
            <a:endParaRPr lang="en-CA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834946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CA" sz="3600" b="1" dirty="0" smtClean="0">
                <a:sym typeface="Wingdings" pitchFamily="2" charset="2"/>
              </a:rPr>
              <a:t>Primarily physical defence</a:t>
            </a:r>
          </a:p>
          <a:p>
            <a:pPr marL="285750" indent="-285750">
              <a:buFont typeface="Wingdings"/>
              <a:buChar char="à"/>
            </a:pPr>
            <a:r>
              <a:rPr lang="en-CA" sz="3600" u="sng" dirty="0" smtClean="0">
                <a:sym typeface="Wingdings" pitchFamily="2" charset="2"/>
              </a:rPr>
              <a:t>Includes:</a:t>
            </a:r>
          </a:p>
          <a:p>
            <a:r>
              <a:rPr lang="en-CA" sz="3600" dirty="0" smtClean="0">
                <a:sym typeface="Wingdings" pitchFamily="2" charset="2"/>
              </a:rPr>
              <a:t>	- </a:t>
            </a:r>
            <a:r>
              <a:rPr lang="en-CA" sz="3600" dirty="0" smtClean="0">
                <a:solidFill>
                  <a:srgbClr val="FF0000"/>
                </a:solidFill>
                <a:sym typeface="Wingdings" pitchFamily="2" charset="2"/>
              </a:rPr>
              <a:t>The Skin</a:t>
            </a:r>
          </a:p>
          <a:p>
            <a:r>
              <a:rPr lang="en-CA" sz="3600" dirty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CA" sz="3600" dirty="0" smtClean="0">
                <a:solidFill>
                  <a:srgbClr val="FF0000"/>
                </a:solidFill>
                <a:sym typeface="Wingdings" pitchFamily="2" charset="2"/>
              </a:rPr>
              <a:t>- Lysozymes </a:t>
            </a:r>
          </a:p>
          <a:p>
            <a:r>
              <a:rPr lang="en-CA" sz="3600" dirty="0">
                <a:sym typeface="Wingdings" pitchFamily="2" charset="2"/>
              </a:rPr>
              <a:t> </a:t>
            </a:r>
            <a:r>
              <a:rPr lang="en-CA" sz="3600" dirty="0" smtClean="0">
                <a:sym typeface="Wingdings" pitchFamily="2" charset="2"/>
              </a:rPr>
              <a:t>           </a:t>
            </a:r>
            <a:r>
              <a:rPr lang="en-CA" sz="2400" dirty="0" smtClean="0">
                <a:sym typeface="Wingdings" pitchFamily="2" charset="2"/>
              </a:rPr>
              <a:t>(antimicrobial enzymes in tears, sweat, saliva, &amp; mucous)</a:t>
            </a:r>
          </a:p>
          <a:p>
            <a:r>
              <a:rPr lang="en-CA" sz="3600" dirty="0">
                <a:sym typeface="Wingdings" pitchFamily="2" charset="2"/>
              </a:rPr>
              <a:t>	</a:t>
            </a:r>
            <a:r>
              <a:rPr lang="en-CA" sz="3600" dirty="0" smtClean="0">
                <a:sym typeface="Wingdings" pitchFamily="2" charset="2"/>
              </a:rPr>
              <a:t>-  </a:t>
            </a:r>
            <a:r>
              <a:rPr lang="en-CA" sz="3600" dirty="0" smtClean="0">
                <a:solidFill>
                  <a:srgbClr val="FF0000"/>
                </a:solidFill>
                <a:sym typeface="Wingdings" pitchFamily="2" charset="2"/>
              </a:rPr>
              <a:t>Mucous and Cilia in Respiratory Tract</a:t>
            </a:r>
          </a:p>
          <a:p>
            <a:r>
              <a:rPr lang="en-CA" sz="3600" dirty="0">
                <a:solidFill>
                  <a:srgbClr val="FF0000"/>
                </a:solidFill>
                <a:sym typeface="Wingdings" pitchFamily="2" charset="2"/>
              </a:rPr>
              <a:t>	</a:t>
            </a:r>
            <a:r>
              <a:rPr lang="en-CA" sz="3600" dirty="0" smtClean="0">
                <a:solidFill>
                  <a:srgbClr val="FF0000"/>
                </a:solidFill>
                <a:sym typeface="Wingdings" pitchFamily="2" charset="2"/>
              </a:rPr>
              <a:t>-  Stomach Acid and Enzymes </a:t>
            </a:r>
          </a:p>
        </p:txBody>
      </p:sp>
    </p:spTree>
    <p:extLst>
      <p:ext uri="{BB962C8B-B14F-4D97-AF65-F5344CB8AC3E}">
        <p14:creationId xmlns:p14="http://schemas.microsoft.com/office/powerpoint/2010/main" val="138504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16" y="44624"/>
            <a:ext cx="8229600" cy="1143000"/>
          </a:xfrm>
        </p:spPr>
        <p:txBody>
          <a:bodyPr/>
          <a:lstStyle/>
          <a:p>
            <a:pPr algn="l"/>
            <a:r>
              <a:rPr lang="en-CA" b="1" u="sng" dirty="0" smtClean="0"/>
              <a:t>Helper T Cells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548679"/>
            <a:ext cx="9289032" cy="12241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smtClean="0"/>
              <a:t>                                       recognize and identify the invader antigens on macrophages </a:t>
            </a:r>
            <a:r>
              <a:rPr lang="en-CA" b="1" u="sng" dirty="0" smtClean="0">
                <a:solidFill>
                  <a:srgbClr val="FF0000"/>
                </a:solidFill>
              </a:rPr>
              <a:t>and sends signals to:</a:t>
            </a:r>
            <a:r>
              <a:rPr lang="en-CA" b="1" dirty="0" smtClean="0">
                <a:solidFill>
                  <a:srgbClr val="FF0000"/>
                </a:solidFill>
              </a:rPr>
              <a:t>                    </a:t>
            </a:r>
            <a:r>
              <a:rPr lang="en-CA" b="1" dirty="0">
                <a:solidFill>
                  <a:srgbClr val="FF0000"/>
                </a:solidFill>
              </a:rPr>
              <a:t>	</a:t>
            </a:r>
            <a:r>
              <a:rPr lang="en-CA" b="1" dirty="0" smtClean="0">
                <a:solidFill>
                  <a:srgbClr val="FF0000"/>
                </a:solidFill>
              </a:rPr>
              <a:t>		 </a:t>
            </a:r>
            <a:r>
              <a:rPr lang="en-CA" dirty="0" smtClean="0">
                <a:solidFill>
                  <a:srgbClr val="FF0000"/>
                </a:solidFill>
              </a:rPr>
              <a:t>… </a:t>
            </a:r>
            <a:r>
              <a:rPr lang="en-CA" b="1" dirty="0" smtClean="0">
                <a:solidFill>
                  <a:srgbClr val="FF0000"/>
                </a:solidFill>
              </a:rPr>
              <a:t>B cells </a:t>
            </a:r>
            <a:r>
              <a:rPr lang="en-CA" dirty="0" smtClean="0">
                <a:solidFill>
                  <a:srgbClr val="FF0000"/>
                </a:solidFill>
              </a:rPr>
              <a:t>to make more antibodies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6" name="Oval 35"/>
          <p:cNvSpPr/>
          <p:nvPr/>
        </p:nvSpPr>
        <p:spPr>
          <a:xfrm>
            <a:off x="4283968" y="2675425"/>
            <a:ext cx="5472608" cy="376002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7" name="Group 36"/>
          <p:cNvGrpSpPr/>
          <p:nvPr/>
        </p:nvGrpSpPr>
        <p:grpSpPr>
          <a:xfrm rot="2214636">
            <a:off x="5388813" y="3142136"/>
            <a:ext cx="715272" cy="1040441"/>
            <a:chOff x="6666528" y="4122271"/>
            <a:chExt cx="929808" cy="1507131"/>
          </a:xfrm>
        </p:grpSpPr>
        <p:sp>
          <p:nvSpPr>
            <p:cNvPr id="38" name="Oval 37"/>
            <p:cNvSpPr/>
            <p:nvPr/>
          </p:nvSpPr>
          <p:spPr>
            <a:xfrm>
              <a:off x="6666528" y="4122271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Oval 38"/>
            <p:cNvSpPr/>
            <p:nvPr/>
          </p:nvSpPr>
          <p:spPr>
            <a:xfrm>
              <a:off x="7205081" y="4149080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Oval 39"/>
            <p:cNvSpPr/>
            <p:nvPr/>
          </p:nvSpPr>
          <p:spPr>
            <a:xfrm>
              <a:off x="6732240" y="4293096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Oval 40"/>
            <p:cNvSpPr/>
            <p:nvPr/>
          </p:nvSpPr>
          <p:spPr>
            <a:xfrm>
              <a:off x="7292696" y="4338295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Arc 41"/>
            <p:cNvSpPr/>
            <p:nvPr/>
          </p:nvSpPr>
          <p:spPr>
            <a:xfrm rot="13714658">
              <a:off x="7022676" y="4451694"/>
              <a:ext cx="504056" cy="605176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Flowchart: Delay 42"/>
            <p:cNvSpPr/>
            <p:nvPr/>
          </p:nvSpPr>
          <p:spPr>
            <a:xfrm rot="5400000">
              <a:off x="6776745" y="5131443"/>
              <a:ext cx="504056" cy="491862"/>
            </a:xfrm>
            <a:prstGeom prst="flowChartDelay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-1332656" y="2208708"/>
            <a:ext cx="4725593" cy="4532660"/>
            <a:chOff x="-1332656" y="2208708"/>
            <a:chExt cx="4725593" cy="4532660"/>
          </a:xfrm>
        </p:grpSpPr>
        <p:grpSp>
          <p:nvGrpSpPr>
            <p:cNvPr id="5" name="Group 4"/>
            <p:cNvGrpSpPr/>
            <p:nvPr/>
          </p:nvGrpSpPr>
          <p:grpSpPr>
            <a:xfrm>
              <a:off x="-381041" y="3368671"/>
              <a:ext cx="2426367" cy="2758428"/>
              <a:chOff x="2432673" y="3985775"/>
              <a:chExt cx="2426367" cy="2758428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2432673" y="3985775"/>
                <a:ext cx="2426367" cy="2403665"/>
                <a:chOff x="918637" y="3762902"/>
                <a:chExt cx="3349008" cy="3255088"/>
              </a:xfrm>
            </p:grpSpPr>
            <p:sp>
              <p:nvSpPr>
                <p:cNvPr id="28" name="Isosceles Triangle 27"/>
                <p:cNvSpPr/>
                <p:nvPr/>
              </p:nvSpPr>
              <p:spPr>
                <a:xfrm rot="1722354">
                  <a:off x="2912168" y="4181300"/>
                  <a:ext cx="576064" cy="432048"/>
                </a:xfrm>
                <a:prstGeom prst="triangl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29" name="Isosceles Triangle 28"/>
                <p:cNvSpPr/>
                <p:nvPr/>
              </p:nvSpPr>
              <p:spPr>
                <a:xfrm rot="612339">
                  <a:off x="1976064" y="3782920"/>
                  <a:ext cx="576064" cy="432048"/>
                </a:xfrm>
                <a:prstGeom prst="triangl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0" name="Isosceles Triangle 29"/>
                <p:cNvSpPr/>
                <p:nvPr/>
              </p:nvSpPr>
              <p:spPr>
                <a:xfrm rot="21276127">
                  <a:off x="918637" y="3762902"/>
                  <a:ext cx="576064" cy="432048"/>
                </a:xfrm>
                <a:prstGeom prst="triangl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1" name="Isosceles Triangle 30"/>
                <p:cNvSpPr/>
                <p:nvPr/>
              </p:nvSpPr>
              <p:spPr>
                <a:xfrm rot="3494723">
                  <a:off x="3611130" y="4797562"/>
                  <a:ext cx="576064" cy="432048"/>
                </a:xfrm>
                <a:prstGeom prst="triangl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2" name="Isosceles Triangle 31"/>
                <p:cNvSpPr/>
                <p:nvPr/>
              </p:nvSpPr>
              <p:spPr>
                <a:xfrm rot="6650273">
                  <a:off x="3763589" y="5804550"/>
                  <a:ext cx="576064" cy="432048"/>
                </a:xfrm>
                <a:prstGeom prst="triangl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34" name="Isosceles Triangle 33"/>
                <p:cNvSpPr/>
                <p:nvPr/>
              </p:nvSpPr>
              <p:spPr>
                <a:xfrm rot="8479985">
                  <a:off x="3201863" y="6585942"/>
                  <a:ext cx="576064" cy="432048"/>
                </a:xfrm>
                <a:prstGeom prst="triangl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sp>
            <p:nvSpPr>
              <p:cNvPr id="25" name="Isosceles Triangle 24"/>
              <p:cNvSpPr/>
              <p:nvPr/>
            </p:nvSpPr>
            <p:spPr>
              <a:xfrm rot="9999779">
                <a:off x="3403390" y="6425164"/>
                <a:ext cx="417360" cy="319039"/>
              </a:xfrm>
              <a:prstGeom prst="triangl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6" name="Pie 5"/>
            <p:cNvSpPr/>
            <p:nvPr/>
          </p:nvSpPr>
          <p:spPr>
            <a:xfrm rot="12898216">
              <a:off x="-1332656" y="2473797"/>
              <a:ext cx="4503458" cy="4267571"/>
            </a:xfrm>
            <a:prstGeom prst="pie">
              <a:avLst>
                <a:gd name="adj1" fmla="val 30891"/>
                <a:gd name="adj2" fmla="val 16200000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 rot="20661673">
              <a:off x="273346" y="2815464"/>
              <a:ext cx="715272" cy="1040441"/>
              <a:chOff x="6666528" y="4122271"/>
              <a:chExt cx="929808" cy="1507131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6666528" y="4122271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7205081" y="4149080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732240" y="42930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7292696" y="4338295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Arc 17"/>
              <p:cNvSpPr/>
              <p:nvPr/>
            </p:nvSpPr>
            <p:spPr>
              <a:xfrm rot="13714658">
                <a:off x="7022676" y="4451694"/>
                <a:ext cx="504056" cy="605176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9" name="Flowchart: Delay 18"/>
              <p:cNvSpPr/>
              <p:nvPr/>
            </p:nvSpPr>
            <p:spPr>
              <a:xfrm rot="5400000">
                <a:off x="6776745" y="5131443"/>
                <a:ext cx="504056" cy="491862"/>
              </a:xfrm>
              <a:prstGeom prst="flowChartDelay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594308" y="5995177"/>
              <a:ext cx="16670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MACROPHAGE</a:t>
              </a:r>
              <a:endParaRPr lang="en-CA" b="1" dirty="0"/>
            </a:p>
          </p:txBody>
        </p:sp>
        <p:sp>
          <p:nvSpPr>
            <p:cNvPr id="9" name="Isosceles Triangle 8"/>
            <p:cNvSpPr/>
            <p:nvPr/>
          </p:nvSpPr>
          <p:spPr>
            <a:xfrm rot="905599">
              <a:off x="1234922" y="2208708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Isosceles Triangle 9"/>
            <p:cNvSpPr/>
            <p:nvPr/>
          </p:nvSpPr>
          <p:spPr>
            <a:xfrm rot="3172707">
              <a:off x="2521829" y="3041975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Isosceles Triangle 10"/>
            <p:cNvSpPr/>
            <p:nvPr/>
          </p:nvSpPr>
          <p:spPr>
            <a:xfrm rot="5048612">
              <a:off x="3024738" y="4281928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Isosceles Triangle 11"/>
            <p:cNvSpPr/>
            <p:nvPr/>
          </p:nvSpPr>
          <p:spPr>
            <a:xfrm rot="6927380">
              <a:off x="2862462" y="5559627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Isosceles Triangle 12"/>
            <p:cNvSpPr/>
            <p:nvPr/>
          </p:nvSpPr>
          <p:spPr>
            <a:xfrm rot="8702270">
              <a:off x="2169008" y="6346891"/>
              <a:ext cx="417360" cy="319039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6" name="TextBox 45"/>
          <p:cNvSpPr txBox="1"/>
          <p:nvPr/>
        </p:nvSpPr>
        <p:spPr>
          <a:xfrm rot="903753">
            <a:off x="4647325" y="5257815"/>
            <a:ext cx="1667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Helper T Cells</a:t>
            </a:r>
            <a:endParaRPr lang="en-CA" b="1" dirty="0"/>
          </a:p>
        </p:txBody>
      </p:sp>
      <p:sp>
        <p:nvSpPr>
          <p:cNvPr id="4" name="Rectangle 3"/>
          <p:cNvSpPr/>
          <p:nvPr/>
        </p:nvSpPr>
        <p:spPr>
          <a:xfrm>
            <a:off x="2843808" y="1639833"/>
            <a:ext cx="614341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000" dirty="0" smtClean="0">
                <a:solidFill>
                  <a:srgbClr val="FF0000"/>
                </a:solidFill>
              </a:rPr>
              <a:t>… </a:t>
            </a:r>
            <a:r>
              <a:rPr lang="en-CA" sz="3000" b="1" u="sng" dirty="0" smtClean="0">
                <a:solidFill>
                  <a:srgbClr val="FF0000"/>
                </a:solidFill>
              </a:rPr>
              <a:t>Killer T Cells </a:t>
            </a:r>
            <a:r>
              <a:rPr lang="en-CA" sz="3000" dirty="0" smtClean="0">
                <a:solidFill>
                  <a:srgbClr val="FF0000"/>
                </a:solidFill>
              </a:rPr>
              <a:t>to search-and-destroy </a:t>
            </a:r>
          </a:p>
          <a:p>
            <a:r>
              <a:rPr lang="en-CA" sz="3000" dirty="0" smtClean="0">
                <a:solidFill>
                  <a:srgbClr val="FF0000"/>
                </a:solidFill>
              </a:rPr>
              <a:t>     more invaders</a:t>
            </a:r>
            <a:endParaRPr lang="en-CA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www.freestockphotos.biz/pictures/10/10994/hand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894"/>
          <a:stretch/>
        </p:blipFill>
        <p:spPr bwMode="auto">
          <a:xfrm rot="4269363">
            <a:off x="3716215" y="3247760"/>
            <a:ext cx="120458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e 11"/>
          <p:cNvSpPr/>
          <p:nvPr/>
        </p:nvSpPr>
        <p:spPr>
          <a:xfrm rot="13993941">
            <a:off x="5239804" y="3200358"/>
            <a:ext cx="4503458" cy="4267571"/>
          </a:xfrm>
          <a:prstGeom prst="pie">
            <a:avLst>
              <a:gd name="adj1" fmla="val 30891"/>
              <a:gd name="adj2" fmla="val 1620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13176"/>
          </a:xfrm>
        </p:spPr>
        <p:txBody>
          <a:bodyPr>
            <a:normAutofit/>
          </a:bodyPr>
          <a:lstStyle/>
          <a:p>
            <a:pPr algn="l"/>
            <a:r>
              <a:rPr lang="en-CA" b="1" u="sng" dirty="0" smtClean="0"/>
              <a:t>Suppressor T Cells</a:t>
            </a: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/>
              <a:t> </a:t>
            </a:r>
            <a:r>
              <a:rPr lang="en-CA" dirty="0" smtClean="0">
                <a:sym typeface="Wingdings" pitchFamily="2" charset="2"/>
              </a:rPr>
              <a:t></a:t>
            </a:r>
            <a:r>
              <a:rPr lang="en-CA" b="1" dirty="0" smtClean="0">
                <a:sym typeface="Wingdings" pitchFamily="2" charset="2"/>
              </a:rPr>
              <a:t> </a:t>
            </a:r>
            <a:r>
              <a:rPr lang="en-CA" dirty="0" smtClean="0">
                <a:sym typeface="Wingdings" pitchFamily="2" charset="2"/>
              </a:rPr>
              <a:t>a T cell that turns off the immune system after the battle is won.</a:t>
            </a:r>
            <a:br>
              <a:rPr lang="en-CA" dirty="0" smtClean="0">
                <a:sym typeface="Wingdings" pitchFamily="2" charset="2"/>
              </a:rPr>
            </a:b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/>
              <a:t> </a:t>
            </a: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658012" y="6273923"/>
            <a:ext cx="1667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MACROPHAGE</a:t>
            </a:r>
            <a:endParaRPr lang="en-CA" b="1" dirty="0"/>
          </a:p>
        </p:txBody>
      </p:sp>
      <p:grpSp>
        <p:nvGrpSpPr>
          <p:cNvPr id="5" name="Group 4"/>
          <p:cNvGrpSpPr/>
          <p:nvPr/>
        </p:nvGrpSpPr>
        <p:grpSpPr>
          <a:xfrm rot="1759373">
            <a:off x="7336241" y="3537492"/>
            <a:ext cx="715272" cy="1040441"/>
            <a:chOff x="6666528" y="4122271"/>
            <a:chExt cx="929808" cy="1507131"/>
          </a:xfrm>
        </p:grpSpPr>
        <p:sp>
          <p:nvSpPr>
            <p:cNvPr id="6" name="Oval 5"/>
            <p:cNvSpPr/>
            <p:nvPr/>
          </p:nvSpPr>
          <p:spPr>
            <a:xfrm>
              <a:off x="6666528" y="4122271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7205081" y="4149080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6732240" y="4293096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7292696" y="4338295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Arc 9"/>
            <p:cNvSpPr/>
            <p:nvPr/>
          </p:nvSpPr>
          <p:spPr>
            <a:xfrm rot="13714658">
              <a:off x="7022676" y="4451694"/>
              <a:ext cx="504056" cy="605176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Flowchart: Delay 10"/>
            <p:cNvSpPr/>
            <p:nvPr/>
          </p:nvSpPr>
          <p:spPr>
            <a:xfrm rot="5400000">
              <a:off x="6776745" y="5131443"/>
              <a:ext cx="504056" cy="491862"/>
            </a:xfrm>
            <a:prstGeom prst="flowChartDelay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3" name="Oval 12"/>
          <p:cNvSpPr/>
          <p:nvPr/>
        </p:nvSpPr>
        <p:spPr>
          <a:xfrm flipH="1">
            <a:off x="-828600" y="3097971"/>
            <a:ext cx="4176464" cy="3760029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4" name="Group 13"/>
          <p:cNvGrpSpPr/>
          <p:nvPr/>
        </p:nvGrpSpPr>
        <p:grpSpPr>
          <a:xfrm rot="19385364" flipH="1">
            <a:off x="2076444" y="3611527"/>
            <a:ext cx="715272" cy="1040441"/>
            <a:chOff x="6666528" y="4122271"/>
            <a:chExt cx="929808" cy="1507131"/>
          </a:xfrm>
        </p:grpSpPr>
        <p:sp>
          <p:nvSpPr>
            <p:cNvPr id="15" name="Oval 14"/>
            <p:cNvSpPr/>
            <p:nvPr/>
          </p:nvSpPr>
          <p:spPr>
            <a:xfrm>
              <a:off x="6666528" y="4122271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Oval 15"/>
            <p:cNvSpPr/>
            <p:nvPr/>
          </p:nvSpPr>
          <p:spPr>
            <a:xfrm>
              <a:off x="7205081" y="4149080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Oval 16"/>
            <p:cNvSpPr/>
            <p:nvPr/>
          </p:nvSpPr>
          <p:spPr>
            <a:xfrm>
              <a:off x="6732240" y="4293096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Oval 17"/>
            <p:cNvSpPr/>
            <p:nvPr/>
          </p:nvSpPr>
          <p:spPr>
            <a:xfrm>
              <a:off x="7292696" y="4338295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Arc 18"/>
            <p:cNvSpPr/>
            <p:nvPr/>
          </p:nvSpPr>
          <p:spPr>
            <a:xfrm rot="13714658">
              <a:off x="7022676" y="4451694"/>
              <a:ext cx="504056" cy="605176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Flowchart: Delay 19"/>
            <p:cNvSpPr/>
            <p:nvPr/>
          </p:nvSpPr>
          <p:spPr>
            <a:xfrm rot="5400000">
              <a:off x="6776745" y="5131443"/>
              <a:ext cx="504056" cy="491862"/>
            </a:xfrm>
            <a:prstGeom prst="flowChartDelay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1" name="TextBox 20"/>
          <p:cNvSpPr txBox="1"/>
          <p:nvPr/>
        </p:nvSpPr>
        <p:spPr>
          <a:xfrm rot="20696247" flipH="1">
            <a:off x="758630" y="5562744"/>
            <a:ext cx="2615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Suppressor T Cells</a:t>
            </a:r>
            <a:endParaRPr lang="en-CA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r="658" b="49720"/>
          <a:stretch>
            <a:fillRect/>
          </a:stretch>
        </p:blipFill>
        <p:spPr bwMode="auto">
          <a:xfrm rot="19666612">
            <a:off x="3791489" y="3233184"/>
            <a:ext cx="941089" cy="1125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688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CA" b="1" u="sng" dirty="0" smtClean="0"/>
              <a:t>Memory B Cells</a:t>
            </a: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dirty="0" smtClean="0">
                <a:sym typeface="Wingdings" pitchFamily="2" charset="2"/>
              </a:rPr>
              <a:t> a cell that retains information about the shape of the invader’s antigen</a:t>
            </a:r>
            <a:r>
              <a:rPr lang="en-CA" b="1" dirty="0" smtClean="0"/>
              <a:t> </a:t>
            </a:r>
            <a:br>
              <a:rPr lang="en-CA" b="1" dirty="0" smtClean="0"/>
            </a:br>
            <a:r>
              <a:rPr lang="en-CA" dirty="0" smtClean="0">
                <a:sym typeface="Wingdings" pitchFamily="2" charset="2"/>
              </a:rPr>
              <a:t> keeps this information forever in case the invader reappears. Creates </a:t>
            </a: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Acquired Immunity </a:t>
            </a:r>
            <a:r>
              <a:rPr lang="en-CA" b="1" dirty="0" smtClean="0"/>
              <a:t/>
            </a:r>
            <a:br>
              <a:rPr lang="en-CA" b="1" dirty="0" smtClean="0"/>
            </a:b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2123728" y="3399888"/>
            <a:ext cx="3672408" cy="345811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 rot="20762026">
            <a:off x="2870737" y="5576829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 smtClean="0"/>
              <a:t>Memory B Cell</a:t>
            </a:r>
            <a:endParaRPr lang="en-CA" sz="3200" b="1" dirty="0"/>
          </a:p>
        </p:txBody>
      </p:sp>
      <p:sp>
        <p:nvSpPr>
          <p:cNvPr id="15" name="Cloud Callout 14"/>
          <p:cNvSpPr/>
          <p:nvPr/>
        </p:nvSpPr>
        <p:spPr>
          <a:xfrm>
            <a:off x="2987824" y="2564904"/>
            <a:ext cx="3384376" cy="1620760"/>
          </a:xfrm>
          <a:prstGeom prst="cloud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There was something I was supposed to remember…..</a:t>
            </a:r>
            <a:endParaRPr lang="en-CA" dirty="0"/>
          </a:p>
        </p:txBody>
      </p:sp>
      <p:pic>
        <p:nvPicPr>
          <p:cNvPr id="3076" name="Picture 4" descr="http://mgoblog.com/sites/mgoblog.com/files/inception-old-man_thumb.jpg"/>
          <p:cNvPicPr>
            <a:picLocks noChangeAspect="1" noChangeArrowheads="1"/>
          </p:cNvPicPr>
          <p:nvPr/>
        </p:nvPicPr>
        <p:blipFill>
          <a:blip r:embed="rId2" cstate="print"/>
          <a:srcRect l="43878" r="26440" b="3448"/>
          <a:stretch>
            <a:fillRect/>
          </a:stretch>
        </p:blipFill>
        <p:spPr bwMode="auto">
          <a:xfrm rot="949864">
            <a:off x="2445765" y="4214214"/>
            <a:ext cx="1210301" cy="1473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340768"/>
            <a:ext cx="8229600" cy="1143000"/>
          </a:xfrm>
        </p:spPr>
        <p:txBody>
          <a:bodyPr/>
          <a:lstStyle/>
          <a:p>
            <a:r>
              <a:rPr lang="en-CA" b="1" dirty="0" smtClean="0"/>
              <a:t>Re - Cap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12976"/>
            <a:ext cx="9144000" cy="4093915"/>
          </a:xfrm>
        </p:spPr>
        <p:txBody>
          <a:bodyPr/>
          <a:lstStyle/>
          <a:p>
            <a:pPr algn="ctr">
              <a:buNone/>
            </a:pPr>
            <a:r>
              <a:rPr lang="en-CA" dirty="0" smtClean="0">
                <a:hlinkClick r:id="rId2"/>
              </a:rPr>
              <a:t>http://www.youtube.com/watch?v=BeV7BtP18N8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1026" name="Picture 2" descr="http://ts4.mm.bing.net/images/thumbnail.aspx?q=4654890367453755&amp;id=047dc1bebe3372a6718c5d13772cfb9e&amp;url=http%3a%2f%2fwww.nbcumv.com%2fimages%2fauthor-created%2fpreviews%2fNBCEntertainment%2fTheMagicSchoolBus_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3456384" cy="243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97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3947" t="6937" r="5263" b="3889"/>
          <a:stretch>
            <a:fillRect/>
          </a:stretch>
        </p:blipFill>
        <p:spPr bwMode="auto">
          <a:xfrm>
            <a:off x="1835696" y="116632"/>
            <a:ext cx="5604270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7740352" y="4077072"/>
            <a:ext cx="216024" cy="7920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80312" y="4869160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Memory B Cell</a:t>
            </a:r>
            <a:endParaRPr lang="en-CA" sz="1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10714" t="30941" r="14286" b="16018"/>
          <a:stretch>
            <a:fillRect/>
          </a:stretch>
        </p:blipFill>
        <p:spPr bwMode="auto">
          <a:xfrm>
            <a:off x="0" y="2492896"/>
            <a:ext cx="151216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 flipV="1">
            <a:off x="539552" y="1916832"/>
            <a:ext cx="360040" cy="57606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520" y="5157192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Killer T Cell</a:t>
            </a:r>
            <a:endParaRPr lang="en-CA" sz="16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99592" y="2780928"/>
            <a:ext cx="136815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 l="8947" t="21755" r="10534" b="12980"/>
          <a:stretch>
            <a:fillRect/>
          </a:stretch>
        </p:blipFill>
        <p:spPr bwMode="auto">
          <a:xfrm>
            <a:off x="7524328" y="3140968"/>
            <a:ext cx="129614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Arrow Connector 19"/>
          <p:cNvCxnSpPr/>
          <p:nvPr/>
        </p:nvCxnSpPr>
        <p:spPr>
          <a:xfrm flipH="1">
            <a:off x="6588224" y="3933056"/>
            <a:ext cx="792088" cy="4320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 l="18808" t="31892" r="15364" b="16284"/>
          <a:stretch>
            <a:fillRect/>
          </a:stretch>
        </p:blipFill>
        <p:spPr bwMode="auto">
          <a:xfrm>
            <a:off x="7596336" y="5229200"/>
            <a:ext cx="77547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 l="13263" t="22737" r="13791" b="9054"/>
          <a:stretch>
            <a:fillRect/>
          </a:stretch>
        </p:blipFill>
        <p:spPr bwMode="auto">
          <a:xfrm>
            <a:off x="467544" y="692696"/>
            <a:ext cx="79208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Arrow Connector 26"/>
          <p:cNvCxnSpPr/>
          <p:nvPr/>
        </p:nvCxnSpPr>
        <p:spPr>
          <a:xfrm>
            <a:off x="539552" y="3501008"/>
            <a:ext cx="72008" cy="7920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3528" y="1556792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Suppressor T Cell</a:t>
            </a:r>
            <a:endParaRPr lang="en-CA" sz="160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/>
          <a:srcRect l="16557" t="25000" r="17217" b="15000"/>
          <a:stretch>
            <a:fillRect/>
          </a:stretch>
        </p:blipFill>
        <p:spPr bwMode="auto">
          <a:xfrm>
            <a:off x="395536" y="4293096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4932040" y="616530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Plasma Cell</a:t>
            </a:r>
            <a:endParaRPr lang="en-C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>
            <a:noAutofit/>
          </a:bodyPr>
          <a:lstStyle/>
          <a:p>
            <a:r>
              <a:rPr lang="en-CA" sz="4800" b="1" dirty="0" smtClean="0"/>
              <a:t>The </a:t>
            </a:r>
            <a:r>
              <a:rPr lang="en-CA" sz="4800" b="1" u="sng" dirty="0" smtClean="0"/>
              <a:t>Second</a:t>
            </a:r>
            <a:r>
              <a:rPr lang="en-CA" sz="4800" b="1" dirty="0" smtClean="0"/>
              <a:t> Line of Defence:</a:t>
            </a:r>
            <a:endParaRPr lang="en-CA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487681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CA" sz="3600" b="1" dirty="0" smtClean="0">
                <a:sym typeface="Wingdings" pitchFamily="2" charset="2"/>
              </a:rPr>
              <a:t> When invader gets past the first line</a:t>
            </a:r>
          </a:p>
          <a:p>
            <a:pPr marL="285750" indent="-285750">
              <a:buFont typeface="Wingdings"/>
              <a:buChar char="à"/>
            </a:pPr>
            <a:r>
              <a:rPr lang="en-CA" sz="3600" b="1" dirty="0" smtClean="0">
                <a:sym typeface="Wingdings" pitchFamily="2" charset="2"/>
              </a:rPr>
              <a:t> Is a </a:t>
            </a:r>
            <a:r>
              <a:rPr lang="en-CA" sz="3600" b="1" i="1" dirty="0" smtClean="0">
                <a:sym typeface="Wingdings" pitchFamily="2" charset="2"/>
              </a:rPr>
              <a:t>Non-Specific</a:t>
            </a:r>
            <a:r>
              <a:rPr lang="en-CA" sz="3600" b="1" dirty="0" smtClean="0">
                <a:sym typeface="Wingdings" pitchFamily="2" charset="2"/>
              </a:rPr>
              <a:t> line of defence</a:t>
            </a:r>
          </a:p>
          <a:p>
            <a:pPr marL="285750" indent="-285750">
              <a:buFont typeface="Wingdings"/>
              <a:buChar char="à"/>
            </a:pPr>
            <a:r>
              <a:rPr lang="en-CA" sz="3600" dirty="0" smtClean="0">
                <a:sym typeface="Wingdings" pitchFamily="2" charset="2"/>
              </a:rPr>
              <a:t> </a:t>
            </a:r>
            <a:r>
              <a:rPr lang="en-CA" sz="3600" u="sng" dirty="0" smtClean="0">
                <a:sym typeface="Wingdings" pitchFamily="2" charset="2"/>
              </a:rPr>
              <a:t>Includes:</a:t>
            </a:r>
          </a:p>
          <a:p>
            <a:r>
              <a:rPr lang="en-CA" sz="3600" dirty="0" smtClean="0">
                <a:sym typeface="Wingdings" pitchFamily="2" charset="2"/>
              </a:rPr>
              <a:t>	- </a:t>
            </a:r>
            <a:r>
              <a:rPr lang="en-CA" sz="3600" dirty="0" smtClean="0">
                <a:solidFill>
                  <a:srgbClr val="FF0000"/>
                </a:solidFill>
                <a:sym typeface="Wingdings" pitchFamily="2" charset="2"/>
              </a:rPr>
              <a:t>Phagocytosis</a:t>
            </a:r>
            <a:r>
              <a:rPr lang="en-CA" sz="3600" dirty="0" smtClean="0">
                <a:sym typeface="Wingdings" pitchFamily="2" charset="2"/>
              </a:rPr>
              <a:t> by macrophage cells</a:t>
            </a:r>
          </a:p>
          <a:p>
            <a:r>
              <a:rPr lang="en-CA" sz="3600" dirty="0">
                <a:sym typeface="Wingdings" pitchFamily="2" charset="2"/>
              </a:rPr>
              <a:t>	</a:t>
            </a:r>
            <a:r>
              <a:rPr lang="en-CA" sz="3600" dirty="0" smtClean="0">
                <a:sym typeface="Wingdings" pitchFamily="2" charset="2"/>
              </a:rPr>
              <a:t>- </a:t>
            </a:r>
            <a:r>
              <a:rPr lang="en-CA" sz="3600" dirty="0" smtClean="0">
                <a:solidFill>
                  <a:srgbClr val="FF0000"/>
                </a:solidFill>
                <a:sym typeface="Wingdings" pitchFamily="2" charset="2"/>
              </a:rPr>
              <a:t>An inflammatory Response </a:t>
            </a:r>
          </a:p>
          <a:p>
            <a:r>
              <a:rPr lang="en-CA" sz="3600" dirty="0">
                <a:sym typeface="Wingdings" pitchFamily="2" charset="2"/>
              </a:rPr>
              <a:t>	</a:t>
            </a:r>
            <a:r>
              <a:rPr lang="en-CA" sz="3600" dirty="0" smtClean="0">
                <a:sym typeface="Wingdings" pitchFamily="2" charset="2"/>
              </a:rPr>
              <a:t>(</a:t>
            </a:r>
            <a:r>
              <a:rPr lang="en-CA" sz="2400" dirty="0" smtClean="0">
                <a:sym typeface="Wingdings" pitchFamily="2" charset="2"/>
              </a:rPr>
              <a:t>cells release histamine, phagocytes 	leave blood migrate to 	injury site,  swelling, pain, redness)</a:t>
            </a:r>
            <a:endParaRPr lang="en-CA" sz="3600" dirty="0">
              <a:sym typeface="Wingdings" pitchFamily="2" charset="2"/>
            </a:endParaRPr>
          </a:p>
          <a:p>
            <a:r>
              <a:rPr lang="en-CA" sz="3600" dirty="0">
                <a:sym typeface="Wingdings" pitchFamily="2" charset="2"/>
              </a:rPr>
              <a:t>	</a:t>
            </a:r>
            <a:r>
              <a:rPr lang="en-CA" sz="3600" dirty="0" smtClean="0">
                <a:sym typeface="Wingdings" pitchFamily="2" charset="2"/>
              </a:rPr>
              <a:t>- </a:t>
            </a:r>
            <a:r>
              <a:rPr lang="en-CA" sz="3600" dirty="0" smtClean="0">
                <a:solidFill>
                  <a:srgbClr val="FF0000"/>
                </a:solidFill>
                <a:sym typeface="Wingdings" pitchFamily="2" charset="2"/>
              </a:rPr>
              <a:t>Fever</a:t>
            </a:r>
            <a:endParaRPr lang="en-CA" sz="2400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CA" sz="3600" dirty="0">
                <a:sym typeface="Wingdings" pitchFamily="2" charset="2"/>
              </a:rPr>
              <a:t>	</a:t>
            </a:r>
            <a:endParaRPr lang="en-CA" sz="36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1907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89248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4800" dirty="0"/>
              <a:t>The Body's 3</a:t>
            </a:r>
            <a:r>
              <a:rPr lang="en-CA" sz="4800" baseline="30000" dirty="0"/>
              <a:t>rd</a:t>
            </a:r>
            <a:r>
              <a:rPr lang="en-CA" sz="4800" dirty="0"/>
              <a:t> Line </a:t>
            </a:r>
            <a:r>
              <a:rPr lang="en-CA" sz="4800" dirty="0" smtClean="0"/>
              <a:t>of Defence:</a:t>
            </a:r>
          </a:p>
          <a:p>
            <a:pPr marL="0" indent="0" algn="ctr">
              <a:buNone/>
            </a:pPr>
            <a:r>
              <a:rPr lang="en-CA" sz="8800" b="1" dirty="0" smtClean="0">
                <a:solidFill>
                  <a:srgbClr val="FF0000"/>
                </a:solidFill>
              </a:rPr>
              <a:t>The Immune Response</a:t>
            </a:r>
            <a:endParaRPr lang="en-CA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27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en-CA" dirty="0" smtClean="0"/>
              <a:t>The 3</a:t>
            </a:r>
            <a:r>
              <a:rPr lang="en-CA" baseline="30000" dirty="0" smtClean="0"/>
              <a:t>rd</a:t>
            </a:r>
            <a:r>
              <a:rPr lang="en-CA" dirty="0" smtClean="0"/>
              <a:t> Line: </a:t>
            </a:r>
            <a:r>
              <a:rPr lang="en-CA" b="1" dirty="0" smtClean="0"/>
              <a:t>The Immune Response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The presence of </a:t>
            </a:r>
            <a:r>
              <a:rPr lang="en-CA" dirty="0"/>
              <a:t>f</a:t>
            </a:r>
            <a:r>
              <a:rPr lang="en-CA" dirty="0" smtClean="0"/>
              <a:t>oreign </a:t>
            </a:r>
          </a:p>
          <a:p>
            <a:pPr marL="0" indent="0">
              <a:buNone/>
            </a:pPr>
            <a:r>
              <a:rPr lang="en-CA" dirty="0" smtClean="0"/>
              <a:t>organisms activate </a:t>
            </a:r>
          </a:p>
          <a:p>
            <a:pPr marL="0" indent="0">
              <a:buNone/>
            </a:pPr>
            <a:r>
              <a:rPr lang="en-CA" dirty="0" smtClean="0"/>
              <a:t>antimicrobial plasma proteins</a:t>
            </a:r>
          </a:p>
          <a:p>
            <a:pPr marL="0" indent="0">
              <a:buNone/>
            </a:pPr>
            <a:r>
              <a:rPr lang="en-CA" dirty="0" smtClean="0"/>
              <a:t>in the circulatory system,</a:t>
            </a:r>
          </a:p>
          <a:p>
            <a:pPr marL="0" indent="0">
              <a:buNone/>
            </a:pPr>
            <a:r>
              <a:rPr lang="en-CA" dirty="0" smtClean="0"/>
              <a:t>called </a:t>
            </a:r>
            <a:r>
              <a:rPr lang="en-CA" b="1" dirty="0" smtClean="0"/>
              <a:t>COMPLEMENT PROTEINS </a:t>
            </a:r>
            <a:endParaRPr lang="en-CA" b="1" dirty="0"/>
          </a:p>
        </p:txBody>
      </p:sp>
      <p:pic>
        <p:nvPicPr>
          <p:cNvPr id="1026" name="Picture 2" descr="http://www.nobelprize.org/educational/medicine/immunity/images/detail/fig8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793" y="1772816"/>
            <a:ext cx="3127687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48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en-CA" dirty="0" smtClean="0"/>
              <a:t>The 3</a:t>
            </a:r>
            <a:r>
              <a:rPr lang="en-CA" baseline="30000" dirty="0" smtClean="0"/>
              <a:t>rd</a:t>
            </a:r>
            <a:r>
              <a:rPr lang="en-CA" dirty="0" smtClean="0"/>
              <a:t> Line: </a:t>
            </a:r>
            <a:r>
              <a:rPr lang="en-CA" b="1" dirty="0" smtClean="0"/>
              <a:t>The Immune Response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4525963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/>
              <a:t>COMPLEMENT PROTEINS </a:t>
            </a:r>
            <a:r>
              <a:rPr lang="en-CA" dirty="0" smtClean="0"/>
              <a:t>can work in three ways:</a:t>
            </a:r>
            <a:endParaRPr lang="en-CA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051189"/>
              </p:ext>
            </p:extLst>
          </p:nvPr>
        </p:nvGraphicFramePr>
        <p:xfrm>
          <a:off x="395537" y="2060848"/>
          <a:ext cx="8424936" cy="453650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8424936"/>
              </a:tblGrid>
              <a:tr h="453650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2204864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1) Triggers the formation of a protective coating around the invading cell, immobilizing it</a:t>
            </a:r>
            <a:endParaRPr lang="en-CA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270892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COATING PROTEIN</a:t>
            </a:r>
            <a:endParaRPr lang="en-CA" b="1" dirty="0"/>
          </a:p>
        </p:txBody>
      </p:sp>
      <p:sp>
        <p:nvSpPr>
          <p:cNvPr id="9" name="Oval 8"/>
          <p:cNvSpPr/>
          <p:nvPr/>
        </p:nvSpPr>
        <p:spPr>
          <a:xfrm>
            <a:off x="3756069" y="3284984"/>
            <a:ext cx="4248472" cy="2158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4" name="Group 13"/>
          <p:cNvGrpSpPr/>
          <p:nvPr/>
        </p:nvGrpSpPr>
        <p:grpSpPr>
          <a:xfrm>
            <a:off x="3995936" y="3427983"/>
            <a:ext cx="3816424" cy="1872208"/>
            <a:chOff x="3995936" y="3429000"/>
            <a:chExt cx="3816424" cy="1872208"/>
          </a:xfrm>
          <a:solidFill>
            <a:srgbClr val="00B050"/>
          </a:solidFill>
        </p:grpSpPr>
        <p:sp>
          <p:nvSpPr>
            <p:cNvPr id="6" name="Oval 5"/>
            <p:cNvSpPr/>
            <p:nvPr/>
          </p:nvSpPr>
          <p:spPr>
            <a:xfrm>
              <a:off x="3995936" y="3429000"/>
              <a:ext cx="3816424" cy="1872208"/>
            </a:xfrm>
            <a:prstGeom prst="ellipse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76056" y="4041938"/>
              <a:ext cx="1800200" cy="646331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 smtClean="0"/>
                <a:t>INVADER</a:t>
              </a:r>
            </a:p>
            <a:p>
              <a:pPr algn="ctr"/>
              <a:r>
                <a:rPr lang="en-CA" b="1" dirty="0" smtClean="0"/>
                <a:t>CELL</a:t>
              </a:r>
              <a:endParaRPr lang="en-CA" b="1" dirty="0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H="1">
            <a:off x="4860032" y="2893586"/>
            <a:ext cx="648072" cy="6074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34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en-CA" dirty="0" smtClean="0"/>
              <a:t>The 3</a:t>
            </a:r>
            <a:r>
              <a:rPr lang="en-CA" baseline="30000" dirty="0" smtClean="0"/>
              <a:t>rd</a:t>
            </a:r>
            <a:r>
              <a:rPr lang="en-CA" dirty="0" smtClean="0"/>
              <a:t> Line: </a:t>
            </a:r>
            <a:r>
              <a:rPr lang="en-CA" b="1" dirty="0" smtClean="0"/>
              <a:t>The Immune Response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4525963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/>
              <a:t>COMPLEMENT PROTEINS </a:t>
            </a:r>
            <a:r>
              <a:rPr lang="en-CA" dirty="0" smtClean="0"/>
              <a:t>can work in three ways:</a:t>
            </a:r>
            <a:endParaRPr lang="en-CA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393331"/>
              </p:ext>
            </p:extLst>
          </p:nvPr>
        </p:nvGraphicFramePr>
        <p:xfrm>
          <a:off x="395537" y="2060848"/>
          <a:ext cx="8424936" cy="453650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808312"/>
                <a:gridCol w="5616624"/>
              </a:tblGrid>
              <a:tr h="453650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2204864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1) Triggers the formation of a protective coating around the invading cell, immobilizing it</a:t>
            </a:r>
            <a:endParaRPr lang="en-C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2204864"/>
            <a:ext cx="2664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2</a:t>
            </a:r>
            <a:r>
              <a:rPr lang="en-CA" sz="2400" b="1" dirty="0" smtClean="0"/>
              <a:t>) Punctures the invader’s cell membrane, causing water to rush in and busting the cell</a:t>
            </a:r>
            <a:endParaRPr lang="en-CA" sz="24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4080204" y="4365104"/>
            <a:ext cx="3816424" cy="1872208"/>
            <a:chOff x="3995936" y="3429000"/>
            <a:chExt cx="3816424" cy="1872208"/>
          </a:xfrm>
        </p:grpSpPr>
        <p:sp>
          <p:nvSpPr>
            <p:cNvPr id="8" name="Oval 7"/>
            <p:cNvSpPr/>
            <p:nvPr/>
          </p:nvSpPr>
          <p:spPr>
            <a:xfrm>
              <a:off x="3995936" y="3429000"/>
              <a:ext cx="3816424" cy="187220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76056" y="4041938"/>
              <a:ext cx="18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 smtClean="0"/>
                <a:t>INVADER</a:t>
              </a:r>
            </a:p>
            <a:p>
              <a:pPr algn="ctr"/>
              <a:r>
                <a:rPr lang="en-CA" b="1" dirty="0" smtClean="0"/>
                <a:t>CELL</a:t>
              </a:r>
              <a:endParaRPr lang="en-CA" b="1" dirty="0"/>
            </a:p>
          </p:txBody>
        </p:sp>
      </p:grpSp>
      <p:sp>
        <p:nvSpPr>
          <p:cNvPr id="10" name="Oval 9"/>
          <p:cNvSpPr/>
          <p:nvPr/>
        </p:nvSpPr>
        <p:spPr>
          <a:xfrm>
            <a:off x="6588224" y="3933056"/>
            <a:ext cx="1080120" cy="104498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5" name="Group 14"/>
          <p:cNvGrpSpPr/>
          <p:nvPr/>
        </p:nvGrpSpPr>
        <p:grpSpPr>
          <a:xfrm rot="20844920">
            <a:off x="6903048" y="3789040"/>
            <a:ext cx="767956" cy="721243"/>
            <a:chOff x="6864384" y="4051523"/>
            <a:chExt cx="767956" cy="721243"/>
          </a:xfrm>
        </p:grpSpPr>
        <p:sp>
          <p:nvSpPr>
            <p:cNvPr id="11" name="Oval 10"/>
            <p:cNvSpPr/>
            <p:nvPr/>
          </p:nvSpPr>
          <p:spPr>
            <a:xfrm>
              <a:off x="7416316" y="4051523"/>
              <a:ext cx="216024" cy="1846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6864384" y="4253609"/>
              <a:ext cx="527800" cy="51915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 rot="18301403">
            <a:off x="6359895" y="3771103"/>
            <a:ext cx="767956" cy="721243"/>
            <a:chOff x="6864384" y="4051523"/>
            <a:chExt cx="767956" cy="721243"/>
          </a:xfrm>
        </p:grpSpPr>
        <p:sp>
          <p:nvSpPr>
            <p:cNvPr id="17" name="Oval 16"/>
            <p:cNvSpPr/>
            <p:nvPr/>
          </p:nvSpPr>
          <p:spPr>
            <a:xfrm>
              <a:off x="7416316" y="4051523"/>
              <a:ext cx="216024" cy="1846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>
              <a:off x="6864384" y="4253609"/>
              <a:ext cx="527800" cy="51915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896083">
            <a:off x="7316265" y="4091841"/>
            <a:ext cx="767956" cy="721243"/>
            <a:chOff x="6864384" y="4051523"/>
            <a:chExt cx="767956" cy="721243"/>
          </a:xfrm>
        </p:grpSpPr>
        <p:sp>
          <p:nvSpPr>
            <p:cNvPr id="20" name="Oval 19"/>
            <p:cNvSpPr/>
            <p:nvPr/>
          </p:nvSpPr>
          <p:spPr>
            <a:xfrm>
              <a:off x="7416316" y="4051523"/>
              <a:ext cx="216024" cy="1846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6864384" y="4253609"/>
              <a:ext cx="527800" cy="51915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7128284" y="3275692"/>
            <a:ext cx="126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H</a:t>
            </a:r>
            <a:r>
              <a:rPr lang="en-CA" b="1" baseline="-25000" dirty="0" smtClean="0"/>
              <a:t>2</a:t>
            </a:r>
            <a:r>
              <a:rPr lang="en-CA" b="1" dirty="0" smtClean="0"/>
              <a:t>O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50950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en-CA" dirty="0" smtClean="0"/>
              <a:t>The 3</a:t>
            </a:r>
            <a:r>
              <a:rPr lang="en-CA" baseline="30000" dirty="0" smtClean="0"/>
              <a:t>rd</a:t>
            </a:r>
            <a:r>
              <a:rPr lang="en-CA" dirty="0" smtClean="0"/>
              <a:t> Line: </a:t>
            </a:r>
            <a:r>
              <a:rPr lang="en-CA" b="1" dirty="0" smtClean="0"/>
              <a:t>The Immune Response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4525963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/>
              <a:t>COMPLEMENT PROTEINS </a:t>
            </a:r>
            <a:r>
              <a:rPr lang="en-CA" dirty="0" smtClean="0"/>
              <a:t>can work in three ways:</a:t>
            </a:r>
            <a:endParaRPr lang="en-CA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576242"/>
              </p:ext>
            </p:extLst>
          </p:nvPr>
        </p:nvGraphicFramePr>
        <p:xfrm>
          <a:off x="395537" y="2060848"/>
          <a:ext cx="8424936" cy="453650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808312"/>
                <a:gridCol w="2808312"/>
                <a:gridCol w="2808312"/>
              </a:tblGrid>
              <a:tr h="453650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2204864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1) Triggers the formation of a protective coating around the invading cell, immobilizing it</a:t>
            </a:r>
            <a:endParaRPr lang="en-C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2204864"/>
            <a:ext cx="2664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2</a:t>
            </a:r>
            <a:r>
              <a:rPr lang="en-CA" sz="2400" b="1" dirty="0" smtClean="0"/>
              <a:t>) Punctures the invader’s cell membrane, causing water to rush in and busting the cell</a:t>
            </a:r>
            <a:endParaRPr lang="en-CA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84168" y="2204864"/>
            <a:ext cx="2664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3</a:t>
            </a:r>
            <a:r>
              <a:rPr lang="en-CA" sz="2400" b="1" dirty="0" smtClean="0"/>
              <a:t>) Attach to the invader cell, tagging it for phagocytosis</a:t>
            </a:r>
            <a:endParaRPr lang="en-CA" sz="2400" b="1" dirty="0"/>
          </a:p>
        </p:txBody>
      </p:sp>
      <p:sp>
        <p:nvSpPr>
          <p:cNvPr id="11" name="Oval 10"/>
          <p:cNvSpPr/>
          <p:nvPr/>
        </p:nvSpPr>
        <p:spPr>
          <a:xfrm rot="816204">
            <a:off x="5947202" y="4281749"/>
            <a:ext cx="3231323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364088" y="4437112"/>
            <a:ext cx="2360566" cy="1780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8" name="Group 7"/>
          <p:cNvGrpSpPr/>
          <p:nvPr/>
        </p:nvGrpSpPr>
        <p:grpSpPr>
          <a:xfrm>
            <a:off x="4067944" y="4725144"/>
            <a:ext cx="3108604" cy="1368152"/>
            <a:chOff x="3730724" y="3429000"/>
            <a:chExt cx="3816424" cy="1872208"/>
          </a:xfrm>
        </p:grpSpPr>
        <p:sp>
          <p:nvSpPr>
            <p:cNvPr id="9" name="Oval 8"/>
            <p:cNvSpPr/>
            <p:nvPr/>
          </p:nvSpPr>
          <p:spPr>
            <a:xfrm>
              <a:off x="3730724" y="3429000"/>
              <a:ext cx="3816424" cy="187220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59452" y="4041938"/>
              <a:ext cx="18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 smtClean="0"/>
                <a:t>INVADER</a:t>
              </a:r>
            </a:p>
            <a:p>
              <a:pPr algn="ctr"/>
              <a:r>
                <a:rPr lang="en-CA" b="1" dirty="0" smtClean="0"/>
                <a:t>CELL</a:t>
              </a:r>
              <a:endParaRPr lang="en-CA" b="1" dirty="0"/>
            </a:p>
          </p:txBody>
        </p:sp>
      </p:grpSp>
      <p:sp>
        <p:nvSpPr>
          <p:cNvPr id="13" name="Oval 12"/>
          <p:cNvSpPr/>
          <p:nvPr/>
        </p:nvSpPr>
        <p:spPr>
          <a:xfrm>
            <a:off x="6616379" y="4797152"/>
            <a:ext cx="331885" cy="303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7380312" y="58772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PHAGOCYTE</a:t>
            </a:r>
            <a:endParaRPr lang="en-CA" b="1" dirty="0"/>
          </a:p>
        </p:txBody>
      </p:sp>
      <p:sp>
        <p:nvSpPr>
          <p:cNvPr id="15" name="Rectangle 14"/>
          <p:cNvSpPr/>
          <p:nvPr/>
        </p:nvSpPr>
        <p:spPr>
          <a:xfrm>
            <a:off x="8820472" y="3359026"/>
            <a:ext cx="647250" cy="3238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848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The 3</a:t>
            </a:r>
            <a:r>
              <a:rPr lang="en-CA" baseline="30000" dirty="0"/>
              <a:t>rd</a:t>
            </a:r>
            <a:r>
              <a:rPr lang="en-CA" dirty="0"/>
              <a:t> Line: </a:t>
            </a:r>
            <a:r>
              <a:rPr lang="en-CA" b="1" dirty="0"/>
              <a:t>The Immune Response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/>
              <a:t>LYMPHOCYTES</a:t>
            </a:r>
            <a:r>
              <a:rPr lang="en-CA" dirty="0" smtClean="0"/>
              <a:t> </a:t>
            </a:r>
          </a:p>
          <a:p>
            <a:pPr>
              <a:buFont typeface="Wingdings" pitchFamily="2" charset="2"/>
              <a:buChar char="à"/>
            </a:pPr>
            <a:r>
              <a:rPr lang="en-CA" dirty="0" smtClean="0">
                <a:sym typeface="Wingdings" pitchFamily="2" charset="2"/>
              </a:rPr>
              <a:t>a type of WBC that produces </a:t>
            </a:r>
            <a:r>
              <a:rPr lang="en-CA" u="sng" dirty="0" smtClean="0">
                <a:sym typeface="Wingdings" pitchFamily="2" charset="2"/>
              </a:rPr>
              <a:t>ANTIBODIES</a:t>
            </a: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      - Protein that protects the body from invaders</a:t>
            </a:r>
          </a:p>
          <a:p>
            <a:pPr marL="0" indent="0">
              <a:buNone/>
            </a:pPr>
            <a:endParaRPr lang="en-CA" dirty="0">
              <a:sym typeface="Wingdings" pitchFamily="2" charset="2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076056" y="3212976"/>
            <a:ext cx="4824536" cy="3573016"/>
            <a:chOff x="4639900" y="2636912"/>
            <a:chExt cx="5188684" cy="4221088"/>
          </a:xfrm>
        </p:grpSpPr>
        <p:sp>
          <p:nvSpPr>
            <p:cNvPr id="8" name="TextBox 7"/>
            <p:cNvSpPr txBox="1"/>
            <p:nvPr/>
          </p:nvSpPr>
          <p:spPr>
            <a:xfrm>
              <a:off x="6404807" y="5016078"/>
              <a:ext cx="2631689" cy="584775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3200" b="1" dirty="0" smtClean="0"/>
                <a:t>LYMPHOCYTE</a:t>
              </a:r>
              <a:endParaRPr lang="en-CA" sz="32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6300192" y="3284984"/>
              <a:ext cx="529425" cy="3751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4639900" y="2788355"/>
              <a:ext cx="1952432" cy="1240027"/>
              <a:chOff x="4639900" y="2788355"/>
              <a:chExt cx="1952432" cy="1240027"/>
            </a:xfrm>
          </p:grpSpPr>
          <p:sp>
            <p:nvSpPr>
              <p:cNvPr id="21" name="Rectangle 20"/>
              <p:cNvSpPr/>
              <p:nvPr/>
            </p:nvSpPr>
            <p:spPr>
              <a:xfrm rot="17152040">
                <a:off x="5484147" y="2520172"/>
                <a:ext cx="663963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7200" b="1" cap="none" spc="0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00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Y</a:t>
                </a:r>
                <a:endParaRPr lang="en-US" sz="7200" b="1" cap="none" spc="0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 rot="17152040">
                <a:off x="4908083" y="2993483"/>
                <a:ext cx="663963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7200" b="1" cap="none" spc="0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00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Y</a:t>
                </a:r>
                <a:endParaRPr lang="en-US" sz="7200" b="1" cap="none" spc="0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 rot="17152040">
                <a:off x="5660186" y="3096236"/>
                <a:ext cx="663963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7200" b="1" cap="none" spc="0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00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Y</a:t>
                </a:r>
                <a:endParaRPr lang="en-US" sz="7200" b="1" cap="none" spc="0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5908129" y="2636912"/>
              <a:ext cx="1472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ANTIBODIES</a:t>
              </a:r>
              <a:endParaRPr lang="en-CA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156176" y="3399888"/>
              <a:ext cx="3672408" cy="3458112"/>
              <a:chOff x="6156176" y="3399888"/>
              <a:chExt cx="3672408" cy="3458112"/>
            </a:xfrm>
            <a:solidFill>
              <a:srgbClr val="00B050"/>
            </a:solidFill>
          </p:grpSpPr>
          <p:sp>
            <p:nvSpPr>
              <p:cNvPr id="13" name="Oval 12"/>
              <p:cNvSpPr/>
              <p:nvPr/>
            </p:nvSpPr>
            <p:spPr>
              <a:xfrm>
                <a:off x="6156176" y="3399888"/>
                <a:ext cx="3672408" cy="3458112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885748" y="5869525"/>
                <a:ext cx="2458399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CA" sz="2400" b="1" dirty="0" smtClean="0"/>
                  <a:t>LYMPHOCYTE</a:t>
                </a:r>
                <a:endParaRPr lang="en-CA" sz="2400" b="1"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666528" y="4122271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7205081" y="4149080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6732240" y="4293096"/>
                <a:ext cx="216024" cy="21602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7292696" y="4338295"/>
                <a:ext cx="216024" cy="21602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9" name="Arc 18"/>
              <p:cNvSpPr/>
              <p:nvPr/>
            </p:nvSpPr>
            <p:spPr>
              <a:xfrm rot="13714658">
                <a:off x="7022676" y="4451694"/>
                <a:ext cx="504056" cy="605176"/>
              </a:xfrm>
              <a:prstGeom prst="arc">
                <a:avLst/>
              </a:prstGeom>
              <a:grpFill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0" name="Flowchart: Delay 19"/>
              <p:cNvSpPr/>
              <p:nvPr/>
            </p:nvSpPr>
            <p:spPr>
              <a:xfrm rot="5400000">
                <a:off x="6776745" y="5131443"/>
                <a:ext cx="504056" cy="491862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884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625</Words>
  <Application>Microsoft Office PowerPoint</Application>
  <PresentationFormat>On-screen Show (4:3)</PresentationFormat>
  <Paragraphs>160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11.2 - The Body’s Lines of Defence!</vt:lpstr>
      <vt:lpstr>The First Line of Defence:</vt:lpstr>
      <vt:lpstr>The Second Line of Defence:</vt:lpstr>
      <vt:lpstr>PowerPoint Presentation</vt:lpstr>
      <vt:lpstr>The 3rd Line: The Immune Response</vt:lpstr>
      <vt:lpstr>The 3rd Line: The Immune Response</vt:lpstr>
      <vt:lpstr>The 3rd Line: The Immune Response</vt:lpstr>
      <vt:lpstr>The 3rd Line: The Immune Response</vt:lpstr>
      <vt:lpstr>The 3rd Line: The Immune Response</vt:lpstr>
      <vt:lpstr>PowerPoint Presentation</vt:lpstr>
      <vt:lpstr>Two Types of Lymphocytes</vt:lpstr>
      <vt:lpstr>Two Types of Lymphocytes</vt:lpstr>
      <vt:lpstr>Two Types of Lymphocytes</vt:lpstr>
      <vt:lpstr>Antigens - Antibodies</vt:lpstr>
      <vt:lpstr>Antigens - Antibodies</vt:lpstr>
      <vt:lpstr>Antigens - Antibodies</vt:lpstr>
      <vt:lpstr>PowerPoint Presentation</vt:lpstr>
      <vt:lpstr>PowerPoint Presentation</vt:lpstr>
      <vt:lpstr>Helper T Cells</vt:lpstr>
      <vt:lpstr>Helper T Cells</vt:lpstr>
      <vt:lpstr>Suppressor T Cells   a T cell that turns off the immune system after the battle is won.     </vt:lpstr>
      <vt:lpstr>PowerPoint Presentation</vt:lpstr>
      <vt:lpstr>Re - Cap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</dc:creator>
  <cp:lastModifiedBy>Kira</cp:lastModifiedBy>
  <cp:revision>52</cp:revision>
  <dcterms:created xsi:type="dcterms:W3CDTF">2012-03-31T20:46:15Z</dcterms:created>
  <dcterms:modified xsi:type="dcterms:W3CDTF">2012-12-17T21:19:10Z</dcterms:modified>
</cp:coreProperties>
</file>