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6"/>
  </p:notesMasterIdLst>
  <p:handoutMasterIdLst>
    <p:handoutMasterId r:id="rId27"/>
  </p:handoutMasterIdLst>
  <p:sldIdLst>
    <p:sldId id="281" r:id="rId5"/>
    <p:sldId id="282" r:id="rId6"/>
    <p:sldId id="283" r:id="rId7"/>
    <p:sldId id="289" r:id="rId8"/>
    <p:sldId id="290" r:id="rId9"/>
    <p:sldId id="258" r:id="rId10"/>
    <p:sldId id="293" r:id="rId11"/>
    <p:sldId id="291" r:id="rId12"/>
    <p:sldId id="260" r:id="rId13"/>
    <p:sldId id="261" r:id="rId14"/>
    <p:sldId id="276" r:id="rId15"/>
    <p:sldId id="262" r:id="rId16"/>
    <p:sldId id="263" r:id="rId17"/>
    <p:sldId id="292" r:id="rId18"/>
    <p:sldId id="294" r:id="rId19"/>
    <p:sldId id="266" r:id="rId20"/>
    <p:sldId id="264" r:id="rId21"/>
    <p:sldId id="273" r:id="rId22"/>
    <p:sldId id="269" r:id="rId23"/>
    <p:sldId id="274" r:id="rId24"/>
    <p:sldId id="284" r:id="rId25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95C9AE3-B50D-4448-A5E4-D3E6AAF78F67}" type="datetimeFigureOut">
              <a:rPr lang="en-CA" smtClean="0"/>
              <a:t>31/01/2014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12BB6C-B2F0-4F5E-B152-FD44B8EB89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194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AEC67E-8D88-43C7-AD1C-92905827A835}" type="datetimeFigureOut">
              <a:rPr lang="en-CA" smtClean="0"/>
              <a:t>31/01/2014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E9F57F-1D16-48B2-9992-8C9B4849FC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70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54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902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58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6439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941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07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125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1059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233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858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30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23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48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497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348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4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36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459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9F57F-1D16-48B2-9992-8C9B4849FCA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98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C761B57-46D8-4B22-9C08-C5B585543A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41C8B-8370-4E7E-9DFF-904D118F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BC42CB-636C-4FEA-A92F-8D152B8A6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83766B7-99FD-49B2-BAB1-482F6735E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031066-BF1A-46BA-BF60-249B8ACCEB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0B0E26-0352-4A33-9D75-6713E22E4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885-9464-4935-9ECD-9FA78F740F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698A66-4942-4A13-A035-BB5C8B6565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921B7A-05D0-4317-93E1-4105DB4E5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D113A5-7383-4F1E-8E06-8DE454B7AE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BC12184-55FE-4B25-B74D-6EEE87294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62C0C46-4B66-49B4-A159-805E51692E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15B0FD0-E453-4947-9799-41C5CE9954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8.1 Essential Nutrients</a:t>
            </a:r>
            <a:endParaRPr lang="en-CA" dirty="0"/>
          </a:p>
        </p:txBody>
      </p:sp>
      <p:pic>
        <p:nvPicPr>
          <p:cNvPr id="4" name="Picture 7" descr="flash_plate"/>
          <p:cNvPicPr>
            <a:picLocks noChangeAspect="1" noChangeArrowheads="1"/>
          </p:cNvPicPr>
          <p:nvPr/>
        </p:nvPicPr>
        <p:blipFill>
          <a:blip r:embed="rId3" cstate="print"/>
          <a:srcRect b="9128"/>
          <a:stretch>
            <a:fillRect/>
          </a:stretch>
        </p:blipFill>
        <p:spPr bwMode="auto">
          <a:xfrm>
            <a:off x="2051720" y="2708920"/>
            <a:ext cx="4896544" cy="397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b="1" dirty="0"/>
              <a:t>2) </a:t>
            </a:r>
            <a:r>
              <a:rPr lang="en-US" b="1" u="sng" dirty="0" smtClean="0"/>
              <a:t>Phospholipids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hosphate </a:t>
            </a:r>
            <a:r>
              <a:rPr lang="en-US" dirty="0"/>
              <a:t>group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bonded to a glycerol </a:t>
            </a:r>
          </a:p>
          <a:p>
            <a:pPr>
              <a:buNone/>
            </a:pPr>
            <a:r>
              <a:rPr lang="en-US" dirty="0" smtClean="0"/>
              <a:t>backbone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Polar </a:t>
            </a:r>
            <a:r>
              <a:rPr lang="en-US" dirty="0"/>
              <a:t>and </a:t>
            </a:r>
            <a:r>
              <a:rPr lang="en-US" dirty="0" smtClean="0"/>
              <a:t>Non-polar ends</a:t>
            </a:r>
          </a:p>
          <a:p>
            <a:r>
              <a:rPr lang="en-US" dirty="0" smtClean="0"/>
              <a:t>Major component of cell membranes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Three Groups of Lipids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(Just write down the names!)</a:t>
            </a:r>
            <a:endParaRPr lang="en-CA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276" name="Freeform 11275"/>
          <p:cNvSpPr/>
          <p:nvPr/>
        </p:nvSpPr>
        <p:spPr>
          <a:xfrm>
            <a:off x="6563320" y="2491383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302" name="Picture 113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1628800"/>
            <a:ext cx="5328593" cy="3466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Image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48585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87624" y="2606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Cell Membrane</a:t>
            </a:r>
            <a:endParaRPr lang="en-CA" sz="4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3) </a:t>
            </a:r>
            <a:r>
              <a:rPr lang="en-US" b="1" u="sng" dirty="0"/>
              <a:t>Waxes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ong-chain </a:t>
            </a:r>
            <a:r>
              <a:rPr lang="en-US" dirty="0"/>
              <a:t>fatty acids are joined to long-chain alcohols or carbon </a:t>
            </a:r>
            <a:r>
              <a:rPr lang="en-US" dirty="0" smtClean="0"/>
              <a:t>rings.</a:t>
            </a:r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nsoluble </a:t>
            </a:r>
            <a:r>
              <a:rPr lang="en-US" dirty="0"/>
              <a:t>in </a:t>
            </a:r>
            <a:r>
              <a:rPr lang="en-US" dirty="0" smtClean="0"/>
              <a:t>water – natural waterproof </a:t>
            </a:r>
            <a:r>
              <a:rPr lang="en-US" dirty="0" smtClean="0"/>
              <a:t>coating</a:t>
            </a:r>
          </a:p>
          <a:p>
            <a:pPr lvl="1"/>
            <a:r>
              <a:rPr lang="en-US" dirty="0" smtClean="0"/>
              <a:t>Plant leaves, bird feathers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260648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Three Groups of Lipids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(Just write down the names!)</a:t>
            </a:r>
            <a:endParaRPr lang="en-CA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5" descr="wax_1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890" y="3402211"/>
            <a:ext cx="3382963" cy="3382963"/>
          </a:xfrm>
          <a:prstGeom prst="rect">
            <a:avLst/>
          </a:prstGeom>
          <a:noFill/>
        </p:spPr>
      </p:pic>
      <p:pic>
        <p:nvPicPr>
          <p:cNvPr id="5" name="Picture 4" descr="image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56350"/>
            <a:ext cx="3718234" cy="272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primarily energy compounds</a:t>
            </a:r>
          </a:p>
          <a:p>
            <a:r>
              <a:rPr lang="en-US" dirty="0" smtClean="0"/>
              <a:t>Used </a:t>
            </a:r>
            <a:r>
              <a:rPr lang="en-US" dirty="0"/>
              <a:t>to form the structural parts of a cell</a:t>
            </a:r>
          </a:p>
          <a:p>
            <a:r>
              <a:rPr lang="en-US" dirty="0" smtClean="0"/>
              <a:t>Helps repair cells</a:t>
            </a:r>
          </a:p>
          <a:p>
            <a:r>
              <a:rPr lang="en-US" dirty="0" smtClean="0"/>
              <a:t>Made up of amino acids</a:t>
            </a:r>
          </a:p>
          <a:p>
            <a:r>
              <a:rPr lang="en-US" dirty="0" smtClean="0"/>
              <a:t>Communication and transport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u="sng" dirty="0" smtClean="0"/>
              <a:t>Proteins can be found in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mitochondria and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muscle, nerve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skin, hair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antibodies, enzymes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17974"/>
            <a:ext cx="2664296" cy="400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94347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MARTInkAnnotation26"/>
          <p:cNvSpPr/>
          <p:nvPr/>
        </p:nvSpPr>
        <p:spPr>
          <a:xfrm>
            <a:off x="6143625" y="279499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Freeform 29"/>
          <p:cNvSpPr/>
          <p:nvPr/>
        </p:nvSpPr>
        <p:spPr>
          <a:xfrm>
            <a:off x="6098977" y="3259336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Amino Acids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blocks of proteins</a:t>
            </a:r>
          </a:p>
          <a:p>
            <a:r>
              <a:rPr lang="en-US" dirty="0" smtClean="0"/>
              <a:t>Essential amino acids – eight amino acids our body cannot make itself that we must get from our diet</a:t>
            </a:r>
          </a:p>
          <a:p>
            <a:pPr lvl="1"/>
            <a:r>
              <a:rPr lang="en-US" dirty="0" err="1" smtClean="0"/>
              <a:t>isoleucine</a:t>
            </a:r>
            <a:r>
              <a:rPr lang="en-US" dirty="0" smtClean="0"/>
              <a:t>, </a:t>
            </a:r>
            <a:r>
              <a:rPr lang="en-US" dirty="0" err="1" smtClean="0"/>
              <a:t>leucine</a:t>
            </a:r>
            <a:r>
              <a:rPr lang="en-US" dirty="0" smtClean="0"/>
              <a:t>, lysine, </a:t>
            </a:r>
            <a:r>
              <a:rPr lang="en-US" dirty="0" err="1" smtClean="0"/>
              <a:t>methionine</a:t>
            </a:r>
            <a:r>
              <a:rPr lang="en-US" dirty="0" smtClean="0"/>
              <a:t>, phenylalanine, </a:t>
            </a:r>
            <a:r>
              <a:rPr lang="en-US" dirty="0" err="1" smtClean="0"/>
              <a:t>threonine</a:t>
            </a:r>
            <a:r>
              <a:rPr lang="en-US" dirty="0" smtClean="0"/>
              <a:t>, tryptophan and </a:t>
            </a:r>
            <a:r>
              <a:rPr lang="en-US" dirty="0" err="1" smtClean="0"/>
              <a:t>valine</a:t>
            </a:r>
            <a:endParaRPr lang="en-US" dirty="0" smtClean="0"/>
          </a:p>
          <a:p>
            <a:r>
              <a:rPr lang="en-CA" dirty="0" smtClean="0"/>
              <a:t>      </a:t>
            </a:r>
            <a:r>
              <a:rPr lang="en-CA" dirty="0" smtClean="0"/>
              <a:t>				        </a:t>
            </a:r>
            <a:r>
              <a:rPr lang="en-CA" dirty="0" smtClean="0"/>
              <a:t>           </a:t>
            </a: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</a:rPr>
              <a:t>R </a:t>
            </a:r>
            <a:r>
              <a:rPr lang="en-CA" b="1" dirty="0" smtClean="0">
                <a:solidFill>
                  <a:schemeClr val="accent5">
                    <a:lumMod val="50000"/>
                  </a:schemeClr>
                </a:solidFill>
              </a:rPr>
              <a:t>Group </a:t>
            </a:r>
            <a:r>
              <a:rPr lang="en-CA" dirty="0" smtClean="0"/>
              <a:t>is 						</a:t>
            </a:r>
            <a:r>
              <a:rPr lang="en-CA" dirty="0"/>
              <a:t> </a:t>
            </a:r>
            <a:r>
              <a:rPr lang="en-CA" dirty="0" smtClean="0"/>
              <a:t>                  variable  (changes)   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                      to make different        </a:t>
            </a:r>
          </a:p>
          <a:p>
            <a:pPr marL="0" indent="0">
              <a:buNone/>
            </a:pPr>
            <a:r>
              <a:rPr lang="en-CA" dirty="0" smtClean="0"/>
              <a:t>                                                               amino acids.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                      </a:t>
            </a:r>
            <a:r>
              <a:rPr lang="en-CA" b="1" dirty="0" smtClean="0"/>
              <a:t>Fig. 11 pg. 249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645024"/>
            <a:ext cx="3820036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54" y="228600"/>
            <a:ext cx="8522704" cy="616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Amino Acid Bonding</a:t>
            </a:r>
            <a:endParaRPr lang="en-US" b="1" dirty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Dehydration synthesis </a:t>
            </a:r>
            <a:r>
              <a:rPr lang="en-US" dirty="0" smtClean="0"/>
              <a:t>between amino acids form peptide bonds – chains of A.A`s = </a:t>
            </a:r>
            <a:r>
              <a:rPr lang="en-US" b="1" dirty="0" smtClean="0"/>
              <a:t>polypeptides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93" y="2398828"/>
            <a:ext cx="5974037" cy="4441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79512" y="1340768"/>
            <a:ext cx="8450262" cy="55172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Polypeptides are folded into specific 3D shapes</a:t>
            </a:r>
          </a:p>
          <a:p>
            <a:r>
              <a:rPr lang="en-US" dirty="0" smtClean="0"/>
              <a:t>Some proteins have more than one polypeptide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/>
              <a:t>1)  Primary</a:t>
            </a:r>
          </a:p>
          <a:p>
            <a:pPr marL="609600" indent="-609600"/>
            <a:r>
              <a:rPr lang="en-US" dirty="0" smtClean="0"/>
              <a:t>unique sequence of amino acids in the chain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b="1" dirty="0" smtClean="0"/>
              <a:t>2) Secondary</a:t>
            </a:r>
          </a:p>
          <a:p>
            <a:pPr marL="609600" indent="-609600"/>
            <a:r>
              <a:rPr lang="en-US" dirty="0" smtClean="0"/>
              <a:t>when a protein folds (</a:t>
            </a:r>
            <a:r>
              <a:rPr lang="el-GR" dirty="0" smtClean="0">
                <a:cs typeface="Arial" charset="0"/>
              </a:rPr>
              <a:t>β</a:t>
            </a:r>
            <a:r>
              <a:rPr lang="en-US" dirty="0" smtClean="0">
                <a:cs typeface="Arial" charset="0"/>
              </a:rPr>
              <a:t>-pleated sheet) </a:t>
            </a:r>
            <a:r>
              <a:rPr lang="en-US" dirty="0" smtClean="0"/>
              <a:t>or coils (</a:t>
            </a:r>
            <a:r>
              <a:rPr lang="el-GR" dirty="0" smtClean="0">
                <a:cs typeface="Arial" charset="0"/>
              </a:rPr>
              <a:t>α</a:t>
            </a:r>
            <a:r>
              <a:rPr lang="en-US" dirty="0" smtClean="0">
                <a:cs typeface="Arial" charset="0"/>
              </a:rPr>
              <a:t> helix) </a:t>
            </a:r>
            <a:r>
              <a:rPr lang="en-US" dirty="0" smtClean="0"/>
              <a:t>and hydrogen's bond together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3) Tertiary</a:t>
            </a:r>
          </a:p>
          <a:p>
            <a:r>
              <a:rPr lang="en-US" dirty="0" smtClean="0"/>
              <a:t>additional folding which is stabilized by R group interactions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4) Quaternary</a:t>
            </a:r>
          </a:p>
          <a:p>
            <a:r>
              <a:rPr lang="en-US" dirty="0" smtClean="0"/>
              <a:t>large globular proteins formed from two or more polypeptides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Ex. </a:t>
            </a:r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(four individual polypeptide chains)</a:t>
            </a:r>
          </a:p>
          <a:p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pPr algn="ctr"/>
            <a:r>
              <a:rPr lang="en-US" b="1" dirty="0" smtClean="0"/>
              <a:t>Protein Structures</a:t>
            </a:r>
            <a:endParaRPr lang="en-US" b="1" dirty="0"/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323528" y="198884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Levels of Protein Structure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790" y="0"/>
            <a:ext cx="50604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Denaturation </a:t>
            </a:r>
            <a:r>
              <a:rPr lang="en-US" b="1" dirty="0"/>
              <a:t>and Coagulation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/>
              <a:t>Denaturation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ccurs </a:t>
            </a:r>
            <a:r>
              <a:rPr lang="en-US" dirty="0"/>
              <a:t>when the bonds of a protein are </a:t>
            </a:r>
            <a:r>
              <a:rPr lang="en-US" dirty="0" smtClean="0"/>
              <a:t>disrupted causing a </a:t>
            </a:r>
            <a:r>
              <a:rPr lang="en-US" b="1" dirty="0" smtClean="0">
                <a:solidFill>
                  <a:schemeClr val="tx1"/>
                </a:solidFill>
              </a:rPr>
              <a:t>temporary</a:t>
            </a:r>
            <a:r>
              <a:rPr lang="en-US" dirty="0" smtClean="0"/>
              <a:t> change in shape </a:t>
            </a:r>
            <a:r>
              <a:rPr lang="en-US" dirty="0"/>
              <a:t>of </a:t>
            </a:r>
            <a:r>
              <a:rPr lang="en-US" dirty="0" smtClean="0"/>
              <a:t>the protein.</a:t>
            </a:r>
          </a:p>
          <a:p>
            <a:pPr lvl="1"/>
            <a:r>
              <a:rPr lang="en-US" dirty="0" smtClean="0"/>
              <a:t>Causes change in physical properties and biological processes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u="sng" dirty="0" smtClean="0"/>
              <a:t>Coagulation</a:t>
            </a:r>
            <a:endParaRPr lang="en-US" u="sng" dirty="0"/>
          </a:p>
          <a:p>
            <a:pPr lvl="1"/>
            <a:r>
              <a:rPr lang="en-US" dirty="0" smtClean="0"/>
              <a:t>Occurs when bonds of a protein are disrupted causing </a:t>
            </a:r>
            <a:r>
              <a:rPr lang="en-US" b="1" dirty="0" smtClean="0">
                <a:solidFill>
                  <a:schemeClr val="tx1"/>
                </a:solidFill>
              </a:rPr>
              <a:t>permanent</a:t>
            </a:r>
            <a:r>
              <a:rPr lang="en-US" dirty="0" smtClean="0"/>
              <a:t> </a:t>
            </a:r>
            <a:r>
              <a:rPr lang="en-US" dirty="0"/>
              <a:t>change in shape of the </a:t>
            </a:r>
            <a:r>
              <a:rPr lang="en-US" dirty="0" smtClean="0"/>
              <a:t>protein.</a:t>
            </a:r>
          </a:p>
          <a:p>
            <a:pPr lvl="1"/>
            <a:r>
              <a:rPr lang="en-US" dirty="0" smtClean="0"/>
              <a:t>Causes change in chemical properties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Can BOTH occur through heat (Ex. cooking an egg), radiation,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change in pH (Ex. stomach acid)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Essential Nutrients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chemicals our body needs to function and maintain itself properly.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509714"/>
            <a:ext cx="10360291" cy="493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150px-Fried_egg,_sunny_side_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3095625" cy="2679700"/>
          </a:xfrm>
          <a:prstGeom prst="rect">
            <a:avLst/>
          </a:prstGeom>
          <a:noFill/>
        </p:spPr>
      </p:pic>
      <p:pic>
        <p:nvPicPr>
          <p:cNvPr id="27653" name="Picture 5" descr="messier1991a-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04812"/>
            <a:ext cx="4653658" cy="4248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79514" y="1340768"/>
          <a:ext cx="8784975" cy="5385596"/>
        </p:xfrm>
        <a:graphic>
          <a:graphicData uri="http://schemas.openxmlformats.org/drawingml/2006/table">
            <a:tbl>
              <a:tblPr/>
              <a:tblGrid>
                <a:gridCol w="1756995"/>
                <a:gridCol w="1756995"/>
                <a:gridCol w="1756995"/>
                <a:gridCol w="1641781"/>
                <a:gridCol w="1872209"/>
              </a:tblGrid>
              <a:tr h="589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Indicator</a:t>
                      </a:r>
                      <a:endParaRPr lang="en-C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</a:rPr>
                        <a:t>Original Colour</a:t>
                      </a:r>
                      <a:endParaRPr lang="en-C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Times New Roman"/>
                        </a:rPr>
                        <a:t>Positive Test</a:t>
                      </a:r>
                      <a:endParaRPr lang="en-C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800" b="1" dirty="0" smtClean="0">
                          <a:latin typeface="Times New Roman"/>
                          <a:ea typeface="Times New Roman"/>
                        </a:rPr>
                        <a:t>Negative Test</a:t>
                      </a:r>
                      <a:endParaRPr lang="en-CA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</a:rPr>
                        <a:t>Used to Identify</a:t>
                      </a:r>
                      <a:endParaRPr lang="en-CA" sz="18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Sudan IV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ed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owder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Dissolves - </a:t>
                      </a: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different shades of red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Does not Dissolve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Fats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Translucence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Brown Paper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Light Shines through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Light does not Shine through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Fats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Times New Roman"/>
                          <a:ea typeface="Times New Roman"/>
                        </a:rPr>
                        <a:t>Biuret’s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 Reagent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lue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iquid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urple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Blue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roteins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5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Lugol’s Solution</a:t>
                      </a:r>
                      <a:endParaRPr lang="en-CA" sz="16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Yellow-brown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lue-black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Yellow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tarch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4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Benedict’s 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Solution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(+ heat)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Blue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G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reen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(least</a:t>
                      </a: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Yellow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 Red 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</a:rPr>
                        <a:t>(most)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600" b="1" dirty="0" smtClean="0">
                          <a:latin typeface="Times New Roman"/>
                          <a:ea typeface="Times New Roman"/>
                        </a:rPr>
                        <a:t>Blue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“Reducing Sugars” </a:t>
                      </a:r>
                      <a:r>
                        <a:rPr lang="en-US" sz="1600" b="1" dirty="0" err="1" smtClean="0">
                          <a:latin typeface="Times New Roman"/>
                          <a:ea typeface="Times New Roman"/>
                        </a:rPr>
                        <a:t>Monosaccharides</a:t>
                      </a:r>
                      <a:endParaRPr lang="en-US" sz="16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And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Disaccharides</a:t>
                      </a:r>
                      <a:endParaRPr lang="en-CA" sz="16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Indicators</a:t>
            </a:r>
            <a:endParaRPr kumimoji="0" lang="en-C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Chemicals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that change colour in the presence of a particular substance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Carbohydrates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8503920" cy="5517232"/>
          </a:xfrm>
        </p:spPr>
        <p:txBody>
          <a:bodyPr>
            <a:norm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Monosaccharides</a:t>
            </a:r>
            <a:r>
              <a:rPr lang="en-CA" dirty="0" smtClean="0"/>
              <a:t> are the simplest form of carbs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</p:txBody>
      </p:sp>
      <p:sp>
        <p:nvSpPr>
          <p:cNvPr id="12" name="Freeform 11"/>
          <p:cNvSpPr/>
          <p:nvPr/>
        </p:nvSpPr>
        <p:spPr>
          <a:xfrm>
            <a:off x="8027789" y="2393156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33091" cy="4864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Carbs cont.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Combine two via </a:t>
            </a:r>
            <a:r>
              <a:rPr lang="en-CA" u="sng" dirty="0" smtClean="0"/>
              <a:t>dehydration synthesis</a:t>
            </a:r>
            <a:r>
              <a:rPr lang="en-CA" dirty="0" smtClean="0"/>
              <a:t> and you get a </a:t>
            </a:r>
            <a:r>
              <a:rPr lang="en-CA" dirty="0" smtClean="0">
                <a:solidFill>
                  <a:srgbClr val="FF0000"/>
                </a:solidFill>
              </a:rPr>
              <a:t>Disaccharide</a:t>
            </a:r>
          </a:p>
          <a:p>
            <a:pPr>
              <a:buNone/>
            </a:pPr>
            <a:r>
              <a:rPr lang="en-CA" dirty="0" smtClean="0"/>
              <a:t>Ex. glucose + fructose – H2O= sucrose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Many more and you get </a:t>
            </a:r>
            <a:r>
              <a:rPr lang="en-CA" dirty="0" smtClean="0">
                <a:solidFill>
                  <a:srgbClr val="FF0000"/>
                </a:solidFill>
              </a:rPr>
              <a:t>Polysaccharides</a:t>
            </a:r>
          </a:p>
          <a:p>
            <a:pPr>
              <a:buNone/>
            </a:pPr>
            <a:r>
              <a:rPr lang="en-CA" dirty="0" smtClean="0"/>
              <a:t>Ex. Starch, glycogen, cellulose</a:t>
            </a:r>
          </a:p>
        </p:txBody>
      </p:sp>
      <p:sp>
        <p:nvSpPr>
          <p:cNvPr id="5" name="Freeform 4"/>
          <p:cNvSpPr/>
          <p:nvPr/>
        </p:nvSpPr>
        <p:spPr>
          <a:xfrm>
            <a:off x="4732734" y="3491508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943" y="3068960"/>
            <a:ext cx="9524738" cy="150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Carbs cont.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b="1" dirty="0" smtClean="0"/>
              <a:t>Starch</a:t>
            </a:r>
            <a:r>
              <a:rPr lang="en-CA" dirty="0" smtClean="0"/>
              <a:t> – Plant carbohydrate used to store energy, made from many glucose subunits.</a:t>
            </a:r>
          </a:p>
          <a:p>
            <a:r>
              <a:rPr lang="en-CA" b="1" dirty="0" smtClean="0"/>
              <a:t>Glycogen</a:t>
            </a:r>
            <a:r>
              <a:rPr lang="en-CA" dirty="0" smtClean="0"/>
              <a:t> – The form carbohydrates are stored as in animal tissues (liver &amp; muscle tissue).</a:t>
            </a:r>
          </a:p>
          <a:p>
            <a:r>
              <a:rPr lang="en-CA" b="1" dirty="0" smtClean="0"/>
              <a:t>Cellulose</a:t>
            </a:r>
            <a:r>
              <a:rPr lang="en-CA" dirty="0" smtClean="0"/>
              <a:t> – carbohydrate </a:t>
            </a:r>
          </a:p>
          <a:p>
            <a:pPr>
              <a:buNone/>
            </a:pPr>
            <a:r>
              <a:rPr lang="en-CA" dirty="0" smtClean="0"/>
              <a:t>found in cell walls which is </a:t>
            </a:r>
          </a:p>
          <a:p>
            <a:pPr>
              <a:buNone/>
            </a:pPr>
            <a:r>
              <a:rPr lang="en-CA" dirty="0" smtClean="0"/>
              <a:t>very rigid and strong (50% + </a:t>
            </a:r>
          </a:p>
          <a:p>
            <a:pPr>
              <a:buNone/>
            </a:pPr>
            <a:r>
              <a:rPr lang="en-CA" dirty="0" smtClean="0"/>
              <a:t>of all organic carbon in </a:t>
            </a:r>
          </a:p>
          <a:p>
            <a:pPr>
              <a:buNone/>
            </a:pPr>
            <a:r>
              <a:rPr lang="en-CA" dirty="0" smtClean="0"/>
              <a:t>the biosphere).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09" y="3261542"/>
            <a:ext cx="3614087" cy="359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Lipids</a:t>
            </a:r>
            <a:endParaRPr lang="en-US" b="1" dirty="0"/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Non-polar</a:t>
            </a:r>
            <a:endParaRPr lang="en-US" dirty="0"/>
          </a:p>
          <a:p>
            <a:r>
              <a:rPr lang="en-US" u="sng" dirty="0" smtClean="0"/>
              <a:t>Most </a:t>
            </a:r>
            <a:r>
              <a:rPr lang="en-US" u="sng" dirty="0"/>
              <a:t>are composed of two </a:t>
            </a:r>
            <a:r>
              <a:rPr lang="en-US" u="sng" dirty="0" smtClean="0"/>
              <a:t>subunits</a:t>
            </a:r>
            <a:r>
              <a:rPr lang="en-US" dirty="0"/>
              <a:t>: 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Glycerol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Fatty acids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Primary Function </a:t>
            </a:r>
            <a:r>
              <a:rPr lang="en-US" dirty="0" smtClean="0"/>
              <a:t>- storage of energy</a:t>
            </a:r>
          </a:p>
          <a:p>
            <a:r>
              <a:rPr lang="en-US" u="sng" dirty="0" smtClean="0"/>
              <a:t>Key components in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Cell membranes</a:t>
            </a:r>
          </a:p>
          <a:p>
            <a:pPr lvl="1"/>
            <a:r>
              <a:rPr lang="en-US" dirty="0" smtClean="0"/>
              <a:t>Cushioning of organs in the body</a:t>
            </a:r>
          </a:p>
          <a:p>
            <a:pPr lvl="1"/>
            <a:r>
              <a:rPr lang="en-US" dirty="0" smtClean="0"/>
              <a:t>Carrying vitamins A, D, E, and K</a:t>
            </a:r>
          </a:p>
          <a:p>
            <a:r>
              <a:rPr lang="en-US" dirty="0" smtClean="0"/>
              <a:t>Produced via dehydration synthesis</a:t>
            </a:r>
            <a:endParaRPr lang="en-US" dirty="0"/>
          </a:p>
          <a:p>
            <a:endParaRPr lang="en-US" dirty="0"/>
          </a:p>
        </p:txBody>
      </p:sp>
      <p:sp>
        <p:nvSpPr>
          <p:cNvPr id="2" name="SMARTInkAnnotation144"/>
          <p:cNvSpPr/>
          <p:nvPr/>
        </p:nvSpPr>
        <p:spPr>
          <a:xfrm>
            <a:off x="964406" y="5848945"/>
            <a:ext cx="35720" cy="8931"/>
          </a:xfrm>
          <a:custGeom>
            <a:avLst/>
            <a:gdLst/>
            <a:ahLst/>
            <a:cxnLst/>
            <a:rect l="0" t="0" r="0" b="0"/>
            <a:pathLst>
              <a:path w="35720" h="8931">
                <a:moveTo>
                  <a:pt x="0" y="0"/>
                </a:moveTo>
                <a:lnTo>
                  <a:pt x="7689" y="0"/>
                </a:lnTo>
                <a:lnTo>
                  <a:pt x="9095" y="992"/>
                </a:lnTo>
                <a:lnTo>
                  <a:pt x="11024" y="2645"/>
                </a:lnTo>
                <a:lnTo>
                  <a:pt x="13303" y="4740"/>
                </a:lnTo>
                <a:lnTo>
                  <a:pt x="15814" y="6137"/>
                </a:lnTo>
                <a:lnTo>
                  <a:pt x="18480" y="7068"/>
                </a:lnTo>
                <a:lnTo>
                  <a:pt x="25148" y="8562"/>
                </a:lnTo>
                <a:lnTo>
                  <a:pt x="26687" y="8685"/>
                </a:lnTo>
                <a:lnTo>
                  <a:pt x="28706" y="8766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ttp://bacontoday.com/wp-content/uploads/2013/01/Giant-Pile-of-Ba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52374"/>
            <a:ext cx="2843808" cy="27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05448" y="0"/>
            <a:ext cx="5289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2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Lipids cont.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CA" dirty="0" smtClean="0"/>
          </a:p>
          <a:p>
            <a:pPr algn="ctr">
              <a:buNone/>
            </a:pPr>
            <a:r>
              <a:rPr lang="en-CA" dirty="0" smtClean="0"/>
              <a:t>Dehydration Synthesis of glycerol &amp; fatty acid subunits into Triglyceride (Lipid)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8961"/>
            <a:ext cx="9035348" cy="3030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47667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Three Groups of </a:t>
            </a:r>
            <a:r>
              <a:rPr lang="en-US" b="1" u="sng" dirty="0" smtClean="0"/>
              <a:t>Lipids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(Just write down the names!)</a:t>
            </a:r>
            <a:endParaRPr lang="en-US" sz="2000" dirty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179512" y="1412776"/>
            <a:ext cx="8450262" cy="52565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/>
              <a:t>1) </a:t>
            </a:r>
            <a:r>
              <a:rPr lang="en-US" sz="2800" b="1" u="sng" dirty="0"/>
              <a:t>Triglycerides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en-US" sz="2800" dirty="0" smtClean="0"/>
              <a:t>ade </a:t>
            </a:r>
            <a:r>
              <a:rPr lang="en-US" sz="2800" dirty="0"/>
              <a:t>of a glycerol and </a:t>
            </a:r>
            <a:r>
              <a:rPr lang="en-US" sz="2800" dirty="0" smtClean="0"/>
              <a:t>3 </a:t>
            </a:r>
            <a:r>
              <a:rPr lang="en-US" sz="2800" dirty="0"/>
              <a:t>fatty </a:t>
            </a:r>
            <a:r>
              <a:rPr lang="en-US" sz="2800" dirty="0" smtClean="0"/>
              <a:t>acids</a:t>
            </a:r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b="1" u="sng" dirty="0" smtClean="0"/>
              <a:t>solid</a:t>
            </a:r>
            <a:r>
              <a:rPr lang="en-US" sz="2800" b="1" dirty="0" smtClean="0"/>
              <a:t> </a:t>
            </a:r>
            <a:r>
              <a:rPr lang="en-US" sz="2800" dirty="0"/>
              <a:t>at room </a:t>
            </a:r>
            <a:r>
              <a:rPr lang="en-US" sz="2800" dirty="0" smtClean="0"/>
              <a:t>temperature = </a:t>
            </a:r>
            <a:r>
              <a:rPr lang="en-US" sz="2800" b="1" dirty="0" smtClean="0">
                <a:solidFill>
                  <a:srgbClr val="FF0000"/>
                </a:solidFill>
              </a:rPr>
              <a:t>Fats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aturated </a:t>
            </a:r>
          </a:p>
          <a:p>
            <a:pPr lvl="1"/>
            <a:r>
              <a:rPr lang="en-US" sz="2400" dirty="0" smtClean="0"/>
              <a:t>Bad Fats</a:t>
            </a:r>
            <a:endParaRPr lang="en-US" sz="2400" dirty="0"/>
          </a:p>
          <a:p>
            <a:pPr lvl="1">
              <a:buFont typeface="Wingdings" pitchFamily="2" charset="2"/>
              <a:buNone/>
            </a:pPr>
            <a:endParaRPr lang="en-US" sz="2400" dirty="0" smtClean="0"/>
          </a:p>
          <a:p>
            <a:pPr lvl="1">
              <a:buFont typeface="Wingdings" pitchFamily="2" charset="2"/>
              <a:buNone/>
            </a:pPr>
            <a:endParaRPr lang="en-US" sz="2400" dirty="0"/>
          </a:p>
          <a:p>
            <a:r>
              <a:rPr lang="en-US" sz="2800" dirty="0" smtClean="0"/>
              <a:t>If </a:t>
            </a:r>
            <a:r>
              <a:rPr lang="en-US" sz="2800" b="1" u="sng" dirty="0" smtClean="0"/>
              <a:t>liquid</a:t>
            </a:r>
            <a:r>
              <a:rPr lang="en-US" sz="2800" dirty="0" smtClean="0"/>
              <a:t> </a:t>
            </a:r>
            <a:r>
              <a:rPr lang="en-US" sz="2800" dirty="0"/>
              <a:t>at room </a:t>
            </a:r>
            <a:r>
              <a:rPr lang="en-US" sz="2800" dirty="0" smtClean="0"/>
              <a:t>temperature = </a:t>
            </a:r>
            <a:r>
              <a:rPr lang="en-US" sz="2800" b="1" dirty="0" smtClean="0">
                <a:solidFill>
                  <a:srgbClr val="FF0000"/>
                </a:solidFill>
              </a:rPr>
              <a:t>Oils</a:t>
            </a:r>
            <a:endParaRPr lang="en-US" sz="2800" b="1" dirty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Unsaturated</a:t>
            </a:r>
          </a:p>
          <a:p>
            <a:pPr lvl="1"/>
            <a:r>
              <a:rPr lang="en-US" sz="2400" dirty="0" smtClean="0"/>
              <a:t>Good </a:t>
            </a:r>
            <a:r>
              <a:rPr lang="en-CA" sz="2400" dirty="0" smtClean="0"/>
              <a:t>Fats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687" y="2933700"/>
            <a:ext cx="6691313" cy="1563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228676"/>
            <a:ext cx="6200922" cy="1629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1EE10F-94C4-4485-BCC1-982B6C6CEF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53A7FC-CAF4-4C4D-8D7F-1A8BF722A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911830-F5BE-45F3-A32A-B49823F3D088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553</TotalTime>
  <Words>643</Words>
  <Application>Microsoft Office PowerPoint</Application>
  <PresentationFormat>On-screen Show (4:3)</PresentationFormat>
  <Paragraphs>196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8.1 Essential Nutrients</vt:lpstr>
      <vt:lpstr>Essential Nutrients</vt:lpstr>
      <vt:lpstr>Carbohydrates</vt:lpstr>
      <vt:lpstr>Carbs cont.</vt:lpstr>
      <vt:lpstr>Carbs cont.</vt:lpstr>
      <vt:lpstr>Lipids</vt:lpstr>
      <vt:lpstr>PowerPoint Presentation</vt:lpstr>
      <vt:lpstr>Lipids cont.</vt:lpstr>
      <vt:lpstr>Three Groups of Lipids (Just write down the names!)</vt:lpstr>
      <vt:lpstr>PowerPoint Presentation</vt:lpstr>
      <vt:lpstr>PowerPoint Presentation</vt:lpstr>
      <vt:lpstr>PowerPoint Presentation</vt:lpstr>
      <vt:lpstr>Proteins</vt:lpstr>
      <vt:lpstr>Amino Acids</vt:lpstr>
      <vt:lpstr>PowerPoint Presentation</vt:lpstr>
      <vt:lpstr>Amino Acid Bonding</vt:lpstr>
      <vt:lpstr>Protein Structures</vt:lpstr>
      <vt:lpstr>PowerPoint Presentation</vt:lpstr>
      <vt:lpstr>Denaturation and Coagulation</vt:lpstr>
      <vt:lpstr>PowerPoint Presentation</vt:lpstr>
      <vt:lpstr>PowerPoint Presentation</vt:lpstr>
    </vt:vector>
  </TitlesOfParts>
  <Company>Lethbridge School District No. 51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http://www.science.nelson.com/ABbio20-30/teacher/protect/extensions/unit20Dch8.html#8.1</dc:title>
  <dc:creator>WCHS</dc:creator>
  <cp:lastModifiedBy>Jared Heidinger</cp:lastModifiedBy>
  <cp:revision>40</cp:revision>
  <dcterms:created xsi:type="dcterms:W3CDTF">2007-11-19T21:36:51Z</dcterms:created>
  <dcterms:modified xsi:type="dcterms:W3CDTF">2014-01-31T16:00:29Z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