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21" r:id="rId4"/>
    <p:sldId id="258" r:id="rId5"/>
    <p:sldId id="259" r:id="rId6"/>
    <p:sldId id="32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303" r:id="rId15"/>
    <p:sldId id="267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ddington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ddington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ddington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ddington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ddington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Paddington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Paddington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Paddington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Paddington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3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606E9C7-0137-4D9A-8180-BDE26C53A5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4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F48E515-BBCF-4D9E-98AC-F792343D47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513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b="1">
                <a:latin typeface="Paddington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>
                <a:latin typeface="Paddington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latin typeface="Paddington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latin typeface="Paddington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Paddington" pitchFamily="2" charset="0"/>
              </a:defRPr>
            </a:lvl1pPr>
          </a:lstStyle>
          <a:p>
            <a:pPr>
              <a:defRPr/>
            </a:pPr>
            <a:fld id="{AAA91E4F-BEAC-477F-8526-0CCB68EEB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47AFD-E292-4C75-9813-6CCA8D61E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4882-EF54-4AA1-A03C-43F9D16CC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515AF-B502-46CA-8E26-A73AC7016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59B2D-700F-4EBF-AAAD-88B83BD75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A58D7-8B99-46B8-9293-B63AD54B7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601ED-AAF6-44EB-B1EE-AFC3224AF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1BF90-190A-482C-8640-12FAB39E7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5CF19-28B5-4835-8F58-4C5E2D5C7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39FE9-946B-45C5-A4CF-B26F82018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1E09B-42E3-4CAA-B300-4096E9D9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05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05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205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205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205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BCC57202-EEFF-4C37-BF95-8BE4A4115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7200" b="0" dirty="0" smtClean="0"/>
              <a:t>8.2 Enzymes </a:t>
            </a:r>
            <a:br>
              <a:rPr lang="en-GB" sz="7200" b="0" dirty="0" smtClean="0"/>
            </a:br>
            <a:r>
              <a:rPr lang="en-GB" sz="3600" b="0" dirty="0" smtClean="0"/>
              <a:t>(pg. 254-258)</a:t>
            </a:r>
            <a:endParaRPr lang="en-GB" sz="36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0" dirty="0" smtClean="0"/>
              <a:t>By Patrick Shackleford</a:t>
            </a:r>
          </a:p>
          <a:p>
            <a:r>
              <a:rPr lang="en-GB" b="0" dirty="0" smtClean="0"/>
              <a:t>Adapted from a presentation by</a:t>
            </a:r>
          </a:p>
          <a:p>
            <a:r>
              <a:rPr lang="en-GB" b="0" dirty="0" err="1" smtClean="0"/>
              <a:t>Dr.</a:t>
            </a:r>
            <a:r>
              <a:rPr lang="en-GB" b="0" dirty="0" smtClean="0"/>
              <a:t> Jared Heidinger M.D. </a:t>
            </a:r>
            <a:r>
              <a:rPr lang="en-GB" b="0" dirty="0" err="1" smtClean="0"/>
              <a:t>Ph.D</a:t>
            </a:r>
            <a:endParaRPr lang="en-GB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GB" dirty="0" smtClean="0"/>
              <a:t>2. pH</a:t>
            </a:r>
            <a:endParaRPr lang="en-GB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7" y="1196752"/>
            <a:ext cx="7772400" cy="4114800"/>
          </a:xfrm>
        </p:spPr>
        <p:txBody>
          <a:bodyPr/>
          <a:lstStyle/>
          <a:p>
            <a:r>
              <a:rPr lang="en-GB" sz="3200" dirty="0" smtClean="0"/>
              <a:t>Different enzymes function </a:t>
            </a: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better </a:t>
            </a:r>
            <a:r>
              <a:rPr lang="en-GB" sz="3200" dirty="0" smtClean="0"/>
              <a:t>in a certain pH range</a:t>
            </a:r>
          </a:p>
          <a:p>
            <a:r>
              <a:rPr lang="en-GB" sz="3200" dirty="0" smtClean="0"/>
              <a:t>pH scale </a:t>
            </a:r>
            <a:r>
              <a:rPr lang="en-GB" sz="3200" dirty="0" smtClean="0"/>
              <a:t>0 </a:t>
            </a:r>
            <a:r>
              <a:rPr lang="en-GB" sz="3200" dirty="0" smtClean="0"/>
              <a:t>to 14 </a:t>
            </a:r>
            <a:r>
              <a:rPr lang="en-GB" sz="3200" dirty="0" smtClean="0"/>
              <a:t>(0-very </a:t>
            </a:r>
          </a:p>
          <a:p>
            <a:pPr marL="0" indent="0">
              <a:buNone/>
            </a:pPr>
            <a:r>
              <a:rPr lang="en-GB" sz="3200" dirty="0" smtClean="0"/>
              <a:t>acidic </a:t>
            </a:r>
            <a:r>
              <a:rPr lang="en-GB" sz="3200" dirty="0" smtClean="0"/>
              <a:t>- 14-very basic, </a:t>
            </a: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7 </a:t>
            </a:r>
            <a:r>
              <a:rPr lang="en-GB" sz="3200" dirty="0" smtClean="0"/>
              <a:t>neutral)</a:t>
            </a:r>
          </a:p>
          <a:p>
            <a:pPr marL="0" indent="0">
              <a:buNone/>
            </a:pPr>
            <a:r>
              <a:rPr lang="en-GB" sz="3200" dirty="0" smtClean="0"/>
              <a:t>Ex.</a:t>
            </a:r>
            <a:r>
              <a:rPr lang="en-GB" sz="3200" dirty="0" smtClean="0"/>
              <a:t> Pepsin, </a:t>
            </a:r>
            <a:r>
              <a:rPr lang="en-GB" sz="3200" dirty="0" smtClean="0"/>
              <a:t>in the stomach </a:t>
            </a: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works </a:t>
            </a:r>
            <a:r>
              <a:rPr lang="en-GB" sz="3200" dirty="0" smtClean="0"/>
              <a:t>best in a pH range from 1.0 to </a:t>
            </a:r>
            <a:r>
              <a:rPr lang="en-GB" sz="3200" dirty="0" smtClean="0"/>
              <a:t>3.0</a:t>
            </a:r>
          </a:p>
          <a:p>
            <a:pPr marL="0" indent="0" algn="ctr">
              <a:buNone/>
            </a:pPr>
            <a:r>
              <a:rPr lang="en-GB" sz="3200" dirty="0" smtClean="0"/>
              <a:t>Vs.</a:t>
            </a:r>
            <a:endParaRPr lang="en-GB" sz="3200" dirty="0"/>
          </a:p>
          <a:p>
            <a:pPr marL="0" indent="0">
              <a:buNone/>
            </a:pPr>
            <a:r>
              <a:rPr lang="en-GB" sz="3200" dirty="0"/>
              <a:t>T</a:t>
            </a:r>
            <a:r>
              <a:rPr lang="en-GB" sz="3200" dirty="0" smtClean="0"/>
              <a:t>rypsin</a:t>
            </a:r>
            <a:r>
              <a:rPr lang="en-GB" sz="3200" dirty="0" smtClean="0"/>
              <a:t>, in the small intestine works best in a range from 8.0 to 9.0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3" t="14792" r="33124" b="3958"/>
          <a:stretch/>
        </p:blipFill>
        <p:spPr>
          <a:xfrm>
            <a:off x="5508104" y="5705"/>
            <a:ext cx="3613001" cy="485886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0269" y="0"/>
            <a:ext cx="7772400" cy="1143000"/>
          </a:xfrm>
        </p:spPr>
        <p:txBody>
          <a:bodyPr/>
          <a:lstStyle/>
          <a:p>
            <a:pPr algn="l"/>
            <a:r>
              <a:rPr lang="en-GB" dirty="0" smtClean="0"/>
              <a:t>3. Substrate </a:t>
            </a:r>
            <a:r>
              <a:rPr lang="en-GB" dirty="0" smtClean="0"/>
              <a:t>Concentration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4000" cy="4114800"/>
          </a:xfrm>
        </p:spPr>
        <p:txBody>
          <a:bodyPr/>
          <a:lstStyle/>
          <a:p>
            <a:r>
              <a:rPr lang="en-GB" sz="3200" dirty="0"/>
              <a:t>H</a:t>
            </a:r>
            <a:r>
              <a:rPr lang="en-GB" sz="3200" dirty="0" smtClean="0"/>
              <a:t>igher </a:t>
            </a:r>
            <a:r>
              <a:rPr lang="en-GB" sz="3200" dirty="0" smtClean="0"/>
              <a:t>substrate concentration = more </a:t>
            </a: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collisions </a:t>
            </a:r>
            <a:r>
              <a:rPr lang="en-GB" sz="3200" dirty="0" smtClean="0"/>
              <a:t>between substrate </a:t>
            </a: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and </a:t>
            </a:r>
            <a:r>
              <a:rPr lang="en-GB" sz="3200" dirty="0" smtClean="0"/>
              <a:t>enzymes.</a:t>
            </a:r>
          </a:p>
          <a:p>
            <a:r>
              <a:rPr lang="en-GB" sz="3200" dirty="0"/>
              <a:t>R</a:t>
            </a:r>
            <a:r>
              <a:rPr lang="en-GB" sz="3200" dirty="0" smtClean="0"/>
              <a:t>ate </a:t>
            </a:r>
            <a:r>
              <a:rPr lang="en-GB" sz="3200" dirty="0" smtClean="0"/>
              <a:t>increases until the </a:t>
            </a: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Conc</a:t>
            </a:r>
            <a:r>
              <a:rPr lang="en-GB" sz="3200" dirty="0" smtClean="0"/>
              <a:t>. </a:t>
            </a:r>
            <a:r>
              <a:rPr lang="en-GB" sz="3200" dirty="0" smtClean="0"/>
              <a:t>of substrate = the </a:t>
            </a: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C</a:t>
            </a:r>
            <a:r>
              <a:rPr lang="en-GB" sz="3200" dirty="0" smtClean="0"/>
              <a:t>onc. </a:t>
            </a:r>
            <a:r>
              <a:rPr lang="en-GB" sz="3200" dirty="0" smtClean="0"/>
              <a:t>of enzymes.  </a:t>
            </a:r>
            <a:endParaRPr lang="en-GB" sz="3200" dirty="0" smtClean="0"/>
          </a:p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	</a:t>
            </a:r>
            <a:r>
              <a:rPr lang="en-GB" sz="3200" dirty="0" smtClean="0">
                <a:solidFill>
                  <a:srgbClr val="FF0000"/>
                </a:solidFill>
              </a:rPr>
              <a:t>	</a:t>
            </a:r>
            <a:r>
              <a:rPr lang="en-GB" sz="3200" u="sng" dirty="0" smtClean="0">
                <a:solidFill>
                  <a:srgbClr val="FF0000"/>
                </a:solidFill>
              </a:rPr>
              <a:t>Why</a:t>
            </a:r>
            <a:r>
              <a:rPr lang="en-GB" sz="3200" u="sng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GB" sz="3200" dirty="0" smtClean="0"/>
              <a:t>Because you can’t have </a:t>
            </a:r>
            <a:r>
              <a:rPr lang="en-GB" sz="3200" dirty="0" smtClean="0"/>
              <a:t>more</a:t>
            </a:r>
          </a:p>
          <a:p>
            <a:pPr marL="0" indent="0">
              <a:buNone/>
            </a:pPr>
            <a:r>
              <a:rPr lang="en-GB" sz="3200" dirty="0" smtClean="0"/>
              <a:t>reactions </a:t>
            </a:r>
            <a:r>
              <a:rPr lang="en-GB" sz="3200" dirty="0" smtClean="0"/>
              <a:t>than </a:t>
            </a:r>
            <a:r>
              <a:rPr lang="en-GB" sz="3200" dirty="0" smtClean="0"/>
              <a:t>enzymes</a:t>
            </a:r>
            <a:endParaRPr lang="en-GB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2" t="6458" r="27813" b="7292"/>
          <a:stretch/>
        </p:blipFill>
        <p:spPr>
          <a:xfrm>
            <a:off x="5364088" y="1641722"/>
            <a:ext cx="3779911" cy="521627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GB" dirty="0" smtClean="0"/>
              <a:t>4. Competitive </a:t>
            </a:r>
            <a:r>
              <a:rPr lang="en-GB" dirty="0" smtClean="0"/>
              <a:t>Inhibitors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4114800"/>
          </a:xfrm>
        </p:spPr>
        <p:txBody>
          <a:bodyPr/>
          <a:lstStyle/>
          <a:p>
            <a:r>
              <a:rPr lang="en-GB" sz="3200" dirty="0" smtClean="0"/>
              <a:t>Shapes similar to substrate get to the active site </a:t>
            </a:r>
            <a:r>
              <a:rPr lang="en-GB" sz="3200" dirty="0" smtClean="0"/>
              <a:t>and “clog” it before </a:t>
            </a:r>
            <a:r>
              <a:rPr lang="en-GB" sz="3200" dirty="0" smtClean="0"/>
              <a:t>the real substrate does.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Ex. </a:t>
            </a:r>
            <a:r>
              <a:rPr lang="en-GB" sz="2800" dirty="0" smtClean="0"/>
              <a:t>carbon </a:t>
            </a:r>
            <a:r>
              <a:rPr lang="en-GB" sz="2800" dirty="0" smtClean="0"/>
              <a:t>monoxide steals the active site of </a:t>
            </a:r>
            <a:r>
              <a:rPr lang="en-GB" sz="2800" dirty="0" smtClean="0"/>
              <a:t>haemoglobin </a:t>
            </a:r>
            <a:r>
              <a:rPr lang="en-GB" sz="2800" dirty="0" smtClean="0"/>
              <a:t>so the oxygen molecule cannot attach</a:t>
            </a:r>
            <a:r>
              <a:rPr lang="en-GB" sz="2800" dirty="0" smtClean="0"/>
              <a:t>.</a:t>
            </a:r>
          </a:p>
          <a:p>
            <a:pPr marL="0" indent="0">
              <a:buNone/>
            </a:pPr>
            <a:r>
              <a:rPr lang="en-GB" sz="2800" dirty="0" smtClean="0"/>
              <a:t>Causes cell suffocation and death.</a:t>
            </a:r>
            <a:endParaRPr lang="en-GB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t="26459" r="5312" b="21458"/>
          <a:stretch/>
        </p:blipFill>
        <p:spPr>
          <a:xfrm>
            <a:off x="899590" y="2060848"/>
            <a:ext cx="7355183" cy="345638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GB" dirty="0" smtClean="0"/>
              <a:t>Regulation of Enzyme Activity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9144000" cy="4114800"/>
          </a:xfrm>
        </p:spPr>
        <p:txBody>
          <a:bodyPr/>
          <a:lstStyle/>
          <a:p>
            <a:r>
              <a:rPr lang="en-GB" sz="3200" i="1" u="sng" dirty="0" smtClean="0"/>
              <a:t>Allosteric </a:t>
            </a:r>
            <a:r>
              <a:rPr lang="en-GB" sz="3200" i="1" u="sng" dirty="0"/>
              <a:t>activity</a:t>
            </a:r>
            <a:r>
              <a:rPr lang="en-GB" sz="3200" dirty="0"/>
              <a:t> - </a:t>
            </a:r>
            <a:r>
              <a:rPr lang="en-GB" sz="3200" dirty="0" smtClean="0"/>
              <a:t>Change </a:t>
            </a:r>
            <a:r>
              <a:rPr lang="en-GB" sz="3200" dirty="0"/>
              <a:t>in the protein enzyme caused by the binding of a molecule to the regulatory site of an enzyme</a:t>
            </a:r>
            <a:r>
              <a:rPr lang="en-GB" sz="3200" dirty="0" smtClean="0"/>
              <a:t>. </a:t>
            </a:r>
            <a:r>
              <a:rPr lang="en-GB" sz="3200" u="sng" dirty="0" smtClean="0">
                <a:solidFill>
                  <a:srgbClr val="FF0000"/>
                </a:solidFill>
              </a:rPr>
              <a:t>2 Types</a:t>
            </a:r>
            <a:r>
              <a:rPr lang="en-GB" sz="3200" dirty="0" smtClean="0"/>
              <a:t>:</a:t>
            </a:r>
            <a:endParaRPr lang="en-GB" sz="3200" i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200" i="1" u="sng" dirty="0" smtClean="0"/>
              <a:t>Feedback </a:t>
            </a:r>
            <a:r>
              <a:rPr lang="en-GB" sz="3200" i="1" u="sng" dirty="0" smtClean="0"/>
              <a:t>inhibition</a:t>
            </a:r>
            <a:r>
              <a:rPr lang="en-GB" sz="3200" dirty="0" smtClean="0"/>
              <a:t> </a:t>
            </a:r>
            <a:r>
              <a:rPr lang="en-GB" sz="3200" dirty="0" smtClean="0"/>
              <a:t>– </a:t>
            </a:r>
            <a:r>
              <a:rPr lang="en-GB" sz="3200" dirty="0" smtClean="0">
                <a:solidFill>
                  <a:srgbClr val="FFFF00"/>
                </a:solidFill>
              </a:rPr>
              <a:t>Inhibition </a:t>
            </a:r>
            <a:r>
              <a:rPr lang="en-GB" sz="3200" dirty="0" smtClean="0"/>
              <a:t>of </a:t>
            </a:r>
            <a:r>
              <a:rPr lang="en-GB" sz="3200" dirty="0" smtClean="0"/>
              <a:t>an enzyme in a metabolic pathway by the final product of that pathway</a:t>
            </a:r>
            <a:r>
              <a:rPr lang="en-GB" sz="3200" dirty="0" smtClean="0"/>
              <a:t>.</a:t>
            </a:r>
          </a:p>
          <a:p>
            <a:pPr marL="0" indent="0">
              <a:buNone/>
            </a:pPr>
            <a:endParaRPr lang="en-GB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3" t="28958" r="3907" b="20833"/>
          <a:stretch/>
        </p:blipFill>
        <p:spPr>
          <a:xfrm>
            <a:off x="1331640" y="4058605"/>
            <a:ext cx="6370488" cy="279651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4000" cy="4114800"/>
          </a:xfrm>
        </p:spPr>
        <p:txBody>
          <a:bodyPr/>
          <a:lstStyle/>
          <a:p>
            <a:pPr marL="0" indent="0">
              <a:buNone/>
            </a:pPr>
            <a:r>
              <a:rPr lang="en-GB" i="1" dirty="0" smtClean="0"/>
              <a:t>2. </a:t>
            </a:r>
            <a:r>
              <a:rPr lang="en-GB" i="1" u="sng" dirty="0" smtClean="0"/>
              <a:t>Precursor </a:t>
            </a:r>
            <a:r>
              <a:rPr lang="en-GB" i="1" u="sng" dirty="0"/>
              <a:t>activity</a:t>
            </a:r>
            <a:r>
              <a:rPr lang="en-GB" dirty="0"/>
              <a:t> - </a:t>
            </a:r>
            <a:r>
              <a:rPr lang="en-GB" dirty="0" smtClean="0"/>
              <a:t>The </a:t>
            </a:r>
            <a:r>
              <a:rPr lang="en-GB" dirty="0" smtClean="0">
                <a:solidFill>
                  <a:srgbClr val="FFFF00"/>
                </a:solidFill>
              </a:rPr>
              <a:t>activation</a:t>
            </a:r>
            <a:r>
              <a:rPr lang="en-GB" dirty="0" smtClean="0"/>
              <a:t> of </a:t>
            </a:r>
            <a:r>
              <a:rPr lang="en-GB" dirty="0"/>
              <a:t>an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enzyme </a:t>
            </a:r>
            <a:r>
              <a:rPr lang="en-GB" dirty="0"/>
              <a:t>in a metabolic </a:t>
            </a:r>
            <a:r>
              <a:rPr lang="en-GB" dirty="0" smtClean="0"/>
              <a:t>pathway </a:t>
            </a:r>
            <a:r>
              <a:rPr lang="en-GB" dirty="0"/>
              <a:t>by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initial reactant.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13"/>
            <a:ext cx="7772400" cy="1143000"/>
          </a:xfrm>
        </p:spPr>
        <p:txBody>
          <a:bodyPr/>
          <a:lstStyle/>
          <a:p>
            <a:pPr algn="l"/>
            <a:r>
              <a:rPr lang="en-GB" dirty="0" smtClean="0"/>
              <a:t>Regulation of Enzyme Activity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22916" r="2969" b="24792"/>
          <a:stretch/>
        </p:blipFill>
        <p:spPr>
          <a:xfrm>
            <a:off x="200023" y="3271836"/>
            <a:ext cx="8672513" cy="358616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does the body need to control its enzymes?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1404" y="1916832"/>
            <a:ext cx="9175403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To maintain </a:t>
            </a:r>
            <a:r>
              <a:rPr lang="en-GB" dirty="0" smtClean="0">
                <a:solidFill>
                  <a:srgbClr val="FF0000"/>
                </a:solidFill>
              </a:rPr>
              <a:t>homeostasis</a:t>
            </a:r>
          </a:p>
          <a:p>
            <a:pPr marL="0" indent="0">
              <a:buNone/>
            </a:pPr>
            <a:endParaRPr lang="en-GB" i="1" u="sng" dirty="0" smtClean="0"/>
          </a:p>
          <a:p>
            <a:pPr marL="0" indent="0">
              <a:buNone/>
            </a:pPr>
            <a:r>
              <a:rPr lang="en-GB" i="1" u="sng" dirty="0" smtClean="0"/>
              <a:t>H</a:t>
            </a:r>
            <a:r>
              <a:rPr lang="en-GB" i="1" u="sng" dirty="0" smtClean="0"/>
              <a:t>omeostasis</a:t>
            </a:r>
            <a:r>
              <a:rPr lang="en-GB" dirty="0" smtClean="0"/>
              <a:t> </a:t>
            </a:r>
            <a:r>
              <a:rPr lang="en-GB" dirty="0" smtClean="0"/>
              <a:t>- process by which a constant internal environment is maintained despite changes in the external environment.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13"/>
            <a:ext cx="9144000" cy="1143000"/>
          </a:xfrm>
        </p:spPr>
        <p:txBody>
          <a:bodyPr/>
          <a:lstStyle/>
          <a:p>
            <a:r>
              <a:rPr lang="en-GB" dirty="0" smtClean="0"/>
              <a:t>Enzymes and Metabolic Reactions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7772400" cy="4114800"/>
          </a:xfrm>
        </p:spPr>
        <p:txBody>
          <a:bodyPr/>
          <a:lstStyle/>
          <a:p>
            <a:r>
              <a:rPr lang="en-GB" i="1" u="sng" dirty="0" smtClean="0"/>
              <a:t>catalysts</a:t>
            </a:r>
            <a:r>
              <a:rPr lang="en-GB" dirty="0" smtClean="0"/>
              <a:t> - chemicals that regulate the rate of chemical reactions without themselves being altered</a:t>
            </a:r>
          </a:p>
          <a:p>
            <a:r>
              <a:rPr lang="en-GB" i="1" u="sng" dirty="0" smtClean="0"/>
              <a:t>enzymes</a:t>
            </a:r>
            <a:r>
              <a:rPr lang="en-GB" dirty="0" smtClean="0"/>
              <a:t>  - </a:t>
            </a:r>
            <a:r>
              <a:rPr lang="en-GB" dirty="0" smtClean="0">
                <a:solidFill>
                  <a:srgbClr val="FF0000"/>
                </a:solidFill>
              </a:rPr>
              <a:t>protein</a:t>
            </a:r>
            <a:r>
              <a:rPr lang="en-GB" dirty="0" smtClean="0"/>
              <a:t> catalysts that permit chem. </a:t>
            </a:r>
            <a:r>
              <a:rPr lang="en-GB" dirty="0"/>
              <a:t>r</a:t>
            </a:r>
            <a:r>
              <a:rPr lang="en-GB" dirty="0" smtClean="0"/>
              <a:t>eactions within your body to occur at low temperature</a:t>
            </a:r>
          </a:p>
          <a:p>
            <a:r>
              <a:rPr lang="en-GB" i="1" u="sng" dirty="0" smtClean="0"/>
              <a:t>substrate</a:t>
            </a:r>
            <a:r>
              <a:rPr lang="en-GB" dirty="0" smtClean="0"/>
              <a:t> - molecules that attach to enzymes (altered by enzyme)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404" y="0"/>
            <a:ext cx="7772400" cy="1143000"/>
          </a:xfrm>
        </p:spPr>
        <p:txBody>
          <a:bodyPr/>
          <a:lstStyle/>
          <a:p>
            <a:r>
              <a:rPr lang="en-CA" dirty="0" smtClean="0"/>
              <a:t>What do Enzymes do for us?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8" t="13658" r="30412" b="27770"/>
          <a:stretch/>
        </p:blipFill>
        <p:spPr>
          <a:xfrm>
            <a:off x="28620" y="910144"/>
            <a:ext cx="6086769" cy="59274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 t="74167" r="32656" b="8542"/>
          <a:stretch/>
        </p:blipFill>
        <p:spPr>
          <a:xfrm>
            <a:off x="5547013" y="5632223"/>
            <a:ext cx="3571875" cy="118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836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3584996"/>
            <a:ext cx="7772400" cy="3094708"/>
          </a:xfrm>
        </p:spPr>
        <p:txBody>
          <a:bodyPr/>
          <a:lstStyle/>
          <a:p>
            <a:r>
              <a:rPr lang="en-GB" dirty="0" smtClean="0"/>
              <a:t>Enzymes are specific to their substrates (each substrate has one specific enzyme that works with it)</a:t>
            </a:r>
          </a:p>
          <a:p>
            <a:r>
              <a:rPr lang="en-GB" dirty="0" smtClean="0"/>
              <a:t>most enzymes have the suffix </a:t>
            </a:r>
            <a:r>
              <a:rPr lang="en-GB" i="1" u="sng" dirty="0" smtClean="0">
                <a:solidFill>
                  <a:srgbClr val="FF0000"/>
                </a:solidFill>
              </a:rPr>
              <a:t>-</a:t>
            </a:r>
            <a:r>
              <a:rPr lang="en-GB" i="1" u="sng" dirty="0" err="1" smtClean="0">
                <a:solidFill>
                  <a:srgbClr val="FF0000"/>
                </a:solidFill>
              </a:rPr>
              <a:t>ase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smtClean="0"/>
              <a:t>Ex. maltase breaks down maltose</a:t>
            </a:r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9166" r="5155" b="18750"/>
          <a:stretch/>
        </p:blipFill>
        <p:spPr>
          <a:xfrm>
            <a:off x="611560" y="13121"/>
            <a:ext cx="8101013" cy="35718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23" y="0"/>
            <a:ext cx="7772400" cy="1143000"/>
          </a:xfrm>
        </p:spPr>
        <p:txBody>
          <a:bodyPr/>
          <a:lstStyle/>
          <a:p>
            <a:pPr algn="l"/>
            <a:r>
              <a:rPr lang="en-GB" dirty="0" smtClean="0"/>
              <a:t>Structure of Enzymes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7772400" cy="4114800"/>
          </a:xfrm>
        </p:spPr>
        <p:txBody>
          <a:bodyPr/>
          <a:lstStyle/>
          <a:p>
            <a:r>
              <a:rPr lang="en-GB" sz="3200" i="1" u="sng" dirty="0" smtClean="0"/>
              <a:t>Active site</a:t>
            </a:r>
            <a:r>
              <a:rPr lang="en-GB" sz="3200" dirty="0" smtClean="0"/>
              <a:t> - area that joins substrate and enzyme</a:t>
            </a:r>
          </a:p>
          <a:p>
            <a:r>
              <a:rPr lang="en-GB" sz="3200" i="1" u="sng" dirty="0" smtClean="0"/>
              <a:t>lock and key model</a:t>
            </a:r>
            <a:r>
              <a:rPr lang="en-GB" sz="3200" dirty="0" smtClean="0"/>
              <a:t> </a:t>
            </a:r>
          </a:p>
          <a:p>
            <a:endParaRPr lang="en-GB" sz="3200" i="1" u="sng" dirty="0"/>
          </a:p>
          <a:p>
            <a:endParaRPr lang="en-GB" sz="3200" i="1" u="sng" dirty="0" smtClean="0"/>
          </a:p>
          <a:p>
            <a:endParaRPr lang="en-GB" sz="3200" i="1" u="sng" dirty="0"/>
          </a:p>
          <a:p>
            <a:endParaRPr lang="en-GB" sz="3200" i="1" u="sng" dirty="0" smtClean="0"/>
          </a:p>
        </p:txBody>
      </p:sp>
      <p:sp>
        <p:nvSpPr>
          <p:cNvPr id="2" name="AutoShape 2" descr="data:image/jpeg;base64,/9j/4AAQSkZJRgABAQAAAQABAAD/2wBDAAkGBwgHBgkIBwgKCgkLDRYPDQwMDRsUFRAWIB0iIiAdHx8kKDQsJCYxJx8fLT0tMTU3Ojo6Iys/RD84QzQ5Ojf/2wBDAQoKCg0MDRoPDxo3JR8lNzc3Nzc3Nzc3Nzc3Nzc3Nzc3Nzc3Nzc3Nzc3Nzc3Nzc3Nzc3Nzc3Nzc3Nzc3Nzc3Nzf/wAARCABlAQIDASIAAhEBAxEB/8QAHAAAAQQDAQAAAAAAAAAAAAAAAAMFBgcBAgQI/8QAQBAAAgEDAwIEAgUJBwQDAAAAAQIDAAQRBRIhBjETQVFhInEHFDKBkRUWIzNCUmKhsSWCkpPB0fBUctLhF1Vj/8QAGgEBAAMBAQEAAAAAAAAAAAAAAAIDBAUBBv/EACkRAAICAgEDAwIHAAAAAAAAAAABAgMEEQUSITFBUWEToRQicYGx0fD/2gAMAwEAAhEDEQA/ALxpt1XVU0+WKMwSSs6lvgKjAGPUj1pyqOdUKReWj/smN1z75B/oD+FYeRusoxpWV+UV2ycYNoU/ORP+huP8Sf71o3VEayCNrG4ywyPiT/emauzSbJb65uIpAdggALDurFsgj34r5zE5bNyblUmu+/T4MVWRbOSR3t1NGilns51UDJJeMAD/ABUrZ6+t1dxW6WdwGk7NlCAPU4Pao9OrQtLBcrl0+F1xnd8h5g8ce+KddI6YjtIfHimnsruQZPgMNiDuF2EFT35OMk+dbuOy87IucJ9lHz2+xbTZbOWn6EmWs00mbV7TJkggv4gDzA3hS/4W+En+8PlXPfdTQafevDeRbIxEHH6QF8kE8r2A4x35PYedfRmwfqKjUHWVnLDbObacPMoYqGj+H4gp53c4yDx8u/Fa3HW+nQSyxvb3RMce9tqoT+xgABsk/H/I0BJ6K1Rg6KwzhhnkVtQGruqKzOwVVGSxOABWsM8U8ayQyLJG4yrocgj2NcOvS2Y0+e2vrgQpcROnHLEbTnA7nAqPf2XbIrtrefhMxWWZtu3YNoJySvHI79z37UBMsisM6KMswA9SajMGnQXcLu2sztOVKyOjlSGXG8geX+zUoLfTprKOM6qskNrABKWlLfAcEMSTkHjuc8UBI80bhUMlsLNboKepJ/FmhYxq0wVRtKgtnsDwR957kUnpVpZohuLnqPxLhWjeXZcMYo9p3YVScYIkXkg9x7YAmxdQwUsAxzgZ5OKzuFRW4i0ye5uNUXVziFRcERtuMS8ZOMkgELjHb2ySS3wWljapMbnqZ3jtpVmXbOdxQbSA2Dk89seR86AndFIWt3Bdx+JbSpKgJXchyMjgil6AKKKKAKSuLiG2hea4kSKJBlnc4AHuaxdXMNpBJPcyLHFGpZ3Y4AFVP1V1JNr1wUQNHYI2YoiOXI/ab/QeXzr1LZVZYoItK/1O00+KOa6l2xyMEVgCckjI7Voda0wAk30AAXf9sfZzjP48VAuh9YAu7bSL4eJBuJs2PeJ9p+H5YJx6fhicnQdNZUU25CpGqIFkYBQuNpGDwRgc98DvRrRKuamtm0euaXLBBMt9DsuFDRZbBbPbiiLV7C5sJb22uUmt413M6HPGM/0pKDp3S7aSOWC3KPEAEIlf4QPLv28yPM96ZerLa00Ppi9jsYijXhSA5diecL3JPZc/hUJy6IOXsaKKvq2xr93of9G1a01mxS6s2O08MjDDIfRh5GnAVTmlaldaPeLdWRBJ4kjY/DKvoff0NWpourW2sWa3VqTg8MjcMjeYI8jWTDzI5EfZm3kOOliy6o94v/aY4UUUVtOaFcuoWUV/B4M4OM5VhwVPkRXVRUZRjJdMltHjW+xGj07ch+LyPZ6mH4v64otrT+2E0+2eVLeyC3F04yDPK2di59AFLEf9nl3kh7GoR0Zr41Hq/qexisLqER3CTNLcKUP6pIwApHGTGx9MDPnWXHwMfGk5VR0yEKoQe0iVz6dbXF5DeSITNFnac8H0yPPHl6UtdTx2ltJcTbtka7jtUsTj0A5J9qXrl1FLSS0kXUPD+rDDv4pwo2kEE+2QO9alCMW2l5JpJCD61pgl8H6/b+JjO0SDgZUc/wCJfxFK/XrAySp9atjJEu+UeIuUUeZ9BweaadK0yxnZjBprQ2C5MJllfLksGO1CfhTIB8s+gHJcYNFsLeWSSGDa8kIhdt7ZKD7+/v396kemkWsaRJKY1vLUSBkQDeuWLDKgeucHA9qcSkZzlVOe+R3psTp3S0aJxbfHFKsqMZHJDqMA8nng496xq+qSWE8UUUCSGRSxLPtwAR7H1qq66FMHOx6SIykorbHeio3+cV1/0cP+cf8AxpN+prlJFX6jGQRkt4xwOcc/DWFcvhyelP8AkrWRW/UfL/T7a/2C7j8RUbco3kc4x5HnvTdD0vpkTS5iZ43RI1jZjtjReQoxjzGcnPNIfnFdf9HD/nH/AMaVstauru9jt/qcYB5ZllJ2r6/ZqVfK4lslCEtt/AjfXJ6TO6DSrWGW5kUMxuF2MC3AXngfeSc9/wABjils9J0oNbQ28jzXUfhi3ikZndBntlvhAzyePLntXRPfy3MslrpIR5UOJblgTFCfTj7Tfwg8eZHGerT9PjslLBnlncDxZ5Tl5CPU/jwAAM8AV0S4406b0pJ1mW1IdBhT4r4A4PbOO4B+fPfmj83dKMJhNrmMqEKmRzkDb3Of4V+eKeKifV/VF1oV9BBbWsMwkiLkyORjnGOKa2RlJRW2O8HT+mQJcJFbFRcRiKU+I+WUDA5znOMDPfgelJv01o7o4azX4m3EiRwc7Quc5yPhGOPL51EP/kTUP/r7X/Nb/alI+u9Vlt7iePTLVkgKeIfFb4Q5YA9u2QB99J/ki5S8I9oavsVcPL/YnVlZW9irpbIVWSQyNlicse55NdWarr8/tT4/s+z/AM1v9q69I6v1fVNTgs4dOtiGOZWEjHw082PH3D1NY4Z9E5KMZbb/AFOnPicquLlJJJfK/snWaK1Hatq2HNIr19o17qthFJZSM/1ZvEa18pfcfxDyB4+/Bqrwc8DPfGCMEH0xV8mmfUumNG1OYz3lkrSnu8btGW+e0jP31OMtdjPbR1vaK46Pspb7qO08JSVt3E8rDsoHYH5n/WrfHaoRedQR9LdTWHTljoS/VrxVKXEUgRUJJB35Hywc5JOKm47V5J7ZZVX0R0B7VEup7b85kt7fSNRsH8CZjKvjbjkAqRhc8gk5FSHW9QXStJur542l8CMsI0+1I3ko9ycAfOo3090QmndSnqa6ufF1W5tnS8CoAhdmU5UeQULt9SOTzkmqyCsi4y8M0U2ypmrIeUcNv9H9xybnVE57CKDBH3kn+lP2gdLW+iXLXMF1dSSOm1w7Da3uQB3qQ0VTViU1PcI6Zpu5HJuTjOXZmMH1orNFaTEYPakLa8gut/gSq+w7Wx5GuPqW/GnaJdXOfiVCBj1qntE6m1DR7qSaFt4kYl0Y8EnvQF6+VN2q31po9rNf3Cqp2gMQBuYDOB/M/jUDH0nTY5sFz86jXUvU95r7gTDwoV+zGp/rQFtWfUFpe6at9arLMGIVYok3OWPlj/U4Awc4qK9S9SLp94n5QVLmYEMlmpzHBjzP77A+Z4BAwB3MO6a6jn0L6wqZZJUOAPJvWmi6uJbqeSedy7yEkk0BfeianDq2nx3cDAhhyAexrvqr/oq1Jku5tPZvgcblHof+f1qz8gd6AGOBUM1TU4NR1DdbsrJAzQEg+Zwf9DTv1lqf5M6fuJ0I3sNifM1Tem6pcWE7yK3iLL+tR+zc9/Y+9Zc3G/E0Sq3rZCyHXFxLGpGfULbT0nkuwpiZVicH+I+Xyxmo8Oq7fw/1d0HH7OVx+NMGqanLqLL4ihI0+zGCTj3J8zXA47hLqr1ZdrS+/oZKcaUZbkWBJcRW8TSSSqY1AIkJADqfsn5nt86aNS6kfT5EtIQ6xyNuu2UlZZF7bQe6L6dmPJ+HPLFpevGztjHNAs7xAm1Zx+pY+f8At/wholleeVpZXLO5yxPnXVwuKqxbZWrvvx8F9VEa5ORfeh3NleaZBLpyolvtAREAAT24pxqtfon1F99zp7sSn6xc+R/5mrJyBjJFdQvBmCqSSABySaqzri+TU7yG7gKtAhe33Kf2gcjPz5/Cpf19qjab0/K0TYkl+AH0zVRafqMtn4iMqzwS/rIZOze/sfevU9ELIdcdHTT901eW2m2l7LqKo1retHasjD7ajdvPy+IfgfSmM6hpY+MWd0zeURuAEH34zXDf30t6y7gqRxjEcSDCoPapSaa0UUUyhJSfoPt/Zy2N6bSNWuC+DbFO8yMfh+/yPuDTpb65b9JXMdpFtuJ2IN9IpyM44Uew/wDfnTBYdRPa2PhSQJNcwgi0uHALQhuGwfLimR2Mjs8hLMxySfP1rn4+FCmyU16+Pg72Xyc8iqNfj3+WehLC8iv7SO5t3DI4yPOuqq9+ijUWlt7qwkJIi+JM+Q9KsEsAMkgCtpyzNc5vIBdi1Mi+MRkL7UszBVLeQGapPXteu26nmvbeZkaJtqH2FAWj1rbPL0vqhtYi94LYm32rlvEX4o8fJsGngP4cAeZgMLlifKqztvpMukiAns1dxxuB71wa717fanatbwRC3VvtMDyaAl+o6tbdVWk2l6a6i5ivLaTbIcBljnR2/kjY96eeo9et9Csmnmw0h+xHnk1Sek6hNpuoQ3cTHchyQP2h5119Sa5Prl+08pPhjhE9BQFqdI9VRdQI6sginQ/Yz3FSWqH6U1F9N122lQnBYKwHmDV7IwdQy9iMigNqKKKAi30jbvzYn2/vDPywapmr96isBqWj3NsRkshx86oSWN4ZGjlXa6khhQGtFFFAFFFFASLoN3j10vFncsDsOM5I7VLLjWbu9svAurp1SUKHxHs8xxnHHPHrXD9FWmu11PqLr8CjYvuf+f0qyLu2hvLd7e5jWSGQYdGHDD0NAVx1Zd3t50ir3ALIs4WOc95k45I/EZ88ZqvqvLrHS/yj09cW8SgMi7kAHbFUaQVJVhtYcEehoAooooAooooCS9DSz297eXFqMyxWrsnw55AOOKlOo6rPeweBdXbrH4isGVPDIKnIw2BjkUn9FGmOiXOoyDCudifIedT27s7e9iEV3CksYdX2OMjcpyDj2IBoCtuurm9uumrGW8j2t4xAfGPFXHDkeWf/AH51AefPvV1df6Y2pdPTCJcyRfGB64qlfuwfQ0AUUUUAUUUDvQE5+ifd+V7nH2fD5/5+FOt1rV5dafNDeXDRpLGyy/odu0EYPJXilPoq0x7fT5r6VSpnbCZ9OKnFxbxXNvJbzIHikUo6nsVPcUBHunbq8n0y7hlDSW8SFYLhj8TcHK/xbePi8847jJpy9z9duM9/Eb+tehUhjiiWGNFSNV2qqjAA9BVHdYaa+m69cxspCu29D7H/AJ/OgGWiiigCiiigFbTd9bg2fa8RcfiK9B2ORZwBu/hrn8Ko/pLTX1PXbeFQSFbcxHkKvVFCqFHYDAoDaiiigMEZFVx190hI8jalpse4n9bGMfjVkVggEYPb0oDzkysrFWBBBwQfKsVdetdG6TqjF2i8KUj7UfFRyT6ME3nwr99v8WM/0oCt6duntBu9cu1jgRhFn45PID2qwNP+jfToHDXU0k5BzgnipjZWNtYwiK1hWNB5KO9AJaRp0Ol2MdpbqAqDBIGMmu2iigMMNwwe1Vb150hLb3L6hp0ZeFzmRFHKmrTrV0V1KsMgjBB86A85eZHpRVz6z0PpOpuZAhglPJaPjJqPv9F67v0eoNt/iAz/AEoCuKe+menLrXbtVRGW3B+OQjAx7VPdN+jnTLZw93LJckeTHipja2sFpCsVtGsaDsFFAaadZQ6fZx21uoVEGBjzrpoooDV1DgqwBUjBB86qbrnpGawuXvbGMvaudzKvdatutXRXUq6hlIwQR3oDzl/Kirk1joTSdRdpEVreRuSY+ATTC30Xjd8OoNt9wM/0oCuMgedSLpTpi51y7RmRktFPxuR3+VTrSvo70u0cSXTyXLDybtUvt7eK2jEcCBEHYKMUBi0torS3jghXbGi4ApaiigCoz1p00mu2e6MBbmMHYcd/apNRjmgPO97aT2Vwbe5jKSKTwR3+VIVfesaDp2rxlb23Vj++ByKiN39GVs7s1reSIpPAOOP5GgKyPFLWdrPezrBbRmSRuwA/rVj2n0ZW6Mpub2RxnkDHP4AVLdH0DTtIjC2cAB77z3oBu6L6aXQrTxJcG6k5c47e1SaiigCiiigMHtTFFf6pHI6y2sk4acoHWMoEXIxxjkYzz247+jhrP1/8nS/kkR/XOPD8X7Pfz9qb2/LsrqQFjHjHch2kBMgqcg5OBnPv6igErfVtZa2jaXSz4uxS/wBrDHJBA448sffnjklxrGrolwYdFkcxEhFJx4vw8EHy5z39uOa6LVtfa8JultI7cwMQqDcVlzwCcjjGD25yeRgZ45vzp2K8H1cSFF3qwDDOI8nG4f8A68AgdvnQHdd6jqcVxbRQaWZFkt2kkkMmBG4HCducnjNc35X1lZ4kbRmZHJ3MHI8PCZ9OctkDtwOfLK+pJrUlx4dm0UdvtjJcY3Z3jeOT+7nH389q1mbX/rlz4ItvqwkXwAV52bDnJ3dy2B2GB60AnJrGo2sc0t3YhIYkZ2lZ8AYdh6dtoB9eaedPuDdWNvcOmxpYlcp+6SAcfzpnE2utctAscarl23ugwF3kKBg4OV58iNvI+KlLA6/9atfr31UQYfx/DTknapXB3cYO4djnjtQD21R5dav45Lsy2MkscUzJGscZBKjec5yc8IPIcketSI1rt96AZH151kaJLCV5dzBFBI3Kr7CxyMgZK/MHIrVteufFt4hpVyGnR28QrlI8BSA3Y5O7sPQ+lOV9I9qqSQwb3d1RmCkkLzyQOSBn+dNkmq6t4hEOkZAkkUszkcBlCntzncT8lNAZm124EDeDp83jbGYb1baCGYEE4/hHbyYEZrZdbuXkj26bMEZgrbi2QT4Z/dx2c5/7D9yH5b1KVbuS30xpBbSSKEHeUqGwATgZyB7c49adNNurm63fWrU2+EjYAnOSy5YfceKAarbqW7naE/kW7WKV0QE5DKSzglgQMKAqnvn4wMCpKO1a7a2oDWQkISPIVHdN12/eyge+sX8V4mkkKRlQmAMDaCxySfXPtUjIzWMelAMR6glK/o9Omd1CmQBuEym4Dt3wMeXOPWj8vTeI4bTriJIoRM8jj4SNhYqD6jtz712Xl1PayyrbWZk/QNKCqn9I4/ZyBwe3fk547VwPq+pJG0k2k7YREWYs5yP0YY5GP3jt/umgFo9blkMX9nXADsi5GSDuJGRxyBjPOOKRi6huCimXTLgM6M6hUbAADHB47jaB82GM1mHVdTaaDOmOYZnRcgY8JSGyxzzjgcYzzinfT5ZrmzjluIfAkYZaP92gOSz1KefUJLWW1MaBNyShmIbhD5qPNiP7pp1rG2s0AZpq1m51GGS0j0yFJWllxJ4g4VQO+cjHz5+RpxmcpGzAFiFJCjzphg1jVZ7bedJltpQoPhyqST+kwfs5H2fixknnHlQG8+v3CQyOmmXG4JuXIJGSQBnAzjnPGex+ZVt9ZlnuDAbGZGVwjPICqk5YccH90H+93pGPVdWAtVk0iQmSWOOV9wAQMCSx9gNoOP2iR2Ga3uNQ1NZnWLTiyRzMmT2ZdyYYH5M34HvjNAZtNXu7jSfrRsXjnSWNHhwzHB2bsZAzgMefUc9jSKdSybIXl0jUIw9uZ3HhFjHgkbSAOWwCQAc+wyMrx6nqDafZTnS3Wa4cCWFjzEM+ePPHPp79qSbUtXt7OyDaabm4ltXlmMfwKsgXITByRk8fdQG7a5PDk3FhKqhSS5OFUhmGCcdvh7+445pz067W9sre6C7BPEsgUnkZAOKaZ9VuhOLabT0dJAsYVs/E7bs9xgqAoJxyAe3FaDV9ZSzDnQ2Mm6NREknYN3OceWcfjQEi3L+8PxorXHyP30UBv3rGBRRQBgelGBRRQBgUYFFFAGBRgUUUBmiiigMYFGKKKAMCs4oooAooooAooooDG0elGBRRQBgelZoooAooooDGM0YFFFAG0UYFFFAGBRgUUUAYGaMCiigDA9BRRRQH/9k="/>
          <p:cNvSpPr>
            <a:spLocks noChangeAspect="1" noChangeArrowheads="1"/>
          </p:cNvSpPr>
          <p:nvPr/>
        </p:nvSpPr>
        <p:spPr bwMode="auto">
          <a:xfrm>
            <a:off x="63500" y="-228600"/>
            <a:ext cx="12287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807223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GB" dirty="0" smtClean="0"/>
              <a:t>Induced </a:t>
            </a:r>
            <a:r>
              <a:rPr lang="en-GB" dirty="0"/>
              <a:t>F</a:t>
            </a:r>
            <a:r>
              <a:rPr lang="en-GB" dirty="0" smtClean="0"/>
              <a:t>it Model</a:t>
            </a:r>
            <a:endParaRPr lang="en-GB" dirty="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00" y="1196752"/>
            <a:ext cx="8976190" cy="5661248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some </a:t>
            </a:r>
            <a:r>
              <a:rPr lang="en-GB" dirty="0"/>
              <a:t>enzymes </a:t>
            </a:r>
            <a:r>
              <a:rPr lang="en-GB" dirty="0" smtClean="0"/>
              <a:t>also require </a:t>
            </a:r>
            <a:r>
              <a:rPr lang="en-GB" dirty="0">
                <a:solidFill>
                  <a:srgbClr val="FF0000"/>
                </a:solidFill>
              </a:rPr>
              <a:t>co-factors</a:t>
            </a:r>
            <a:r>
              <a:rPr lang="en-GB" dirty="0"/>
              <a:t> or </a:t>
            </a:r>
            <a:r>
              <a:rPr lang="en-GB" dirty="0" smtClean="0">
                <a:solidFill>
                  <a:srgbClr val="FF0000"/>
                </a:solidFill>
              </a:rPr>
              <a:t>co-enzymes</a:t>
            </a:r>
            <a:r>
              <a:rPr lang="en-GB" dirty="0" smtClean="0"/>
              <a:t> to help bind substrate molecules.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00479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6632"/>
            <a:ext cx="7772400" cy="4114800"/>
          </a:xfrm>
        </p:spPr>
        <p:txBody>
          <a:bodyPr/>
          <a:lstStyle/>
          <a:p>
            <a:r>
              <a:rPr lang="en-GB" sz="3200" i="1" u="sng" dirty="0" smtClean="0"/>
              <a:t>Co-factor</a:t>
            </a:r>
            <a:r>
              <a:rPr lang="en-GB" sz="3200" dirty="0" smtClean="0"/>
              <a:t> - inorganic </a:t>
            </a:r>
            <a:r>
              <a:rPr lang="en-GB" sz="3200" dirty="0" smtClean="0"/>
              <a:t>ions that </a:t>
            </a:r>
            <a:r>
              <a:rPr lang="en-GB" sz="3200" dirty="0" smtClean="0"/>
              <a:t>help the enzyme combine with substrate </a:t>
            </a:r>
            <a:r>
              <a:rPr lang="en-GB" sz="3200" dirty="0" smtClean="0"/>
              <a:t>molecules.</a:t>
            </a:r>
          </a:p>
          <a:p>
            <a:pPr marL="0" indent="0">
              <a:buNone/>
            </a:pPr>
            <a:r>
              <a:rPr lang="en-GB" sz="3200" dirty="0" smtClean="0"/>
              <a:t>Ex. </a:t>
            </a:r>
            <a:r>
              <a:rPr lang="en-GB" sz="3200" dirty="0" smtClean="0"/>
              <a:t>Fe, Zn, K, Cu compounds</a:t>
            </a:r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sz="3200" i="1" u="sng" dirty="0" smtClean="0"/>
              <a:t>Co-enzymes</a:t>
            </a:r>
            <a:r>
              <a:rPr lang="en-GB" sz="3200" dirty="0" smtClean="0"/>
              <a:t> - organic molecules that help the </a:t>
            </a:r>
            <a:r>
              <a:rPr lang="en-GB" sz="3200" dirty="0" smtClean="0"/>
              <a:t>enzyme. they </a:t>
            </a:r>
            <a:r>
              <a:rPr lang="en-GB" sz="3200" dirty="0" smtClean="0"/>
              <a:t>are synthesized from </a:t>
            </a:r>
            <a:r>
              <a:rPr lang="en-GB" sz="3200" dirty="0" smtClean="0"/>
              <a:t>vitamins. “Take </a:t>
            </a:r>
            <a:r>
              <a:rPr lang="en-GB" sz="3200" dirty="0" smtClean="0"/>
              <a:t>your vitamins!” </a:t>
            </a:r>
            <a:endParaRPr lang="en-GB" sz="3200" dirty="0" smtClean="0"/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sz="3200" dirty="0" smtClean="0"/>
              <a:t>Estimated that a single enzyme can catalyze from 100 to 30 million reactions every minute!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6" y="34900"/>
            <a:ext cx="9141123" cy="1143000"/>
          </a:xfrm>
        </p:spPr>
        <p:txBody>
          <a:bodyPr/>
          <a:lstStyle/>
          <a:p>
            <a:pPr algn="l"/>
            <a:r>
              <a:rPr lang="en-GB" dirty="0" smtClean="0"/>
              <a:t>Factors that affect </a:t>
            </a:r>
            <a:r>
              <a:rPr lang="en-GB" dirty="0" smtClean="0"/>
              <a:t>Enzyme </a:t>
            </a:r>
            <a:r>
              <a:rPr lang="en-GB" dirty="0"/>
              <a:t>R</a:t>
            </a:r>
            <a:r>
              <a:rPr lang="en-GB" dirty="0" smtClean="0"/>
              <a:t>eactions</a:t>
            </a:r>
            <a:endParaRPr lang="en-GB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4114800"/>
          </a:xfrm>
        </p:spPr>
        <p:txBody>
          <a:bodyPr/>
          <a:lstStyle/>
          <a:p>
            <a:r>
              <a:rPr lang="en-GB" dirty="0" smtClean="0"/>
              <a:t>There are various factors that will affect the speed of enzyme </a:t>
            </a:r>
            <a:r>
              <a:rPr lang="en-GB" dirty="0" smtClean="0"/>
              <a:t>reactions. They </a:t>
            </a:r>
            <a:r>
              <a:rPr lang="en-GB" dirty="0" smtClean="0"/>
              <a:t>are:</a:t>
            </a:r>
          </a:p>
          <a:p>
            <a:endParaRPr lang="en-GB" dirty="0" smtClean="0"/>
          </a:p>
          <a:p>
            <a:pPr marL="742950" indent="-742950">
              <a:buFont typeface="+mj-lt"/>
              <a:buAutoNum type="arabicPeriod"/>
            </a:pPr>
            <a:r>
              <a:rPr lang="en-GB" dirty="0" smtClean="0"/>
              <a:t>Temperature</a:t>
            </a:r>
            <a:endParaRPr lang="en-GB" dirty="0" smtClean="0"/>
          </a:p>
          <a:p>
            <a:pPr marL="742950" indent="-742950">
              <a:buFont typeface="+mj-lt"/>
              <a:buAutoNum type="arabicPeriod"/>
            </a:pPr>
            <a:r>
              <a:rPr lang="en-GB" dirty="0" smtClean="0"/>
              <a:t>pH</a:t>
            </a:r>
          </a:p>
          <a:p>
            <a:pPr marL="742950" indent="-742950">
              <a:buFont typeface="+mj-lt"/>
              <a:buAutoNum type="arabicPeriod"/>
            </a:pPr>
            <a:r>
              <a:rPr lang="en-GB" dirty="0"/>
              <a:t>S</a:t>
            </a:r>
            <a:r>
              <a:rPr lang="en-GB" dirty="0" smtClean="0"/>
              <a:t>ubstrate </a:t>
            </a:r>
            <a:r>
              <a:rPr lang="en-GB" dirty="0" smtClean="0"/>
              <a:t>concentration</a:t>
            </a:r>
          </a:p>
          <a:p>
            <a:pPr marL="742950" indent="-742950">
              <a:buFont typeface="+mj-lt"/>
              <a:buAutoNum type="arabicPeriod"/>
            </a:pPr>
            <a:r>
              <a:rPr lang="en-GB" dirty="0"/>
              <a:t>C</a:t>
            </a:r>
            <a:r>
              <a:rPr lang="en-GB" dirty="0" smtClean="0"/>
              <a:t>ompetitive </a:t>
            </a:r>
            <a:r>
              <a:rPr lang="en-GB" dirty="0" smtClean="0"/>
              <a:t>inhibitors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GB" dirty="0" smtClean="0"/>
              <a:t>1. Temperature</a:t>
            </a:r>
            <a:endParaRPr lang="en-GB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828" y="980728"/>
            <a:ext cx="7772400" cy="4114800"/>
          </a:xfrm>
        </p:spPr>
        <p:txBody>
          <a:bodyPr/>
          <a:lstStyle/>
          <a:p>
            <a:r>
              <a:rPr lang="en-GB" sz="3200" dirty="0" smtClean="0"/>
              <a:t>The higher the temperature the faster the reaction (up to a point)</a:t>
            </a:r>
          </a:p>
          <a:p>
            <a:pPr marL="0" indent="0" algn="ctr">
              <a:buNone/>
            </a:pPr>
            <a:r>
              <a:rPr lang="en-GB" sz="3200" u="sng" dirty="0" smtClean="0">
                <a:solidFill>
                  <a:srgbClr val="FF0000"/>
                </a:solidFill>
              </a:rPr>
              <a:t>Why?</a:t>
            </a:r>
          </a:p>
          <a:p>
            <a:r>
              <a:rPr lang="en-GB" sz="3200" dirty="0" smtClean="0"/>
              <a:t>More energy means more </a:t>
            </a: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movement </a:t>
            </a:r>
            <a:r>
              <a:rPr lang="en-GB" sz="3200" dirty="0" smtClean="0"/>
              <a:t>of molecules, </a:t>
            </a: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which </a:t>
            </a:r>
            <a:r>
              <a:rPr lang="en-GB" sz="3200" dirty="0" smtClean="0"/>
              <a:t>means more reactions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FF0000"/>
                </a:solidFill>
              </a:rPr>
              <a:t>What happens when the </a:t>
            </a:r>
            <a:endParaRPr lang="en-GB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200" dirty="0" smtClean="0">
                <a:solidFill>
                  <a:srgbClr val="FF0000"/>
                </a:solidFill>
              </a:rPr>
              <a:t>temperature </a:t>
            </a:r>
            <a:r>
              <a:rPr lang="en-GB" sz="3200" dirty="0" smtClean="0">
                <a:solidFill>
                  <a:srgbClr val="FF0000"/>
                </a:solidFill>
              </a:rPr>
              <a:t>gets too high?</a:t>
            </a:r>
          </a:p>
          <a:p>
            <a:r>
              <a:rPr lang="en-GB" sz="3200" dirty="0" smtClean="0"/>
              <a:t>Denaturation and then </a:t>
            </a: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coagulation</a:t>
            </a:r>
            <a:r>
              <a:rPr lang="en-GB" sz="3200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1" t="3542" r="26406" b="5417"/>
          <a:stretch/>
        </p:blipFill>
        <p:spPr>
          <a:xfrm>
            <a:off x="5494362" y="1797852"/>
            <a:ext cx="3635896" cy="506014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theme/theme1.xml><?xml version="1.0" encoding="utf-8"?>
<a:theme xmlns:a="http://schemas.openxmlformats.org/drawingml/2006/main" name="Pulse">
  <a:themeElements>
    <a:clrScheme name="Pulse 6">
      <a:dk1>
        <a:srgbClr val="000000"/>
      </a:dk1>
      <a:lt1>
        <a:srgbClr val="FFFFFF"/>
      </a:lt1>
      <a:dk2>
        <a:srgbClr val="003300"/>
      </a:dk2>
      <a:lt2>
        <a:srgbClr val="FFCC66"/>
      </a:lt2>
      <a:accent1>
        <a:srgbClr val="CC9900"/>
      </a:accent1>
      <a:accent2>
        <a:srgbClr val="001600"/>
      </a:accent2>
      <a:accent3>
        <a:srgbClr val="AAADAA"/>
      </a:accent3>
      <a:accent4>
        <a:srgbClr val="DADADA"/>
      </a:accent4>
      <a:accent5>
        <a:srgbClr val="E2CAAA"/>
      </a:accent5>
      <a:accent6>
        <a:srgbClr val="001300"/>
      </a:accent6>
      <a:hlink>
        <a:srgbClr val="006600"/>
      </a:hlink>
      <a:folHlink>
        <a:srgbClr val="009999"/>
      </a:folHlink>
    </a:clrScheme>
    <a:fontScheme name="Puls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ddington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ddington" pitchFamily="2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2408</TotalTime>
  <Words>508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Pulse</vt:lpstr>
      <vt:lpstr>8.2 Enzymes  (pg. 254-258)</vt:lpstr>
      <vt:lpstr>Enzymes and Metabolic Reactions</vt:lpstr>
      <vt:lpstr>What do Enzymes do for us?</vt:lpstr>
      <vt:lpstr>PowerPoint Presentation</vt:lpstr>
      <vt:lpstr>Structure of Enzymes</vt:lpstr>
      <vt:lpstr>Induced Fit Model</vt:lpstr>
      <vt:lpstr>PowerPoint Presentation</vt:lpstr>
      <vt:lpstr>Factors that affect Enzyme Reactions</vt:lpstr>
      <vt:lpstr>1. Temperature</vt:lpstr>
      <vt:lpstr>2. pH</vt:lpstr>
      <vt:lpstr>3. Substrate Concentration</vt:lpstr>
      <vt:lpstr>4. Competitive Inhibitors</vt:lpstr>
      <vt:lpstr>Regulation of Enzyme Activity</vt:lpstr>
      <vt:lpstr>Regulation of Enzyme Activity</vt:lpstr>
      <vt:lpstr>Why does the body need to control its enzymes?</vt:lpstr>
    </vt:vector>
  </TitlesOfParts>
  <Company>Lethbridge School District 51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20: Digestive System</dc:title>
  <dc:creator>Lethbridge School District 51</dc:creator>
  <cp:lastModifiedBy>Patrick Shackleford</cp:lastModifiedBy>
  <cp:revision>33</cp:revision>
  <cp:lastPrinted>1999-11-26T17:05:12Z</cp:lastPrinted>
  <dcterms:created xsi:type="dcterms:W3CDTF">1999-11-25T15:23:32Z</dcterms:created>
  <dcterms:modified xsi:type="dcterms:W3CDTF">2012-03-18T21:16:14Z</dcterms:modified>
</cp:coreProperties>
</file>