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3" r:id="rId3"/>
    <p:sldId id="257" r:id="rId4"/>
    <p:sldId id="258" r:id="rId5"/>
    <p:sldId id="311" r:id="rId6"/>
    <p:sldId id="260" r:id="rId7"/>
    <p:sldId id="261" r:id="rId8"/>
    <p:sldId id="321" r:id="rId9"/>
    <p:sldId id="264" r:id="rId10"/>
    <p:sldId id="265" r:id="rId11"/>
    <p:sldId id="314" r:id="rId12"/>
    <p:sldId id="263" r:id="rId13"/>
    <p:sldId id="262" r:id="rId14"/>
    <p:sldId id="322" r:id="rId15"/>
    <p:sldId id="266" r:id="rId16"/>
    <p:sldId id="320" r:id="rId17"/>
    <p:sldId id="315" r:id="rId18"/>
    <p:sldId id="318" r:id="rId19"/>
    <p:sldId id="317" r:id="rId20"/>
    <p:sldId id="319" r:id="rId21"/>
    <p:sldId id="327" r:id="rId22"/>
    <p:sldId id="313" r:id="rId23"/>
    <p:sldId id="267" r:id="rId24"/>
    <p:sldId id="323" r:id="rId25"/>
    <p:sldId id="326" r:id="rId26"/>
    <p:sldId id="325" r:id="rId27"/>
    <p:sldId id="268" r:id="rId28"/>
    <p:sldId id="269" r:id="rId29"/>
    <p:sldId id="270" r:id="rId30"/>
    <p:sldId id="271" r:id="rId31"/>
    <p:sldId id="339" r:id="rId32"/>
    <p:sldId id="333" r:id="rId33"/>
    <p:sldId id="340" r:id="rId34"/>
    <p:sldId id="272" r:id="rId35"/>
    <p:sldId id="344" r:id="rId36"/>
    <p:sldId id="335" r:id="rId37"/>
    <p:sldId id="336" r:id="rId38"/>
    <p:sldId id="338" r:id="rId39"/>
    <p:sldId id="332" r:id="rId40"/>
    <p:sldId id="329" r:id="rId41"/>
    <p:sldId id="274" r:id="rId42"/>
    <p:sldId id="331" r:id="rId43"/>
    <p:sldId id="275" r:id="rId44"/>
    <p:sldId id="345" r:id="rId45"/>
    <p:sldId id="341" r:id="rId46"/>
    <p:sldId id="276" r:id="rId47"/>
    <p:sldId id="278" r:id="rId48"/>
    <p:sldId id="279" r:id="rId49"/>
    <p:sldId id="343" r:id="rId50"/>
    <p:sldId id="280" r:id="rId51"/>
    <p:sldId id="342" r:id="rId52"/>
    <p:sldId id="281" r:id="rId53"/>
    <p:sldId id="347" r:id="rId54"/>
    <p:sldId id="34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74FB-034A-411A-9900-6C8284C9C01E}" type="datetimeFigureOut">
              <a:rPr lang="en-US" smtClean="0"/>
              <a:pPr/>
              <a:t>12/3/2012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358C-BF08-4A14-8789-4DFB007A0F6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FIGneCabh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science/biology/human-biology/v/anatomy-of-a-neur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publishing.com/matthews/channel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blackwellpublishing.com/matthews/actionp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anacademy.org/science/biology/human-biology/v/saltatory-conduction-in-neurons?playlist=Biology" TargetMode="External"/><Relationship Id="rId2" Type="http://schemas.openxmlformats.org/officeDocument/2006/relationships/hyperlink" Target="http://www.khanacademy.org/science/biology/human-biology/v/electrotonic-and-action-potential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blackwellpublishing.com/matthews/nmj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science/biology/human-biology/v/neuronal-synapses--chemical?playlist=Biolog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drstandley.com/images/nervous5.bmp"/>
          <p:cNvPicPr>
            <a:picLocks noChangeAspect="1" noChangeArrowheads="1"/>
          </p:cNvPicPr>
          <p:nvPr/>
        </p:nvPicPr>
        <p:blipFill>
          <a:blip r:embed="rId2" cstate="print"/>
          <a:srcRect t="4795"/>
          <a:stretch>
            <a:fillRect/>
          </a:stretch>
        </p:blipFill>
        <p:spPr bwMode="auto">
          <a:xfrm rot="568209">
            <a:off x="1781428" y="-179164"/>
            <a:ext cx="7495404" cy="58359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87975"/>
            <a:ext cx="7772400" cy="1470025"/>
          </a:xfrm>
        </p:spPr>
        <p:txBody>
          <a:bodyPr>
            <a:normAutofit/>
          </a:bodyPr>
          <a:lstStyle/>
          <a:p>
            <a:r>
              <a:rPr lang="en-CA" b="1" dirty="0" smtClean="0"/>
              <a:t>Nervous System and the Senses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6400800" cy="792088"/>
          </a:xfrm>
        </p:spPr>
        <p:txBody>
          <a:bodyPr/>
          <a:lstStyle/>
          <a:p>
            <a:pPr algn="l"/>
            <a:r>
              <a:rPr lang="en-CA" dirty="0" smtClean="0"/>
              <a:t>Chapter 13 &amp; 14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Parts of the Neuron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Myelin sheath - </a:t>
            </a:r>
            <a:r>
              <a:rPr lang="en-CA" sz="3600" dirty="0" smtClean="0"/>
              <a:t>fatty, insulating layer – protects the axon and increases the speed of the nerve impulse.</a:t>
            </a:r>
          </a:p>
          <a:p>
            <a:pPr marL="742950" indent="-742950">
              <a:buNone/>
            </a:pPr>
            <a:endParaRPr lang="en-CA" sz="3600" dirty="0" smtClean="0"/>
          </a:p>
          <a:p>
            <a:pPr marL="742950" indent="-742950">
              <a:buFont typeface="+mj-lt"/>
              <a:buAutoNum type="arabicPeriod" startAt="4"/>
            </a:pPr>
            <a:r>
              <a:rPr lang="en-CA" sz="3600" b="1" dirty="0" smtClean="0">
                <a:solidFill>
                  <a:srgbClr val="FFC000"/>
                </a:solidFill>
              </a:rPr>
              <a:t>Schwann cells - </a:t>
            </a:r>
            <a:r>
              <a:rPr lang="en-CA" sz="3600" dirty="0" smtClean="0"/>
              <a:t>type of </a:t>
            </a:r>
            <a:r>
              <a:rPr lang="en-CA" sz="3600" dirty="0" err="1" smtClean="0"/>
              <a:t>glial</a:t>
            </a:r>
            <a:r>
              <a:rPr lang="en-CA" sz="3600" dirty="0" smtClean="0"/>
              <a:t> cell – form the myelin sheath by wrapping around the axon.</a:t>
            </a:r>
          </a:p>
          <a:p>
            <a:pPr marL="742950" indent="-742950">
              <a:buNone/>
            </a:pPr>
            <a:endParaRPr lang="en-CA" sz="3600" dirty="0" smtClean="0"/>
          </a:p>
          <a:p>
            <a:pPr marL="742950" indent="-742950">
              <a:buFont typeface="+mj-lt"/>
              <a:buAutoNum type="arabicPeriod" startAt="4"/>
            </a:pPr>
            <a:r>
              <a:rPr lang="en-CA" sz="3600" b="1" dirty="0" smtClean="0">
                <a:solidFill>
                  <a:srgbClr val="7030A0"/>
                </a:solidFill>
              </a:rPr>
              <a:t>Nodes of </a:t>
            </a:r>
            <a:r>
              <a:rPr lang="en-CA" sz="3600" b="1" dirty="0" err="1" smtClean="0">
                <a:solidFill>
                  <a:srgbClr val="7030A0"/>
                </a:solidFill>
              </a:rPr>
              <a:t>Ranvier</a:t>
            </a:r>
            <a:r>
              <a:rPr lang="en-CA" sz="3600" dirty="0" smtClean="0"/>
              <a:t> – Gaps in the myelin sheath, allows faster nerve impulse transmission by “skipping”.</a:t>
            </a:r>
            <a:endParaRPr lang="en-CA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Parts of the Neuron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CA" sz="3600" b="1" dirty="0" smtClean="0">
                <a:solidFill>
                  <a:schemeClr val="accent3">
                    <a:lumMod val="75000"/>
                  </a:schemeClr>
                </a:solidFill>
              </a:rPr>
              <a:t>Terminal Branches / End Plates – </a:t>
            </a:r>
            <a:r>
              <a:rPr lang="en-CA" sz="3600" dirty="0" smtClean="0"/>
              <a:t>Communicate with other neurons by releasing chemical signals in between the axon bulb and dendrites. </a:t>
            </a:r>
          </a:p>
          <a:p>
            <a:pPr marL="1143000" lvl="1" indent="-742950"/>
            <a:r>
              <a:rPr lang="en-CA" dirty="0" smtClean="0"/>
              <a:t>Forms the </a:t>
            </a:r>
            <a:r>
              <a:rPr lang="en-CA" b="1" dirty="0" smtClean="0">
                <a:solidFill>
                  <a:srgbClr val="FF0000"/>
                </a:solidFill>
              </a:rPr>
              <a:t>Synapse</a:t>
            </a:r>
          </a:p>
          <a:p>
            <a:pPr marL="1143000" lvl="1" indent="-742950">
              <a:buNone/>
            </a:pPr>
            <a:endParaRPr lang="en-CA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 startAt="8"/>
            </a:pPr>
            <a:r>
              <a:rPr lang="en-GB" b="1" dirty="0" err="1" smtClean="0"/>
              <a:t>Neurilemma</a:t>
            </a:r>
            <a:r>
              <a:rPr lang="en-GB" dirty="0" smtClean="0"/>
              <a:t> - Membrane that surrounds the</a:t>
            </a:r>
          </a:p>
          <a:p>
            <a:pPr marL="742950" indent="-742950">
              <a:buNone/>
            </a:pPr>
            <a:r>
              <a:rPr lang="en-GB" dirty="0" smtClean="0"/>
              <a:t>axon of PNS nerve fibres, promotes </a:t>
            </a:r>
          </a:p>
          <a:p>
            <a:pPr marL="742950" indent="-742950">
              <a:buNone/>
            </a:pPr>
            <a:r>
              <a:rPr lang="en-GB" dirty="0" smtClean="0"/>
              <a:t>regeneration of axons after injury.</a:t>
            </a:r>
          </a:p>
          <a:p>
            <a:pPr marL="742950" indent="-742950">
              <a:buNone/>
            </a:pPr>
            <a:r>
              <a:rPr lang="en-GB" dirty="0" smtClean="0"/>
              <a:t>Ex. “Feeling Returns” post-injury.</a:t>
            </a:r>
          </a:p>
          <a:p>
            <a:pPr marL="742950" indent="-742950">
              <a:buNone/>
            </a:pPr>
            <a:endParaRPr lang="en-CA" b="1" dirty="0" smtClean="0">
              <a:solidFill>
                <a:srgbClr val="FF0000"/>
              </a:solidFill>
            </a:endParaRPr>
          </a:p>
        </p:txBody>
      </p:sp>
      <p:pic>
        <p:nvPicPr>
          <p:cNvPr id="55298" name="Picture 2" descr="http://4.bp.blogspot.com/_kaQ5P19FVgk/SfYlMf8GQiI/AAAAAAAAC24/45iaZ7bQ9rk/s400/SchwanCell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912463"/>
            <a:ext cx="3131840" cy="19455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12160" y="4895007"/>
            <a:ext cx="3131840" cy="72008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236296" y="5615087"/>
            <a:ext cx="1907704" cy="1224136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brain-neuron"/>
          <p:cNvPicPr>
            <a:picLocks noChangeAspect="1" noChangeArrowheads="1"/>
          </p:cNvPicPr>
          <p:nvPr/>
        </p:nvPicPr>
        <p:blipFill>
          <a:blip r:embed="rId2" cstate="print"/>
          <a:srcRect l="5901" t="9482" r="4326" b="2746"/>
          <a:stretch>
            <a:fillRect/>
          </a:stretch>
        </p:blipFill>
        <p:spPr bwMode="auto">
          <a:xfrm>
            <a:off x="539552" y="880341"/>
            <a:ext cx="8136904" cy="597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343800" y="4077072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Schwann Cell</a:t>
            </a:r>
            <a:endParaRPr lang="en-CA" sz="3200" b="1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6372200" y="4615681"/>
            <a:ext cx="971600" cy="109463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83968" y="566124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Terminal Branches</a:t>
            </a:r>
            <a:endParaRPr lang="en-CA" sz="32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40152" y="6237312"/>
            <a:ext cx="1152128" cy="0"/>
          </a:xfrm>
          <a:prstGeom prst="straightConnector1">
            <a:avLst/>
          </a:prstGeom>
          <a:ln w="444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Neuron</a:t>
            </a:r>
            <a:endParaRPr lang="en-CA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Types of Neurons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b="1" u="sng" dirty="0" smtClean="0"/>
              <a:t>3 Types</a:t>
            </a:r>
            <a:r>
              <a:rPr lang="en-CA" b="1" dirty="0" smtClean="0"/>
              <a:t>:</a:t>
            </a:r>
          </a:p>
          <a:p>
            <a:r>
              <a:rPr lang="en-CA" b="1" dirty="0" smtClean="0">
                <a:solidFill>
                  <a:srgbClr val="C00000"/>
                </a:solidFill>
              </a:rPr>
              <a:t>Sensory neurons (</a:t>
            </a:r>
            <a:r>
              <a:rPr lang="en-CA" b="1" dirty="0" err="1" smtClean="0">
                <a:solidFill>
                  <a:srgbClr val="C00000"/>
                </a:solidFill>
              </a:rPr>
              <a:t>ie</a:t>
            </a:r>
            <a:r>
              <a:rPr lang="en-CA" b="1" dirty="0" smtClean="0">
                <a:solidFill>
                  <a:srgbClr val="C00000"/>
                </a:solidFill>
              </a:rPr>
              <a:t>. input) </a:t>
            </a:r>
          </a:p>
          <a:p>
            <a:pPr lvl="1"/>
            <a:r>
              <a:rPr lang="en-CA" dirty="0" smtClean="0"/>
              <a:t>Gather info from sensory receptors and transmits impulses to the CNS.</a:t>
            </a:r>
          </a:p>
          <a:p>
            <a:r>
              <a:rPr lang="en-CA" b="1" dirty="0" err="1" smtClean="0">
                <a:solidFill>
                  <a:srgbClr val="92D050"/>
                </a:solidFill>
              </a:rPr>
              <a:t>Interneurons</a:t>
            </a:r>
            <a:endParaRPr lang="en-CA" b="1" dirty="0" smtClean="0">
              <a:solidFill>
                <a:srgbClr val="92D050"/>
              </a:solidFill>
            </a:endParaRPr>
          </a:p>
          <a:p>
            <a:pPr lvl="1"/>
            <a:r>
              <a:rPr lang="en-CA" dirty="0" smtClean="0"/>
              <a:t>Only present in the CNS</a:t>
            </a:r>
          </a:p>
          <a:p>
            <a:pPr lvl="1"/>
            <a:r>
              <a:rPr lang="en-CA" dirty="0" smtClean="0"/>
              <a:t>Act a as a link between sensory and motor neurons</a:t>
            </a:r>
          </a:p>
          <a:p>
            <a:pPr lvl="1"/>
            <a:r>
              <a:rPr lang="en-CA" dirty="0" smtClean="0"/>
              <a:t>Process and integrate incoming information and relay outgoing info to motor neurons</a:t>
            </a:r>
          </a:p>
          <a:p>
            <a:r>
              <a:rPr lang="en-CA" b="1" dirty="0" smtClean="0">
                <a:solidFill>
                  <a:srgbClr val="FFC000"/>
                </a:solidFill>
              </a:rPr>
              <a:t>Motor neurons (</a:t>
            </a:r>
            <a:r>
              <a:rPr lang="en-CA" b="1" dirty="0" err="1" smtClean="0">
                <a:solidFill>
                  <a:srgbClr val="FFC000"/>
                </a:solidFill>
              </a:rPr>
              <a:t>ie</a:t>
            </a:r>
            <a:r>
              <a:rPr lang="en-CA" b="1" dirty="0" smtClean="0">
                <a:solidFill>
                  <a:srgbClr val="FFC000"/>
                </a:solidFill>
              </a:rPr>
              <a:t>. output) </a:t>
            </a:r>
          </a:p>
          <a:p>
            <a:pPr lvl="1"/>
            <a:r>
              <a:rPr lang="en-CA" dirty="0" smtClean="0"/>
              <a:t>Transmit info from the CNS to muscles, glands and other organs (aka effectors)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Types of Neurons</a:t>
            </a:r>
            <a:endParaRPr lang="en-CA" b="1" dirty="0"/>
          </a:p>
        </p:txBody>
      </p:sp>
      <p:pic>
        <p:nvPicPr>
          <p:cNvPr id="5" name="Picture 3" descr="brain-neuron-types"/>
          <p:cNvPicPr>
            <a:picLocks noChangeAspect="1" noChangeArrowheads="1"/>
          </p:cNvPicPr>
          <p:nvPr/>
        </p:nvPicPr>
        <p:blipFill>
          <a:blip r:embed="rId2" cstate="print"/>
          <a:srcRect l="2226" t="14187" r="26634" b="8846"/>
          <a:stretch>
            <a:fillRect/>
          </a:stretch>
        </p:blipFill>
        <p:spPr bwMode="auto">
          <a:xfrm>
            <a:off x="827584" y="850591"/>
            <a:ext cx="7416824" cy="600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82352"/>
          </a:xfrm>
        </p:spPr>
        <p:txBody>
          <a:bodyPr/>
          <a:lstStyle/>
          <a:p>
            <a:r>
              <a:rPr lang="en-CA" b="1" dirty="0" smtClean="0"/>
              <a:t>Reflexes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60851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Reflexes</a:t>
            </a:r>
            <a:r>
              <a:rPr lang="en-CA" dirty="0" smtClean="0"/>
              <a:t> are sudden, unlearned, involuntary responses.</a:t>
            </a:r>
          </a:p>
          <a:p>
            <a:pPr lvl="1">
              <a:buNone/>
            </a:pPr>
            <a:r>
              <a:rPr lang="en-CA" b="1" dirty="0" smtClean="0"/>
              <a:t>Ex. </a:t>
            </a:r>
            <a:r>
              <a:rPr lang="en-CA" dirty="0" smtClean="0"/>
              <a:t>Emetics (vomit inducing), hot surfaces, eye puff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sp>
        <p:nvSpPr>
          <p:cNvPr id="11" name="Bent Arrow 10"/>
          <p:cNvSpPr/>
          <p:nvPr/>
        </p:nvSpPr>
        <p:spPr>
          <a:xfrm>
            <a:off x="1043608" y="3068960"/>
            <a:ext cx="4824536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0800000">
            <a:off x="5652120" y="4725144"/>
            <a:ext cx="2736304" cy="14401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717032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Stimulus of</a:t>
            </a:r>
          </a:p>
          <a:p>
            <a:r>
              <a:rPr lang="en-CA" sz="2800" b="1" dirty="0" smtClean="0">
                <a:solidFill>
                  <a:srgbClr val="FF0000"/>
                </a:solidFill>
              </a:rPr>
              <a:t>Sensory Neurons</a:t>
            </a:r>
            <a:r>
              <a:rPr lang="en-CA" sz="2800" dirty="0" smtClean="0"/>
              <a:t> </a:t>
            </a:r>
          </a:p>
          <a:p>
            <a:r>
              <a:rPr lang="en-CA" sz="2800" dirty="0" smtClean="0"/>
              <a:t>(</a:t>
            </a:r>
            <a:r>
              <a:rPr lang="en-CA" sz="2800" b="1" dirty="0" smtClean="0"/>
              <a:t>Ex. </a:t>
            </a:r>
            <a:r>
              <a:rPr lang="en-CA" sz="2800" dirty="0" smtClean="0"/>
              <a:t>Bright</a:t>
            </a:r>
            <a:r>
              <a:rPr lang="en-CA" sz="2800" b="1" dirty="0" smtClean="0"/>
              <a:t> </a:t>
            </a:r>
            <a:r>
              <a:rPr lang="en-CA" sz="2800" dirty="0" smtClean="0"/>
              <a:t>light)</a:t>
            </a:r>
            <a:endParaRPr lang="en-C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2924944"/>
            <a:ext cx="3275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solidFill>
                  <a:srgbClr val="00B050"/>
                </a:solidFill>
              </a:rPr>
              <a:t>Interneurons</a:t>
            </a:r>
            <a:r>
              <a:rPr lang="en-CA" sz="2800" b="1" dirty="0" smtClean="0"/>
              <a:t> of CNS process data</a:t>
            </a:r>
          </a:p>
          <a:p>
            <a:r>
              <a:rPr lang="en-CA" sz="2800" dirty="0" smtClean="0"/>
              <a:t>(</a:t>
            </a:r>
            <a:r>
              <a:rPr lang="en-CA" sz="2800" b="1" dirty="0" smtClean="0"/>
              <a:t>Ex. </a:t>
            </a:r>
            <a:r>
              <a:rPr lang="en-CA" sz="2800" dirty="0" smtClean="0"/>
              <a:t>Decrease the amount of light)</a:t>
            </a:r>
            <a:endParaRPr lang="en-CA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4797152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Response of </a:t>
            </a:r>
            <a:r>
              <a:rPr lang="en-CA" sz="2800" b="1" dirty="0" smtClean="0">
                <a:solidFill>
                  <a:srgbClr val="0070C0"/>
                </a:solidFill>
              </a:rPr>
              <a:t>Motor Neurons</a:t>
            </a:r>
          </a:p>
          <a:p>
            <a:r>
              <a:rPr lang="en-CA" sz="2800" dirty="0" smtClean="0"/>
              <a:t>(</a:t>
            </a:r>
            <a:r>
              <a:rPr lang="en-CA" sz="2800" b="1" dirty="0" smtClean="0"/>
              <a:t>Ex</a:t>
            </a:r>
            <a:r>
              <a:rPr lang="en-CA" sz="2800" dirty="0" smtClean="0"/>
              <a:t>. decrease the size of pupil)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52"/>
          </a:xfrm>
        </p:spPr>
        <p:txBody>
          <a:bodyPr/>
          <a:lstStyle/>
          <a:p>
            <a:r>
              <a:rPr lang="en-CA" b="1" dirty="0" smtClean="0"/>
              <a:t>Reflexes</a:t>
            </a:r>
            <a:endParaRPr lang="en-CA" b="1" dirty="0"/>
          </a:p>
        </p:txBody>
      </p:sp>
      <p:pic>
        <p:nvPicPr>
          <p:cNvPr id="78850" name="Picture 2" descr="J:\2012-2013 WCHS\Bio 30\Bio 30\Chapter 13-15 - Nervous &amp; Endocrine Systems\Diagrams\nervousrespo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851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l="3558" t="6507" r="2595" b="2583"/>
          <a:stretch>
            <a:fillRect/>
          </a:stretch>
        </p:blipFill>
        <p:spPr bwMode="auto">
          <a:xfrm>
            <a:off x="3780712" y="1196752"/>
            <a:ext cx="53632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882352"/>
          </a:xfrm>
        </p:spPr>
        <p:txBody>
          <a:bodyPr/>
          <a:lstStyle/>
          <a:p>
            <a:pPr algn="l"/>
            <a:r>
              <a:rPr lang="en-CA" b="1" dirty="0" smtClean="0"/>
              <a:t>Reflex Arc</a:t>
            </a:r>
            <a:endParaRPr lang="en-CA" b="1" dirty="0"/>
          </a:p>
        </p:txBody>
      </p:sp>
      <p:sp>
        <p:nvSpPr>
          <p:cNvPr id="16" name="Rectangle 15"/>
          <p:cNvSpPr/>
          <p:nvPr/>
        </p:nvSpPr>
        <p:spPr>
          <a:xfrm>
            <a:off x="0" y="836712"/>
            <a:ext cx="9144000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/>
              <a:t>Simple connection of a few neurons so that a response can occur rapidly (split second).</a:t>
            </a:r>
          </a:p>
          <a:p>
            <a:endParaRPr lang="en-CA" sz="3200" dirty="0" smtClean="0"/>
          </a:p>
          <a:p>
            <a:pPr>
              <a:lnSpc>
                <a:spcPct val="90000"/>
              </a:lnSpc>
            </a:pPr>
            <a:r>
              <a:rPr lang="en-GB" sz="3200" b="1" u="sng" dirty="0" smtClean="0"/>
              <a:t>5 Parts</a:t>
            </a:r>
            <a:r>
              <a:rPr lang="en-GB" sz="3200" b="1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1. Receptors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2. Sensory neuron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3. Interneuron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4. Motor neuron</a:t>
            </a:r>
          </a:p>
          <a:p>
            <a:pPr>
              <a:lnSpc>
                <a:spcPct val="90000"/>
              </a:lnSpc>
            </a:pPr>
            <a:r>
              <a:rPr lang="en-GB" sz="3200" dirty="0" smtClean="0"/>
              <a:t>5. Effectors (muscles)</a:t>
            </a:r>
          </a:p>
          <a:p>
            <a:endParaRPr lang="en-CA" sz="3200" dirty="0" smtClean="0"/>
          </a:p>
          <a:p>
            <a:r>
              <a:rPr lang="en-CA" sz="3200" b="1" dirty="0" smtClean="0"/>
              <a:t>Ex. </a:t>
            </a:r>
            <a:r>
              <a:rPr lang="en-CA" sz="3200" dirty="0" err="1" smtClean="0">
                <a:hlinkClick r:id="rId3"/>
              </a:rPr>
              <a:t>Pupillary</a:t>
            </a:r>
            <a:r>
              <a:rPr lang="en-CA" sz="3200" dirty="0" smtClean="0">
                <a:hlinkClick r:id="rId3"/>
              </a:rPr>
              <a:t> reflex</a:t>
            </a:r>
            <a:r>
              <a:rPr lang="en-CA" sz="3200" dirty="0" smtClean="0"/>
              <a:t> or </a:t>
            </a:r>
          </a:p>
          <a:p>
            <a:r>
              <a:rPr lang="en-CA" sz="3200" dirty="0" smtClean="0"/>
              <a:t>Patellar reflex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1974" t="6792" r="1424" b="3558"/>
          <a:stretch>
            <a:fillRect/>
          </a:stretch>
        </p:blipFill>
        <p:spPr bwMode="auto">
          <a:xfrm>
            <a:off x="0" y="1196752"/>
            <a:ext cx="9144000" cy="494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2348880"/>
          </a:xfrm>
        </p:spPr>
        <p:txBody>
          <a:bodyPr/>
          <a:lstStyle/>
          <a:p>
            <a:pPr algn="l"/>
            <a:r>
              <a:rPr lang="en-CA" b="1" dirty="0" smtClean="0"/>
              <a:t>Reflex Arc</a:t>
            </a:r>
            <a:br>
              <a:rPr lang="en-CA" b="1" dirty="0" smtClean="0"/>
            </a:br>
            <a:r>
              <a:rPr lang="en-CA" b="1" dirty="0" smtClean="0"/>
              <a:t>- Pain Stimulus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4396" t="7039" r="3297" b="4335"/>
          <a:stretch>
            <a:fillRect/>
          </a:stretch>
        </p:blipFill>
        <p:spPr bwMode="auto">
          <a:xfrm>
            <a:off x="1385653" y="0"/>
            <a:ext cx="7758347" cy="683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2564904"/>
          </a:xfrm>
        </p:spPr>
        <p:txBody>
          <a:bodyPr>
            <a:normAutofit/>
          </a:bodyPr>
          <a:lstStyle/>
          <a:p>
            <a:pPr algn="l"/>
            <a:r>
              <a:rPr lang="en-CA" b="1" dirty="0" smtClean="0"/>
              <a:t>Reflex Arc </a:t>
            </a:r>
            <a:br>
              <a:rPr lang="en-CA" b="1" dirty="0" smtClean="0"/>
            </a:br>
            <a:r>
              <a:rPr lang="en-CA" b="1" dirty="0" smtClean="0"/>
              <a:t>- Patellar Reflex</a:t>
            </a:r>
            <a:endParaRPr lang="en-CA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getbodysmart.com/ap/nervoussystem/menu/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0946">
            <a:off x="42763" y="-165644"/>
            <a:ext cx="9173017" cy="761334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2483768" cy="669379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CA" dirty="0" smtClean="0"/>
              <a:t>Topic 13.1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013176"/>
            <a:ext cx="3779912" cy="49207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CA" dirty="0" smtClean="0"/>
              <a:t>Importance of the Nervous System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25136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Practice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sz="3600" b="1" u="sng" dirty="0"/>
              <a:t>Fill in diagrams for</a:t>
            </a:r>
            <a:r>
              <a:rPr lang="en-CA" sz="3600" b="1" dirty="0"/>
              <a:t>:</a:t>
            </a:r>
          </a:p>
          <a:p>
            <a:pPr lvl="1"/>
            <a:r>
              <a:rPr lang="en-CA" sz="3200" dirty="0"/>
              <a:t>Nervous System Divisions</a:t>
            </a:r>
          </a:p>
          <a:p>
            <a:pPr lvl="1"/>
            <a:r>
              <a:rPr lang="en-CA" sz="3200" dirty="0"/>
              <a:t>Neuron Structure</a:t>
            </a:r>
          </a:p>
          <a:p>
            <a:pPr lvl="1"/>
            <a:r>
              <a:rPr lang="en-CA" sz="3200" dirty="0"/>
              <a:t>Reflex Arc</a:t>
            </a:r>
            <a:endParaRPr lang="en-CA" sz="3600" dirty="0"/>
          </a:p>
          <a:p>
            <a:r>
              <a:rPr lang="en-CA" sz="3600" b="1" dirty="0">
                <a:solidFill>
                  <a:srgbClr val="0070C0"/>
                </a:solidFill>
              </a:rPr>
              <a:t>Pg. 410 Practice </a:t>
            </a:r>
            <a:r>
              <a:rPr lang="en-CA" sz="3600" b="1" dirty="0"/>
              <a:t>#1-4</a:t>
            </a:r>
            <a:endParaRPr lang="en-CA" sz="3600" dirty="0"/>
          </a:p>
          <a:p>
            <a:r>
              <a:rPr lang="en-CA" sz="3600" b="1" dirty="0">
                <a:solidFill>
                  <a:srgbClr val="FF0000"/>
                </a:solidFill>
              </a:rPr>
              <a:t>Pg. 414 Section 13.1 </a:t>
            </a:r>
            <a:r>
              <a:rPr lang="en-CA" sz="3600" b="1" dirty="0"/>
              <a:t>#1-6</a:t>
            </a:r>
          </a:p>
          <a:p>
            <a:r>
              <a:rPr lang="en-CA" sz="3600" b="1" dirty="0">
                <a:solidFill>
                  <a:srgbClr val="7030A0"/>
                </a:solidFill>
              </a:rPr>
              <a:t>Read Section 13.2</a:t>
            </a:r>
          </a:p>
          <a:p>
            <a:r>
              <a:rPr lang="en-CA" sz="3600" b="1" dirty="0"/>
              <a:t>Watch</a:t>
            </a:r>
            <a:r>
              <a:rPr lang="en-CA" sz="3600" b="1" dirty="0">
                <a:solidFill>
                  <a:srgbClr val="00B050"/>
                </a:solidFill>
              </a:rPr>
              <a:t> Khan Academy – </a:t>
            </a:r>
            <a:r>
              <a:rPr lang="en-CA" sz="3600" b="1" dirty="0">
                <a:solidFill>
                  <a:srgbClr val="00B050"/>
                </a:solidFill>
                <a:hlinkClick r:id="rId2"/>
              </a:rPr>
              <a:t>Anatomy of a </a:t>
            </a:r>
            <a:r>
              <a:rPr lang="en-CA" sz="3600" b="1" dirty="0" smtClean="0">
                <a:solidFill>
                  <a:srgbClr val="00B050"/>
                </a:solidFill>
                <a:hlinkClick r:id="rId2"/>
              </a:rPr>
              <a:t>Neuron</a:t>
            </a:r>
            <a:endParaRPr lang="en-CA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Reflex Lab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pg. 436 &amp; 437					</a:t>
            </a:r>
            <a:r>
              <a:rPr lang="en-CA" b="1" dirty="0" smtClean="0">
                <a:solidFill>
                  <a:srgbClr val="0070C0"/>
                </a:solidFill>
              </a:rPr>
              <a:t>DUE MONDAY</a:t>
            </a:r>
            <a:endParaRPr lang="en-CA" b="1" dirty="0" smtClean="0">
              <a:solidFill>
                <a:srgbClr val="FF0000"/>
              </a:solidFill>
            </a:endParaRPr>
          </a:p>
          <a:p>
            <a:endParaRPr lang="en-CA" sz="2400" dirty="0"/>
          </a:p>
          <a:p>
            <a:r>
              <a:rPr lang="en-CA" b="1" dirty="0" smtClean="0"/>
              <a:t>Partners</a:t>
            </a:r>
            <a:r>
              <a:rPr lang="en-CA" dirty="0" smtClean="0"/>
              <a:t> (this means 2 groups of two only)</a:t>
            </a:r>
          </a:p>
          <a:p>
            <a:endParaRPr lang="en-CA" sz="2400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Write a </a:t>
            </a:r>
            <a:r>
              <a:rPr lang="en-CA" b="1" dirty="0" smtClean="0"/>
              <a:t>Hypothesis</a:t>
            </a:r>
            <a:r>
              <a:rPr lang="en-CA" dirty="0" smtClean="0"/>
              <a:t> based on the problem given </a:t>
            </a:r>
            <a:r>
              <a:rPr lang="en-CA" dirty="0"/>
              <a:t>on Loose-leaf paper with partners names on </a:t>
            </a:r>
            <a:r>
              <a:rPr lang="en-CA" dirty="0" smtClean="0"/>
              <a:t>it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Record </a:t>
            </a:r>
            <a:r>
              <a:rPr lang="en-CA" b="1" dirty="0" smtClean="0"/>
              <a:t>Observations</a:t>
            </a:r>
            <a:r>
              <a:rPr lang="en-CA" dirty="0" smtClean="0"/>
              <a:t> for each procedure.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Answer </a:t>
            </a:r>
            <a:r>
              <a:rPr lang="en-CA" b="1" dirty="0" smtClean="0"/>
              <a:t>Analysis</a:t>
            </a:r>
            <a:r>
              <a:rPr lang="en-CA" dirty="0" smtClean="0"/>
              <a:t> questions.</a:t>
            </a:r>
          </a:p>
          <a:p>
            <a:pPr marL="0" indent="0" algn="ctr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dirty="0" smtClean="0"/>
              <a:t>Lab must be </a:t>
            </a:r>
            <a:r>
              <a:rPr lang="en-CA" b="1" dirty="0" smtClean="0">
                <a:solidFill>
                  <a:srgbClr val="FF0000"/>
                </a:solidFill>
              </a:rPr>
              <a:t>typed</a:t>
            </a:r>
            <a:r>
              <a:rPr lang="en-CA" dirty="0" smtClean="0"/>
              <a:t> or </a:t>
            </a:r>
            <a:r>
              <a:rPr lang="en-CA" b="1" u="sng" dirty="0" smtClean="0"/>
              <a:t>VERY NEATLY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0070C0"/>
                </a:solidFill>
              </a:rPr>
              <a:t>hand written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41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helcohi.com/sse/images/body/1-4c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51453">
            <a:off x="188946" y="241019"/>
            <a:ext cx="8893013" cy="60472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77272"/>
            <a:ext cx="7772400" cy="980728"/>
          </a:xfrm>
        </p:spPr>
        <p:txBody>
          <a:bodyPr/>
          <a:lstStyle/>
          <a:p>
            <a:r>
              <a:rPr lang="en-CA" dirty="0" smtClean="0"/>
              <a:t>Topic 13.2 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437112"/>
            <a:ext cx="7772400" cy="1500187"/>
          </a:xfrm>
        </p:spPr>
        <p:txBody>
          <a:bodyPr/>
          <a:lstStyle/>
          <a:p>
            <a:r>
              <a:rPr lang="en-CA" dirty="0" smtClean="0"/>
              <a:t>The Action Potential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143000"/>
          </a:xfrm>
        </p:spPr>
        <p:txBody>
          <a:bodyPr/>
          <a:lstStyle/>
          <a:p>
            <a:pPr algn="l"/>
            <a:r>
              <a:rPr lang="en-CA" b="1" dirty="0" smtClean="0"/>
              <a:t>Nerve Impulses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Neurons conduct an </a:t>
            </a:r>
          </a:p>
          <a:p>
            <a:pPr marL="0" indent="0">
              <a:buNone/>
            </a:pPr>
            <a:r>
              <a:rPr lang="en-CA" dirty="0" smtClean="0"/>
              <a:t>electrical impulse through the</a:t>
            </a:r>
          </a:p>
          <a:p>
            <a:pPr marL="0" indent="0">
              <a:buNone/>
            </a:pPr>
            <a:r>
              <a:rPr lang="en-CA" dirty="0" smtClean="0"/>
              <a:t>use of voltage differences</a:t>
            </a:r>
          </a:p>
          <a:p>
            <a:endParaRPr lang="en-CA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Nerve impulses are as strong at the end as at beginning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Slower than electricity on a wire but still up to 100 m/sec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Movement of positively charged ions across cell membrane causes impulse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Conduction of Nerve Impulses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FF0000"/>
                </a:solidFill>
              </a:rPr>
              <a:t>Membrane potential </a:t>
            </a:r>
            <a:r>
              <a:rPr lang="en-CA" sz="3600" dirty="0" smtClean="0"/>
              <a:t>- charge separation across the nerve cell membrane.</a:t>
            </a:r>
          </a:p>
          <a:p>
            <a:pPr lvl="1"/>
            <a:r>
              <a:rPr lang="en-CA" dirty="0" smtClean="0"/>
              <a:t>Inside cell membrane will be negative or positive compared with outside at different times during nerve impulse due to varying </a:t>
            </a:r>
            <a:r>
              <a:rPr lang="en-CA" b="1" dirty="0" err="1" smtClean="0"/>
              <a:t>cation</a:t>
            </a:r>
            <a:r>
              <a:rPr lang="en-CA" b="1" dirty="0" smtClean="0"/>
              <a:t> (Na</a:t>
            </a:r>
            <a:r>
              <a:rPr lang="en-CA" b="1" baseline="30000" dirty="0" smtClean="0"/>
              <a:t>+</a:t>
            </a:r>
            <a:r>
              <a:rPr lang="en-CA" b="1" dirty="0" smtClean="0"/>
              <a:t> and K</a:t>
            </a:r>
            <a:r>
              <a:rPr lang="en-CA" b="1" baseline="30000" dirty="0" smtClean="0"/>
              <a:t>+</a:t>
            </a:r>
            <a:r>
              <a:rPr lang="en-CA" b="1" dirty="0" smtClean="0"/>
              <a:t>) concentrations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en-CA" sz="2400" dirty="0" smtClean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 l="3968" t="12759" r="4757" b="7228"/>
          <a:stretch>
            <a:fillRect/>
          </a:stretch>
        </p:blipFill>
        <p:spPr bwMode="auto">
          <a:xfrm>
            <a:off x="3347864" y="3717032"/>
            <a:ext cx="498222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Conduction of Nerve Impulses</a:t>
            </a:r>
            <a:endParaRPr lang="en-CA" b="1" dirty="0"/>
          </a:p>
        </p:txBody>
      </p:sp>
      <p:pic>
        <p:nvPicPr>
          <p:cNvPr id="6" name="Picture 4" descr="48-06a-MeasMembPotential-L"/>
          <p:cNvPicPr>
            <a:picLocks noChangeAspect="1" noChangeArrowheads="1"/>
          </p:cNvPicPr>
          <p:nvPr/>
        </p:nvPicPr>
        <p:blipFill>
          <a:blip r:embed="rId2" cstate="print"/>
          <a:srcRect l="3641" t="2913" r="5530" b="7342"/>
          <a:stretch>
            <a:fillRect/>
          </a:stretch>
        </p:blipFill>
        <p:spPr bwMode="auto">
          <a:xfrm>
            <a:off x="971600" y="881336"/>
            <a:ext cx="71287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11128" r="2327" b="6536"/>
          <a:stretch>
            <a:fillRect/>
          </a:stretch>
        </p:blipFill>
        <p:spPr bwMode="auto">
          <a:xfrm>
            <a:off x="1475656" y="2852936"/>
            <a:ext cx="6552728" cy="20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/>
          </a:bodyPr>
          <a:lstStyle/>
          <a:p>
            <a:r>
              <a:rPr lang="en-CA" sz="3600" b="1" dirty="0" smtClean="0">
                <a:solidFill>
                  <a:srgbClr val="0070C0"/>
                </a:solidFill>
              </a:rPr>
              <a:t>Resting potential </a:t>
            </a:r>
            <a:r>
              <a:rPr lang="en-CA" sz="3600" dirty="0" smtClean="0"/>
              <a:t>– voltage difference when membrane is </a:t>
            </a:r>
            <a:r>
              <a:rPr lang="en-CA" sz="3600" b="1" u="sng" dirty="0" smtClean="0"/>
              <a:t>NOT</a:t>
            </a:r>
            <a:r>
              <a:rPr lang="en-CA" sz="3600" dirty="0" smtClean="0"/>
              <a:t> firing; nerve is </a:t>
            </a:r>
            <a:r>
              <a:rPr lang="en-CA" sz="3600" b="1" dirty="0" smtClean="0"/>
              <a:t>unstimulated</a:t>
            </a:r>
            <a:r>
              <a:rPr lang="en-CA" sz="3600" dirty="0" smtClean="0"/>
              <a:t>.</a:t>
            </a:r>
          </a:p>
          <a:p>
            <a:pPr lvl="1"/>
            <a:r>
              <a:rPr lang="en-CA" b="1" dirty="0" smtClean="0"/>
              <a:t>-70mV </a:t>
            </a:r>
            <a:r>
              <a:rPr lang="en-CA" dirty="0" smtClean="0"/>
              <a:t>- negative inside the cell membrane compared to the outside.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sz="3600" b="1" dirty="0" smtClean="0">
                <a:solidFill>
                  <a:srgbClr val="FF00FF"/>
                </a:solidFill>
              </a:rPr>
              <a:t>Action potential </a:t>
            </a:r>
            <a:r>
              <a:rPr lang="en-CA" sz="3600" dirty="0" smtClean="0"/>
              <a:t>– voltage difference when membrane </a:t>
            </a:r>
            <a:r>
              <a:rPr lang="en-CA" sz="3600" b="1" u="sng" dirty="0" smtClean="0"/>
              <a:t>IS</a:t>
            </a:r>
            <a:r>
              <a:rPr lang="en-CA" sz="3600" dirty="0" smtClean="0"/>
              <a:t> firing; nerve is </a:t>
            </a:r>
            <a:r>
              <a:rPr lang="en-CA" sz="3600" b="1" dirty="0" smtClean="0"/>
              <a:t>stimulated</a:t>
            </a:r>
            <a:r>
              <a:rPr lang="en-CA" sz="3600" dirty="0" smtClean="0"/>
              <a:t>.</a:t>
            </a:r>
          </a:p>
          <a:p>
            <a:pPr lvl="1"/>
            <a:r>
              <a:rPr lang="en-CA" b="1" dirty="0" smtClean="0"/>
              <a:t>+40 mV</a:t>
            </a:r>
            <a:r>
              <a:rPr lang="en-CA" dirty="0" smtClean="0"/>
              <a:t> – inside of cell membrane positive compared to outside</a:t>
            </a:r>
            <a:endParaRPr lang="en-CA" b="1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The Conduction of Nerve Impulses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Sodium-Potassium Exchange Pump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en-CA" dirty="0" smtClean="0"/>
              <a:t>Membrane potential is maintained via active transport (requires energy in the form of ATP) of </a:t>
            </a:r>
            <a:r>
              <a:rPr lang="en-CA" b="1" dirty="0" smtClean="0">
                <a:solidFill>
                  <a:srgbClr val="0070C0"/>
                </a:solidFill>
              </a:rPr>
              <a:t>Na</a:t>
            </a:r>
            <a:r>
              <a:rPr lang="en-CA" b="1" baseline="30000" dirty="0" smtClean="0">
                <a:solidFill>
                  <a:srgbClr val="0070C0"/>
                </a:solidFill>
              </a:rPr>
              <a:t>+</a:t>
            </a:r>
            <a:r>
              <a:rPr lang="en-CA" b="1" dirty="0" smtClean="0">
                <a:solidFill>
                  <a:srgbClr val="0070C0"/>
                </a:solidFill>
              </a:rPr>
              <a:t> (high </a:t>
            </a:r>
            <a:r>
              <a:rPr lang="en-CA" b="1" dirty="0" err="1" smtClean="0">
                <a:solidFill>
                  <a:srgbClr val="0070C0"/>
                </a:solidFill>
              </a:rPr>
              <a:t>Con</a:t>
            </a:r>
            <a:r>
              <a:rPr lang="en-CA" b="1" baseline="30000" dirty="0" err="1" smtClean="0">
                <a:solidFill>
                  <a:srgbClr val="0070C0"/>
                </a:solidFill>
              </a:rPr>
              <a:t>c</a:t>
            </a:r>
            <a:r>
              <a:rPr lang="en-CA" b="1" dirty="0" smtClean="0">
                <a:solidFill>
                  <a:srgbClr val="0070C0"/>
                </a:solidFill>
              </a:rPr>
              <a:t> outside) </a:t>
            </a:r>
            <a:r>
              <a:rPr lang="en-CA" dirty="0" smtClean="0"/>
              <a:t>and </a:t>
            </a:r>
            <a:r>
              <a:rPr lang="en-CA" b="1" dirty="0" smtClean="0">
                <a:solidFill>
                  <a:srgbClr val="FF0000"/>
                </a:solidFill>
              </a:rPr>
              <a:t>K</a:t>
            </a:r>
            <a:r>
              <a:rPr lang="en-CA" b="1" baseline="30000" dirty="0" smtClean="0">
                <a:solidFill>
                  <a:srgbClr val="FF0000"/>
                </a:solidFill>
              </a:rPr>
              <a:t>+ </a:t>
            </a:r>
            <a:r>
              <a:rPr lang="en-CA" b="1" dirty="0" smtClean="0">
                <a:solidFill>
                  <a:srgbClr val="FF0000"/>
                </a:solidFill>
              </a:rPr>
              <a:t>(high </a:t>
            </a:r>
            <a:r>
              <a:rPr lang="en-CA" b="1" dirty="0" err="1" smtClean="0">
                <a:solidFill>
                  <a:srgbClr val="FF0000"/>
                </a:solidFill>
              </a:rPr>
              <a:t>Con</a:t>
            </a:r>
            <a:r>
              <a:rPr lang="en-CA" b="1" baseline="30000" dirty="0" err="1" smtClean="0">
                <a:solidFill>
                  <a:srgbClr val="FF0000"/>
                </a:solidFill>
              </a:rPr>
              <a:t>c</a:t>
            </a:r>
            <a:r>
              <a:rPr lang="en-CA" b="1" dirty="0" smtClean="0">
                <a:solidFill>
                  <a:srgbClr val="FF0000"/>
                </a:solidFill>
              </a:rPr>
              <a:t> inside) </a:t>
            </a:r>
            <a:endParaRPr lang="en-CA" b="1" baseline="30000" dirty="0" smtClean="0">
              <a:solidFill>
                <a:srgbClr val="FF0000"/>
              </a:solidFill>
            </a:endParaRPr>
          </a:p>
          <a:p>
            <a:r>
              <a:rPr lang="en-CA" dirty="0" smtClean="0"/>
              <a:t>Exchanges </a:t>
            </a:r>
            <a:r>
              <a:rPr lang="en-CA" b="1" dirty="0" smtClean="0">
                <a:solidFill>
                  <a:srgbClr val="0070C0"/>
                </a:solidFill>
              </a:rPr>
              <a:t>3Na</a:t>
            </a:r>
            <a:r>
              <a:rPr lang="en-CA" b="1" baseline="30000" dirty="0" smtClean="0">
                <a:solidFill>
                  <a:srgbClr val="0070C0"/>
                </a:solidFill>
              </a:rPr>
              <a:t>+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ions (out of the cell) for </a:t>
            </a:r>
            <a:r>
              <a:rPr lang="en-CA" b="1" dirty="0" smtClean="0">
                <a:solidFill>
                  <a:srgbClr val="FF0000"/>
                </a:solidFill>
              </a:rPr>
              <a:t>2K</a:t>
            </a:r>
            <a:r>
              <a:rPr lang="en-CA" b="1" baseline="30000" dirty="0" smtClean="0">
                <a:solidFill>
                  <a:srgbClr val="FF0000"/>
                </a:solidFill>
              </a:rPr>
              <a:t>+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ions (into the cell)</a:t>
            </a:r>
          </a:p>
          <a:p>
            <a:pPr marL="742950" lvl="2" indent="-342900"/>
            <a:r>
              <a:rPr lang="en-CA" sz="2800" dirty="0"/>
              <a:t>Charged ions can’t cross the membrane through </a:t>
            </a:r>
            <a:r>
              <a:rPr lang="en-CA" sz="2800" dirty="0" smtClean="0"/>
              <a:t>passive</a:t>
            </a:r>
          </a:p>
          <a:p>
            <a:pPr marL="400050" lvl="2" indent="0">
              <a:buNone/>
            </a:pPr>
            <a:r>
              <a:rPr lang="en-CA" sz="2800" dirty="0" smtClean="0"/>
              <a:t>transport </a:t>
            </a:r>
            <a:r>
              <a:rPr lang="en-CA" sz="2800" dirty="0"/>
              <a:t>against their </a:t>
            </a:r>
            <a:endParaRPr lang="en-CA" sz="2800" dirty="0" smtClean="0"/>
          </a:p>
          <a:p>
            <a:pPr marL="400050" lvl="2" indent="0">
              <a:buNone/>
            </a:pPr>
            <a:r>
              <a:rPr lang="en-CA" sz="2800" dirty="0" err="1" smtClean="0"/>
              <a:t>Con</a:t>
            </a:r>
            <a:r>
              <a:rPr lang="en-CA" sz="2800" baseline="30000" dirty="0" err="1" smtClean="0"/>
              <a:t>c</a:t>
            </a:r>
            <a:r>
              <a:rPr lang="en-CA" sz="2800" dirty="0" smtClean="0"/>
              <a:t> </a:t>
            </a:r>
            <a:r>
              <a:rPr lang="en-CA" sz="2800" dirty="0"/>
              <a:t>gradients.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19" t="12358" r="3677" b="6829"/>
          <a:stretch>
            <a:fillRect/>
          </a:stretch>
        </p:blipFill>
        <p:spPr bwMode="auto">
          <a:xfrm>
            <a:off x="3779912" y="4259770"/>
            <a:ext cx="5364088" cy="259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b="1" dirty="0" smtClean="0"/>
              <a:t>Sodium-Potassium Exchange Pump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5 Steps</a:t>
            </a:r>
            <a:r>
              <a:rPr lang="en-CA" b="1" dirty="0" smtClean="0"/>
              <a:t>:</a:t>
            </a:r>
            <a:endParaRPr lang="en-CA" b="1" dirty="0"/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0070C0"/>
                </a:solidFill>
              </a:rPr>
              <a:t>3Na</a:t>
            </a:r>
            <a:r>
              <a:rPr lang="en-CA" b="1" baseline="30000" dirty="0" smtClean="0">
                <a:solidFill>
                  <a:srgbClr val="0070C0"/>
                </a:solidFill>
              </a:rPr>
              <a:t>+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fits into carrier protein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One </a:t>
            </a:r>
            <a:r>
              <a:rPr lang="en-CA" b="1" dirty="0" smtClean="0">
                <a:solidFill>
                  <a:srgbClr val="00B050"/>
                </a:solidFill>
              </a:rPr>
              <a:t>P</a:t>
            </a:r>
            <a:r>
              <a:rPr lang="en-CA" dirty="0" smtClean="0"/>
              <a:t>(phosphate) from ATP molecule attaches to the carrier protein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Carrier protein changes shape to release </a:t>
            </a:r>
            <a:r>
              <a:rPr lang="en-CA" b="1" dirty="0" smtClean="0">
                <a:solidFill>
                  <a:srgbClr val="0070C0"/>
                </a:solidFill>
              </a:rPr>
              <a:t>3Na</a:t>
            </a:r>
            <a:r>
              <a:rPr lang="en-CA" b="1" baseline="30000" dirty="0" smtClean="0">
                <a:solidFill>
                  <a:srgbClr val="0070C0"/>
                </a:solidFill>
              </a:rPr>
              <a:t>+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and accept </a:t>
            </a:r>
            <a:r>
              <a:rPr lang="en-CA" b="1" dirty="0" smtClean="0">
                <a:solidFill>
                  <a:srgbClr val="FF0000"/>
                </a:solidFill>
              </a:rPr>
              <a:t>2K</a:t>
            </a:r>
            <a:r>
              <a:rPr lang="en-CA" b="1" baseline="30000" dirty="0" smtClean="0">
                <a:solidFill>
                  <a:srgbClr val="FF0000"/>
                </a:solidFill>
              </a:rPr>
              <a:t>+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from outside the membrane.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00B050"/>
                </a:solidFill>
              </a:rPr>
              <a:t>P </a:t>
            </a:r>
            <a:r>
              <a:rPr lang="en-CA" dirty="0" smtClean="0"/>
              <a:t>(phosphate) is released from the carrier protein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Carrier protein changes shape to release </a:t>
            </a:r>
            <a:r>
              <a:rPr lang="en-CA" b="1" dirty="0" smtClean="0">
                <a:solidFill>
                  <a:srgbClr val="FF0000"/>
                </a:solidFill>
              </a:rPr>
              <a:t>2K</a:t>
            </a:r>
            <a:r>
              <a:rPr lang="en-CA" b="1" baseline="30000" dirty="0" smtClean="0">
                <a:solidFill>
                  <a:srgbClr val="FF0000"/>
                </a:solidFill>
              </a:rPr>
              <a:t>+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and accept </a:t>
            </a:r>
            <a:r>
              <a:rPr lang="en-CA" b="1" dirty="0" smtClean="0">
                <a:solidFill>
                  <a:srgbClr val="0070C0"/>
                </a:solidFill>
              </a:rPr>
              <a:t>3Na</a:t>
            </a:r>
            <a:r>
              <a:rPr lang="en-CA" b="1" baseline="30000" dirty="0" smtClean="0">
                <a:solidFill>
                  <a:srgbClr val="0070C0"/>
                </a:solidFill>
              </a:rPr>
              <a:t>+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again</a:t>
            </a:r>
          </a:p>
          <a:p>
            <a:pPr marL="514350" indent="-514350">
              <a:buNone/>
            </a:pPr>
            <a:r>
              <a:rPr lang="en-CA" b="1" dirty="0" smtClean="0"/>
              <a:t>NET GAIN = </a:t>
            </a:r>
            <a:r>
              <a:rPr lang="en-CA" b="1" u="sng" dirty="0" smtClean="0">
                <a:solidFill>
                  <a:srgbClr val="7030A0"/>
                </a:solidFill>
              </a:rPr>
              <a:t>1</a:t>
            </a:r>
            <a:r>
              <a:rPr lang="en-CA" b="1" u="sng" baseline="30000" dirty="0" smtClean="0">
                <a:solidFill>
                  <a:srgbClr val="7030A0"/>
                </a:solidFill>
              </a:rPr>
              <a:t>+</a:t>
            </a:r>
            <a:r>
              <a:rPr lang="en-CA" b="1" u="sng" dirty="0" smtClean="0">
                <a:solidFill>
                  <a:srgbClr val="7030A0"/>
                </a:solidFill>
              </a:rPr>
              <a:t> out</a:t>
            </a:r>
            <a:r>
              <a:rPr lang="en-CA" b="1" dirty="0" smtClean="0">
                <a:solidFill>
                  <a:srgbClr val="7030A0"/>
                </a:solidFill>
              </a:rPr>
              <a:t> </a:t>
            </a:r>
            <a:r>
              <a:rPr lang="en-CA" b="1" dirty="0" smtClean="0"/>
              <a:t>(keeps resting potential -70mV)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r>
              <a:rPr lang="en-CA" b="1" dirty="0" smtClean="0"/>
              <a:t>Sodium-Potassium Exchange Pump</a:t>
            </a:r>
            <a:endParaRPr lang="en-CA" b="1" dirty="0"/>
          </a:p>
        </p:txBody>
      </p:sp>
      <p:pic>
        <p:nvPicPr>
          <p:cNvPr id="14338" name="Picture 2" descr="http://daddyblog.files.wordpress.com/2008/10/635px-scheme_sodium-potassium_pump-en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10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What is the Nervous System?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n-CA" dirty="0" smtClean="0"/>
              <a:t>Made up of the brain, spinal cord and emerging (body) nerves</a:t>
            </a:r>
          </a:p>
          <a:p>
            <a:endParaRPr lang="en-CA" dirty="0" smtClean="0"/>
          </a:p>
          <a:p>
            <a:r>
              <a:rPr lang="en-CA" dirty="0" smtClean="0"/>
              <a:t>Senses (collect data about outside world)</a:t>
            </a:r>
          </a:p>
          <a:p>
            <a:endParaRPr lang="en-CA" dirty="0" smtClean="0"/>
          </a:p>
          <a:p>
            <a:r>
              <a:rPr lang="en-CA" dirty="0" smtClean="0"/>
              <a:t>Maintenance of </a:t>
            </a:r>
            <a:r>
              <a:rPr lang="en-CA" b="1" dirty="0" smtClean="0">
                <a:solidFill>
                  <a:srgbClr val="FF0000"/>
                </a:solidFill>
              </a:rPr>
              <a:t>Homeostasis</a:t>
            </a:r>
            <a:endParaRPr lang="en-CA" b="1" dirty="0">
              <a:solidFill>
                <a:srgbClr val="FF0000"/>
              </a:solidFill>
            </a:endParaRPr>
          </a:p>
          <a:p>
            <a:pPr lvl="1"/>
            <a:r>
              <a:rPr lang="en-CA" dirty="0" smtClean="0"/>
              <a:t>body maintains a relatively constant internal environment</a:t>
            </a:r>
          </a:p>
          <a:p>
            <a:pPr lvl="1"/>
            <a:r>
              <a:rPr lang="en-CA" dirty="0" smtClean="0"/>
              <a:t>Close connection to Endocrine (hormonal) and Organ systems......Runs the Show!!!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Action Potentials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dirty="0" smtClean="0"/>
              <a:t>Occur only at the </a:t>
            </a:r>
            <a:r>
              <a:rPr lang="en-CA" b="1" dirty="0" smtClean="0">
                <a:solidFill>
                  <a:srgbClr val="7030A0"/>
                </a:solidFill>
              </a:rPr>
              <a:t>Nodes of Ranvier </a:t>
            </a:r>
            <a:r>
              <a:rPr lang="en-CA" dirty="0" smtClean="0"/>
              <a:t>(only areas along the axon not covered by myelin sheath).</a:t>
            </a:r>
          </a:p>
          <a:p>
            <a:endParaRPr lang="en-CA" dirty="0" smtClean="0"/>
          </a:p>
          <a:p>
            <a:r>
              <a:rPr lang="en-CA" b="1" dirty="0" smtClean="0"/>
              <a:t>Stimulation of the neuron causes the cell membrane to become more permeable to </a:t>
            </a:r>
            <a:r>
              <a:rPr lang="en-CA" b="1" dirty="0" smtClean="0">
                <a:solidFill>
                  <a:srgbClr val="0070C0"/>
                </a:solidFill>
              </a:rPr>
              <a:t>Na</a:t>
            </a:r>
            <a:r>
              <a:rPr lang="en-CA" b="1" baseline="30000" dirty="0" smtClean="0">
                <a:solidFill>
                  <a:srgbClr val="0070C0"/>
                </a:solidFill>
              </a:rPr>
              <a:t>+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b="1" dirty="0" smtClean="0"/>
              <a:t>than </a:t>
            </a:r>
            <a:r>
              <a:rPr lang="en-CA" b="1" dirty="0" smtClean="0">
                <a:solidFill>
                  <a:srgbClr val="FF0000"/>
                </a:solidFill>
              </a:rPr>
              <a:t>K</a:t>
            </a:r>
            <a:r>
              <a:rPr lang="en-CA" b="1" baseline="30000" dirty="0" smtClean="0">
                <a:solidFill>
                  <a:srgbClr val="FF0000"/>
                </a:solidFill>
              </a:rPr>
              <a:t>+</a:t>
            </a:r>
          </a:p>
          <a:p>
            <a:endParaRPr lang="en-CA" b="1" baseline="30000" dirty="0" smtClean="0">
              <a:solidFill>
                <a:srgbClr val="FF0000"/>
              </a:solidFill>
            </a:endParaRPr>
          </a:p>
          <a:p>
            <a:endParaRPr lang="en-CA" sz="2800" b="1" dirty="0" smtClean="0"/>
          </a:p>
          <a:p>
            <a:pPr lvl="1"/>
            <a:endParaRPr lang="en-CA" dirty="0"/>
          </a:p>
        </p:txBody>
      </p:sp>
      <p:pic>
        <p:nvPicPr>
          <p:cNvPr id="43010" name="Picture 2" descr="http://faculty.clintoncc.suny.edu/faculty/michael.gregory/files/bio%20102/bio%20102%20lectures/nervous%20system/neuron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84738"/>
            <a:ext cx="5328592" cy="287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1817" t="7873" r="1867" b="4501"/>
          <a:stretch>
            <a:fillRect/>
          </a:stretch>
        </p:blipFill>
        <p:spPr bwMode="auto">
          <a:xfrm>
            <a:off x="1547665" y="3203159"/>
            <a:ext cx="7596336" cy="365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Action Potentials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accent6">
                    <a:lumMod val="75000"/>
                  </a:schemeClr>
                </a:solidFill>
              </a:rPr>
              <a:t>All-or-none Response</a:t>
            </a:r>
          </a:p>
          <a:p>
            <a:pPr lvl="1"/>
            <a:r>
              <a:rPr lang="en-CA" sz="3200" b="1" dirty="0" smtClean="0"/>
              <a:t>-55mV </a:t>
            </a:r>
            <a:r>
              <a:rPr lang="en-CA" sz="3200" dirty="0" smtClean="0"/>
              <a:t>is the threshold and must be reached in order for an impulse to occur. </a:t>
            </a:r>
            <a:r>
              <a:rPr lang="en-CA" sz="3200" b="1" dirty="0" smtClean="0"/>
              <a:t>Nerve is stimulated enough to respond completely or not at all.</a:t>
            </a:r>
          </a:p>
          <a:p>
            <a:endParaRPr lang="en-CA" sz="2800" b="1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AKM72iUgqWE/Tzdl0s9B5xI/AAAAAAAAAbI/lQaX9nBu6j8/s1600/Action+Potential.png"/>
          <p:cNvPicPr>
            <a:picLocks noChangeAspect="1" noChangeArrowheads="1"/>
          </p:cNvPicPr>
          <p:nvPr/>
        </p:nvPicPr>
        <p:blipFill>
          <a:blip r:embed="rId2" cstate="print"/>
          <a:srcRect l="1639" t="2603" r="3279"/>
          <a:stretch>
            <a:fillRect/>
          </a:stretch>
        </p:blipFill>
        <p:spPr bwMode="auto">
          <a:xfrm>
            <a:off x="899592" y="-1"/>
            <a:ext cx="6785501" cy="68580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4971852">
            <a:off x="4075381" y="2895107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rot="17086219">
            <a:off x="2804165" y="2559522"/>
            <a:ext cx="1872208" cy="318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017866" y="4225511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364088" y="486916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580112" y="508518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>
                <a:solidFill>
                  <a:schemeClr val="accent6">
                    <a:lumMod val="75000"/>
                  </a:schemeClr>
                </a:solidFill>
              </a:rPr>
              <a:t>All-or-none Response</a:t>
            </a:r>
          </a:p>
          <a:p>
            <a:r>
              <a:rPr lang="en-CA" sz="3600" b="1" dirty="0" smtClean="0"/>
              <a:t>How do we detect variability in sensation and stimulus?</a:t>
            </a:r>
          </a:p>
          <a:p>
            <a:pPr lvl="1">
              <a:buNone/>
            </a:pPr>
            <a:r>
              <a:rPr lang="en-CA" sz="3200" b="1" dirty="0" smtClean="0"/>
              <a:t>Ex. </a:t>
            </a:r>
            <a:r>
              <a:rPr lang="en-CA" sz="3200" dirty="0" smtClean="0"/>
              <a:t>How can we tell something feels ``hotter`` than something else?</a:t>
            </a:r>
          </a:p>
          <a:p>
            <a:pPr lvl="1"/>
            <a:r>
              <a:rPr lang="en-CA" sz="3200" b="1" dirty="0" smtClean="0">
                <a:solidFill>
                  <a:srgbClr val="FF0000"/>
                </a:solidFill>
              </a:rPr>
              <a:t>Pg. 419 (Fig. 9)</a:t>
            </a:r>
          </a:p>
          <a:p>
            <a:endParaRPr lang="en-CA" sz="2800" b="1" dirty="0" smtClean="0"/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Action Potentials</a:t>
            </a:r>
            <a:endParaRPr lang="en-CA" b="1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 l="2148" t="18529" r="3354" b="7354"/>
          <a:stretch>
            <a:fillRect/>
          </a:stretch>
        </p:blipFill>
        <p:spPr bwMode="auto">
          <a:xfrm>
            <a:off x="179512" y="4725144"/>
            <a:ext cx="84489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Action Potential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u="sng" dirty="0" smtClean="0"/>
              <a:t>Once </a:t>
            </a:r>
            <a:r>
              <a:rPr lang="en-CA" b="1" u="sng" dirty="0" smtClean="0"/>
              <a:t>threshold</a:t>
            </a:r>
            <a:r>
              <a:rPr lang="en-CA" u="sng" dirty="0" smtClean="0"/>
              <a:t> is met the following steps occur</a:t>
            </a:r>
            <a:r>
              <a:rPr lang="en-CA" dirty="0" smtClean="0"/>
              <a:t>:</a:t>
            </a:r>
          </a:p>
          <a:p>
            <a:endParaRPr lang="en-CA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CA" sz="3200" dirty="0" smtClean="0"/>
              <a:t>Voltage-gated </a:t>
            </a:r>
            <a:r>
              <a:rPr lang="en-CA" sz="3200" b="1" dirty="0" smtClean="0">
                <a:solidFill>
                  <a:srgbClr val="0070C0"/>
                </a:solidFill>
              </a:rPr>
              <a:t>Na</a:t>
            </a:r>
            <a:r>
              <a:rPr lang="en-CA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CA" sz="3200" b="1" dirty="0" smtClean="0">
                <a:solidFill>
                  <a:srgbClr val="0070C0"/>
                </a:solidFill>
              </a:rPr>
              <a:t> </a:t>
            </a:r>
            <a:r>
              <a:rPr lang="en-CA" sz="3200" dirty="0" smtClean="0"/>
              <a:t>channels open and </a:t>
            </a:r>
            <a:r>
              <a:rPr lang="en-CA" sz="3200" b="1" dirty="0" smtClean="0">
                <a:solidFill>
                  <a:srgbClr val="0070C0"/>
                </a:solidFill>
              </a:rPr>
              <a:t>Na</a:t>
            </a:r>
            <a:r>
              <a:rPr lang="en-CA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CA" sz="3200" b="1" dirty="0" smtClean="0">
                <a:solidFill>
                  <a:srgbClr val="0070C0"/>
                </a:solidFill>
              </a:rPr>
              <a:t> </a:t>
            </a:r>
            <a:r>
              <a:rPr lang="en-CA" sz="3200" dirty="0" smtClean="0"/>
              <a:t>flows into the cell.</a:t>
            </a:r>
          </a:p>
          <a:p>
            <a:pPr marL="971550" lvl="1" indent="-514350">
              <a:buFont typeface="+mj-lt"/>
              <a:buAutoNum type="arabicPeriod"/>
            </a:pPr>
            <a:endParaRPr lang="en-CA" sz="1200" dirty="0" smtClean="0"/>
          </a:p>
          <a:p>
            <a:r>
              <a:rPr lang="en-CA" dirty="0" smtClean="0"/>
              <a:t>During </a:t>
            </a:r>
            <a:r>
              <a:rPr lang="en-CA" b="1" dirty="0" err="1" smtClean="0"/>
              <a:t>cation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dirty="0" smtClean="0">
                <a:solidFill>
                  <a:srgbClr val="0070C0"/>
                </a:solidFill>
              </a:rPr>
              <a:t>Na+</a:t>
            </a:r>
            <a:r>
              <a:rPr lang="en-CA" dirty="0" smtClean="0"/>
              <a:t>)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influx</a:t>
            </a:r>
            <a:r>
              <a:rPr lang="en-CA" dirty="0" smtClean="0"/>
              <a:t>, membrane potential becomes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less</a:t>
            </a:r>
            <a:r>
              <a:rPr lang="en-CA" dirty="0" smtClean="0"/>
              <a:t> negative = </a:t>
            </a:r>
          </a:p>
          <a:p>
            <a:pPr>
              <a:buNone/>
            </a:pPr>
            <a:endParaRPr lang="en-CA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CA" b="1" dirty="0" smtClean="0">
                <a:solidFill>
                  <a:srgbClr val="00B050"/>
                </a:solidFill>
              </a:rPr>
              <a:t>Depolarization</a:t>
            </a:r>
            <a:r>
              <a:rPr lang="en-CA" dirty="0" smtClean="0"/>
              <a:t> - </a:t>
            </a:r>
            <a:r>
              <a:rPr lang="en-CA" b="1" dirty="0" smtClean="0"/>
              <a:t>decrease</a:t>
            </a:r>
            <a:r>
              <a:rPr lang="en-CA" dirty="0" smtClean="0"/>
              <a:t> in negative charge along</a:t>
            </a:r>
          </a:p>
          <a:p>
            <a:pPr>
              <a:buNone/>
            </a:pPr>
            <a:r>
              <a:rPr lang="en-CA" dirty="0" smtClean="0"/>
              <a:t>the membrane from </a:t>
            </a:r>
            <a:r>
              <a:rPr lang="en-CA" b="1" dirty="0" smtClean="0"/>
              <a:t>-70mV</a:t>
            </a:r>
            <a:r>
              <a:rPr lang="en-CA" dirty="0" smtClean="0"/>
              <a:t> to </a:t>
            </a:r>
            <a:r>
              <a:rPr lang="en-CA" b="1" dirty="0" smtClean="0"/>
              <a:t>-55mV</a:t>
            </a:r>
          </a:p>
          <a:p>
            <a:pPr marL="971550" lvl="1" indent="-514350">
              <a:buFont typeface="+mj-lt"/>
              <a:buAutoNum type="arabicPeriod"/>
            </a:pPr>
            <a:endParaRPr lang="en-CA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971852">
            <a:off x="4075381" y="2895107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rot="17086219">
            <a:off x="2804165" y="2559522"/>
            <a:ext cx="1872208" cy="318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017866" y="4225511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364088" y="486916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580112" y="508518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 l="3815" t="15983" r="3358" b="3801"/>
          <a:stretch>
            <a:fillRect/>
          </a:stretch>
        </p:blipFill>
        <p:spPr bwMode="auto">
          <a:xfrm>
            <a:off x="683568" y="62360"/>
            <a:ext cx="7560840" cy="67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Action Potential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CA" sz="3200" dirty="0" smtClean="0"/>
              <a:t>Membrane reaches </a:t>
            </a:r>
            <a:r>
              <a:rPr lang="en-CA" sz="3200" b="1" dirty="0" smtClean="0"/>
              <a:t>+35mV.</a:t>
            </a:r>
          </a:p>
          <a:p>
            <a:pPr marL="971550" lvl="1" indent="-514350">
              <a:buFont typeface="+mj-lt"/>
              <a:buAutoNum type="arabicPeriod" startAt="2"/>
            </a:pPr>
            <a:endParaRPr lang="en-CA" sz="1200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en-CA" sz="3200" dirty="0" smtClean="0"/>
              <a:t>Voltage-gate </a:t>
            </a:r>
            <a:r>
              <a:rPr lang="en-CA" sz="3200" b="1" dirty="0" smtClean="0">
                <a:solidFill>
                  <a:srgbClr val="0070C0"/>
                </a:solidFill>
              </a:rPr>
              <a:t>Na</a:t>
            </a:r>
            <a:r>
              <a:rPr lang="en-CA" sz="3200" b="1" baseline="30000" dirty="0" smtClean="0">
                <a:solidFill>
                  <a:srgbClr val="0070C0"/>
                </a:solidFill>
              </a:rPr>
              <a:t>+</a:t>
            </a:r>
            <a:r>
              <a:rPr lang="en-CA" sz="3200" b="1" dirty="0" smtClean="0">
                <a:solidFill>
                  <a:srgbClr val="0070C0"/>
                </a:solidFill>
              </a:rPr>
              <a:t> </a:t>
            </a:r>
            <a:r>
              <a:rPr lang="en-CA" sz="3200" dirty="0" smtClean="0"/>
              <a:t>channels close.</a:t>
            </a:r>
          </a:p>
          <a:p>
            <a:pPr marL="971550" lvl="1" indent="-514350">
              <a:buFont typeface="+mj-lt"/>
              <a:buAutoNum type="arabicPeriod" startAt="2"/>
            </a:pPr>
            <a:endParaRPr lang="en-CA" sz="1200" dirty="0" smtClean="0"/>
          </a:p>
          <a:p>
            <a:pPr marL="971550" lvl="1" indent="-514350">
              <a:buFont typeface="+mj-lt"/>
              <a:buAutoNum type="arabicPeriod" startAt="4"/>
            </a:pPr>
            <a:r>
              <a:rPr lang="en-CA" sz="3200" dirty="0" smtClean="0"/>
              <a:t>Voltage-gated</a:t>
            </a:r>
            <a:r>
              <a:rPr lang="en-CA" sz="3200" b="1" dirty="0" smtClean="0"/>
              <a:t> </a:t>
            </a:r>
            <a:r>
              <a:rPr lang="en-CA" sz="3200" b="1" dirty="0" smtClean="0">
                <a:solidFill>
                  <a:srgbClr val="FF0000"/>
                </a:solidFill>
              </a:rPr>
              <a:t>K</a:t>
            </a:r>
            <a:r>
              <a:rPr lang="en-CA" sz="3200" b="1" baseline="30000" dirty="0" smtClean="0">
                <a:solidFill>
                  <a:srgbClr val="FF0000"/>
                </a:solidFill>
              </a:rPr>
              <a:t>+</a:t>
            </a:r>
            <a:r>
              <a:rPr lang="en-CA" sz="3200" b="1" dirty="0" smtClean="0"/>
              <a:t> </a:t>
            </a:r>
            <a:r>
              <a:rPr lang="en-CA" sz="3200" dirty="0" smtClean="0"/>
              <a:t>channels open and </a:t>
            </a:r>
            <a:r>
              <a:rPr lang="en-CA" sz="3200" b="1" dirty="0" smtClean="0">
                <a:solidFill>
                  <a:srgbClr val="FF0000"/>
                </a:solidFill>
              </a:rPr>
              <a:t>K</a:t>
            </a:r>
            <a:r>
              <a:rPr lang="en-CA" sz="3200" b="1" baseline="30000" dirty="0" smtClean="0">
                <a:solidFill>
                  <a:srgbClr val="FF0000"/>
                </a:solidFill>
              </a:rPr>
              <a:t>+</a:t>
            </a:r>
            <a:r>
              <a:rPr lang="en-CA" sz="3200" b="1" dirty="0" smtClean="0"/>
              <a:t> </a:t>
            </a:r>
            <a:r>
              <a:rPr lang="en-CA" sz="3200" dirty="0" smtClean="0"/>
              <a:t>flows out of the cell (leads to </a:t>
            </a:r>
            <a:r>
              <a:rPr lang="en-CA" sz="3200" b="1" dirty="0" err="1" smtClean="0">
                <a:solidFill>
                  <a:srgbClr val="00B050"/>
                </a:solidFill>
              </a:rPr>
              <a:t>repolarization</a:t>
            </a:r>
            <a:r>
              <a:rPr lang="en-CA" sz="3200" dirty="0" smtClean="0"/>
              <a:t> of the membrane)</a:t>
            </a:r>
          </a:p>
          <a:p>
            <a:pPr lvl="1"/>
            <a:endParaRPr lang="en-CA" sz="1200" dirty="0" smtClean="0"/>
          </a:p>
          <a:p>
            <a:r>
              <a:rPr lang="en-CA" dirty="0" smtClean="0"/>
              <a:t>During </a:t>
            </a:r>
            <a:r>
              <a:rPr lang="en-CA" b="1" dirty="0" err="1" smtClean="0"/>
              <a:t>cation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dirty="0" smtClean="0">
                <a:solidFill>
                  <a:srgbClr val="FF0000"/>
                </a:solidFill>
              </a:rPr>
              <a:t>K</a:t>
            </a:r>
            <a:r>
              <a:rPr lang="en-CA" b="1" baseline="30000" dirty="0" smtClean="0">
                <a:solidFill>
                  <a:srgbClr val="FF0000"/>
                </a:solidFill>
              </a:rPr>
              <a:t>+</a:t>
            </a:r>
            <a:r>
              <a:rPr lang="en-CA" dirty="0" smtClean="0"/>
              <a:t>)</a:t>
            </a:r>
            <a:r>
              <a:rPr lang="en-CA" b="1" dirty="0" smtClean="0"/>
              <a:t> </a:t>
            </a:r>
            <a:r>
              <a:rPr lang="en-CA" b="1" dirty="0" err="1" smtClean="0">
                <a:solidFill>
                  <a:schemeClr val="accent6">
                    <a:lumMod val="75000"/>
                  </a:schemeClr>
                </a:solidFill>
              </a:rPr>
              <a:t>eflux</a:t>
            </a:r>
            <a:r>
              <a:rPr lang="en-CA" dirty="0" smtClean="0"/>
              <a:t>, membrane potential</a:t>
            </a:r>
          </a:p>
          <a:p>
            <a:pPr>
              <a:buNone/>
            </a:pPr>
            <a:r>
              <a:rPr lang="en-CA" dirty="0" smtClean="0"/>
              <a:t>becomes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CA" dirty="0" smtClean="0"/>
              <a:t> negative = </a:t>
            </a:r>
            <a:r>
              <a:rPr lang="en-CA" b="1" dirty="0" err="1" smtClean="0">
                <a:solidFill>
                  <a:srgbClr val="00B050"/>
                </a:solidFill>
              </a:rPr>
              <a:t>Repolarization</a:t>
            </a:r>
            <a:r>
              <a:rPr lang="en-CA" b="1" dirty="0" smtClean="0">
                <a:solidFill>
                  <a:srgbClr val="00B050"/>
                </a:solidFill>
              </a:rPr>
              <a:t> </a:t>
            </a:r>
            <a:r>
              <a:rPr lang="en-CA" dirty="0" smtClean="0"/>
              <a:t>– Return to</a:t>
            </a:r>
          </a:p>
          <a:p>
            <a:pPr>
              <a:buNone/>
            </a:pPr>
            <a:r>
              <a:rPr lang="en-CA" dirty="0" smtClean="0"/>
              <a:t>resting membrane potential. </a:t>
            </a:r>
            <a:r>
              <a:rPr lang="en-CA" b="1" dirty="0" smtClean="0"/>
              <a:t>+35mV to -70 mV</a:t>
            </a:r>
            <a:endParaRPr lang="en-CA" dirty="0" smtClean="0"/>
          </a:p>
          <a:p>
            <a:pPr marL="971550" lvl="1" indent="-514350">
              <a:buFont typeface="+mj-lt"/>
              <a:buAutoNum type="arabicPeriod"/>
            </a:pPr>
            <a:endParaRPr lang="en-CA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971852">
            <a:off x="4075381" y="2895107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rot="17086219">
            <a:off x="2804165" y="2559522"/>
            <a:ext cx="1872208" cy="318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017866" y="4225511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364088" y="486916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580112" y="508518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 l="3815" t="15983" r="3358" b="3801"/>
          <a:stretch>
            <a:fillRect/>
          </a:stretch>
        </p:blipFill>
        <p:spPr bwMode="auto">
          <a:xfrm>
            <a:off x="683568" y="62360"/>
            <a:ext cx="7560840" cy="67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CA" b="1" dirty="0" smtClean="0"/>
              <a:t>Action Potential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5"/>
            </a:pPr>
            <a:r>
              <a:rPr lang="en-CA" sz="3200" dirty="0" smtClean="0"/>
              <a:t>Voltage-gated </a:t>
            </a:r>
            <a:r>
              <a:rPr lang="en-CA" sz="3200" b="1" dirty="0" smtClean="0">
                <a:solidFill>
                  <a:srgbClr val="FF0000"/>
                </a:solidFill>
              </a:rPr>
              <a:t>K+ </a:t>
            </a:r>
            <a:r>
              <a:rPr lang="en-CA" sz="3200" dirty="0" smtClean="0"/>
              <a:t>channels close.</a:t>
            </a:r>
          </a:p>
          <a:p>
            <a:pPr marL="971550" lvl="1" indent="-514350">
              <a:buFont typeface="+mj-lt"/>
              <a:buAutoNum type="arabicPeriod" startAt="5"/>
            </a:pPr>
            <a:endParaRPr lang="en-CA" sz="1200" dirty="0" smtClean="0"/>
          </a:p>
          <a:p>
            <a:pPr marL="971550" lvl="1" indent="-514350">
              <a:buFont typeface="+mj-lt"/>
              <a:buAutoNum type="arabicPeriod" startAt="5"/>
            </a:pPr>
            <a:r>
              <a:rPr lang="en-CA" sz="3200" b="1" dirty="0" smtClean="0">
                <a:solidFill>
                  <a:srgbClr val="0070C0"/>
                </a:solidFill>
              </a:rPr>
              <a:t>Na+ </a:t>
            </a:r>
            <a:r>
              <a:rPr lang="en-CA" sz="3200" b="1" dirty="0" smtClean="0"/>
              <a:t>/</a:t>
            </a:r>
            <a:r>
              <a:rPr lang="en-CA" sz="3200" b="1" dirty="0" smtClean="0">
                <a:solidFill>
                  <a:srgbClr val="FF0000"/>
                </a:solidFill>
              </a:rPr>
              <a:t> K+ </a:t>
            </a:r>
            <a:r>
              <a:rPr lang="en-CA" sz="3200" dirty="0" smtClean="0"/>
              <a:t>exchange pump leads to membrane resting potential (</a:t>
            </a:r>
            <a:r>
              <a:rPr lang="en-CA" sz="3200" b="1" dirty="0" smtClean="0"/>
              <a:t>-70mV</a:t>
            </a:r>
            <a:r>
              <a:rPr lang="en-CA" sz="3200" dirty="0" smtClean="0"/>
              <a:t>).</a:t>
            </a:r>
          </a:p>
          <a:p>
            <a:pPr marL="971550" lvl="1" indent="-514350">
              <a:buNone/>
            </a:pPr>
            <a:endParaRPr lang="en-CA" sz="3200" dirty="0" smtClean="0"/>
          </a:p>
          <a:p>
            <a:pPr marL="971550" lvl="1" indent="-514350">
              <a:buFont typeface="+mj-lt"/>
              <a:buAutoNum type="arabicPeriod"/>
            </a:pPr>
            <a:endParaRPr lang="en-CA" sz="1300" dirty="0" smtClean="0"/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2" cstate="print"/>
          <a:srcRect l="3566" t="17364" r="3718" b="2777"/>
          <a:stretch>
            <a:fillRect/>
          </a:stretch>
        </p:blipFill>
        <p:spPr bwMode="auto">
          <a:xfrm>
            <a:off x="1907704" y="2729377"/>
            <a:ext cx="4608512" cy="412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Action Potential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Cell usually overshoots its resting membrane potential.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b="1" dirty="0" err="1" smtClean="0">
                <a:solidFill>
                  <a:srgbClr val="FF0000"/>
                </a:solidFill>
              </a:rPr>
              <a:t>Hyperpolarization</a:t>
            </a:r>
            <a:r>
              <a:rPr lang="en-CA" dirty="0" smtClean="0"/>
              <a:t> - Increase in negative charge along</a:t>
            </a:r>
          </a:p>
          <a:p>
            <a:pPr>
              <a:buNone/>
            </a:pPr>
            <a:r>
              <a:rPr lang="en-CA" dirty="0" smtClean="0"/>
              <a:t>the membrane from </a:t>
            </a:r>
            <a:r>
              <a:rPr lang="en-CA" b="1" dirty="0" smtClean="0"/>
              <a:t>-70mV</a:t>
            </a:r>
            <a:r>
              <a:rPr lang="en-CA" dirty="0" smtClean="0"/>
              <a:t> to </a:t>
            </a:r>
            <a:r>
              <a:rPr lang="en-CA" b="1" dirty="0" smtClean="0"/>
              <a:t>-90mV </a:t>
            </a:r>
            <a:r>
              <a:rPr lang="en-CA" dirty="0" smtClean="0"/>
              <a:t>due to excess</a:t>
            </a:r>
          </a:p>
          <a:p>
            <a:pPr>
              <a:buNone/>
            </a:pPr>
            <a:r>
              <a:rPr lang="en-CA" b="1" dirty="0" err="1" smtClean="0"/>
              <a:t>cation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dirty="0" smtClean="0">
                <a:solidFill>
                  <a:srgbClr val="FF0000"/>
                </a:solidFill>
              </a:rPr>
              <a:t>K</a:t>
            </a:r>
            <a:r>
              <a:rPr lang="en-CA" b="1" baseline="30000" dirty="0" smtClean="0">
                <a:solidFill>
                  <a:srgbClr val="FF0000"/>
                </a:solidFill>
              </a:rPr>
              <a:t>+</a:t>
            </a:r>
            <a:r>
              <a:rPr lang="en-CA" dirty="0" smtClean="0"/>
              <a:t>) </a:t>
            </a:r>
            <a:r>
              <a:rPr lang="en-CA" b="1" dirty="0" err="1" smtClean="0">
                <a:solidFill>
                  <a:schemeClr val="accent6">
                    <a:lumMod val="75000"/>
                  </a:schemeClr>
                </a:solidFill>
              </a:rPr>
              <a:t>eflux</a:t>
            </a:r>
            <a:r>
              <a:rPr lang="en-CA" dirty="0" smtClean="0"/>
              <a:t>.</a:t>
            </a:r>
            <a:endParaRPr lang="en-CA" sz="1200" dirty="0" smtClean="0"/>
          </a:p>
          <a:p>
            <a:pPr marL="571500" indent="-514350">
              <a:buNone/>
            </a:pPr>
            <a:endParaRPr lang="en-CA" b="1" dirty="0" smtClean="0">
              <a:solidFill>
                <a:srgbClr val="C00000"/>
              </a:solidFill>
            </a:endParaRPr>
          </a:p>
          <a:p>
            <a:pPr marL="571500" indent="-514350">
              <a:buNone/>
            </a:pPr>
            <a:r>
              <a:rPr lang="en-CA" b="1" dirty="0" smtClean="0">
                <a:solidFill>
                  <a:srgbClr val="C00000"/>
                </a:solidFill>
              </a:rPr>
              <a:t>Refractory period – </a:t>
            </a:r>
            <a:r>
              <a:rPr lang="en-CA" dirty="0" smtClean="0"/>
              <a:t>Period during </a:t>
            </a:r>
            <a:r>
              <a:rPr lang="en-CA" dirty="0" err="1" smtClean="0"/>
              <a:t>hyperpolarization</a:t>
            </a:r>
            <a:endParaRPr lang="en-CA" dirty="0" smtClean="0"/>
          </a:p>
          <a:p>
            <a:pPr marL="571500" indent="-514350">
              <a:buNone/>
            </a:pPr>
            <a:r>
              <a:rPr lang="en-CA" dirty="0" smtClean="0"/>
              <a:t>in which the membrane cannot undergo another</a:t>
            </a:r>
          </a:p>
          <a:p>
            <a:pPr marL="571500" indent="-514350">
              <a:buNone/>
            </a:pPr>
            <a:r>
              <a:rPr lang="en-CA" dirty="0" smtClean="0"/>
              <a:t>action potential. </a:t>
            </a:r>
            <a:r>
              <a:rPr lang="en-CA" b="1" dirty="0" smtClean="0">
                <a:solidFill>
                  <a:srgbClr val="00B0F0"/>
                </a:solidFill>
              </a:rPr>
              <a:t>Range 1-10 ms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33" t="9135" r="47274" b="48143"/>
          <a:stretch>
            <a:fillRect/>
          </a:stretch>
        </p:blipFill>
        <p:spPr bwMode="auto">
          <a:xfrm>
            <a:off x="323528" y="3356992"/>
            <a:ext cx="867641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Structure of the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None/>
            </a:pPr>
            <a:r>
              <a:rPr lang="en-CA" b="1" u="sng" dirty="0" smtClean="0"/>
              <a:t>2 Divisions</a:t>
            </a:r>
            <a:r>
              <a:rPr lang="en-CA" b="1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Central Nervous System (CNS) </a:t>
            </a:r>
          </a:p>
          <a:p>
            <a:pPr lvl="1"/>
            <a:r>
              <a:rPr lang="en-CA" dirty="0" smtClean="0"/>
              <a:t>Spinal cord and brain</a:t>
            </a:r>
          </a:p>
          <a:p>
            <a:pPr lvl="1"/>
            <a:r>
              <a:rPr lang="en-CA" dirty="0" smtClean="0"/>
              <a:t>Processes information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67" t="14188" r="2929" b="3104"/>
          <a:stretch>
            <a:fillRect/>
          </a:stretch>
        </p:blipFill>
        <p:spPr bwMode="auto">
          <a:xfrm>
            <a:off x="683568" y="38987"/>
            <a:ext cx="5832648" cy="681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04248" y="263691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rgbClr val="FF0000"/>
                </a:solidFill>
              </a:rPr>
              <a:t>Click for </a:t>
            </a:r>
            <a:r>
              <a:rPr lang="en-CA" sz="4000" b="1" dirty="0" smtClean="0">
                <a:solidFill>
                  <a:srgbClr val="FF0000"/>
                </a:solidFill>
                <a:hlinkClick r:id="rId3"/>
              </a:rPr>
              <a:t>RECAP</a:t>
            </a:r>
            <a:endParaRPr lang="en-C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842" t="11722" r="2751" b="9330"/>
          <a:stretch>
            <a:fillRect/>
          </a:stretch>
        </p:blipFill>
        <p:spPr bwMode="auto">
          <a:xfrm>
            <a:off x="611560" y="4293096"/>
            <a:ext cx="75608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Nerve Impulse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dirty="0" smtClean="0"/>
              <a:t>A nerve impulse is a series of action potentials at the </a:t>
            </a:r>
            <a:r>
              <a:rPr lang="en-CA" b="1" dirty="0" smtClean="0">
                <a:solidFill>
                  <a:srgbClr val="7030A0"/>
                </a:solidFill>
              </a:rPr>
              <a:t>Nodes of </a:t>
            </a:r>
            <a:r>
              <a:rPr lang="en-CA" b="1" dirty="0" err="1" smtClean="0">
                <a:solidFill>
                  <a:srgbClr val="7030A0"/>
                </a:solidFill>
              </a:rPr>
              <a:t>Ranvier</a:t>
            </a:r>
            <a:r>
              <a:rPr lang="en-CA" b="1" dirty="0" smtClean="0">
                <a:solidFill>
                  <a:srgbClr val="7030A0"/>
                </a:solidFill>
              </a:rPr>
              <a:t> </a:t>
            </a:r>
            <a:r>
              <a:rPr lang="en-CA" dirty="0" smtClean="0"/>
              <a:t>along the length of an axon</a:t>
            </a:r>
          </a:p>
          <a:p>
            <a:endParaRPr lang="en-CA" sz="1200" dirty="0" smtClean="0"/>
          </a:p>
          <a:p>
            <a:r>
              <a:rPr lang="en-CA" b="1" dirty="0" smtClean="0"/>
              <a:t>How do Action Potentials </a:t>
            </a:r>
            <a:r>
              <a:rPr lang="en-CA" b="1" dirty="0" smtClean="0">
                <a:solidFill>
                  <a:srgbClr val="FF0000"/>
                </a:solidFill>
              </a:rPr>
              <a:t>``Jump``</a:t>
            </a:r>
            <a:r>
              <a:rPr lang="en-CA" b="1" dirty="0" smtClean="0"/>
              <a:t>?</a:t>
            </a:r>
          </a:p>
          <a:p>
            <a:pPr lvl="1"/>
            <a:r>
              <a:rPr lang="en-CA" b="1" dirty="0" smtClean="0">
                <a:solidFill>
                  <a:srgbClr val="0070C0"/>
                </a:solidFill>
              </a:rPr>
              <a:t>Na</a:t>
            </a:r>
            <a:r>
              <a:rPr lang="en-CA" b="1" baseline="30000" dirty="0" smtClean="0">
                <a:solidFill>
                  <a:srgbClr val="0070C0"/>
                </a:solidFill>
              </a:rPr>
              <a:t>+</a:t>
            </a:r>
            <a:r>
              <a:rPr lang="en-CA" b="1" dirty="0" smtClean="0"/>
              <a:t> </a:t>
            </a:r>
            <a:r>
              <a:rPr lang="en-CA" dirty="0" smtClean="0"/>
              <a:t>cannot easily diffuse through the myelin sheath , so it diffuses to other neighbouring nodes</a:t>
            </a:r>
          </a:p>
          <a:p>
            <a:pPr lvl="1"/>
            <a:r>
              <a:rPr lang="en-CA" dirty="0" smtClean="0"/>
              <a:t>Leads to </a:t>
            </a:r>
            <a:r>
              <a:rPr lang="en-CA" b="1" dirty="0" smtClean="0">
                <a:solidFill>
                  <a:srgbClr val="00B050"/>
                </a:solidFill>
              </a:rPr>
              <a:t>Depolarization</a:t>
            </a:r>
            <a:r>
              <a:rPr lang="en-CA" dirty="0" smtClean="0"/>
              <a:t> and </a:t>
            </a:r>
            <a:r>
              <a:rPr lang="en-CA" b="1" dirty="0" smtClean="0"/>
              <a:t>Action Potential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Nerve Impulse</a:t>
            </a:r>
            <a:endParaRPr lang="en-C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895" t="6765" r="4779" b="1907"/>
          <a:stretch>
            <a:fillRect/>
          </a:stretch>
        </p:blipFill>
        <p:spPr bwMode="auto">
          <a:xfrm>
            <a:off x="467544" y="1340768"/>
            <a:ext cx="3960440" cy="46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915" t="4823" r="5501" b="2336"/>
          <a:stretch>
            <a:fillRect/>
          </a:stretch>
        </p:blipFill>
        <p:spPr bwMode="auto">
          <a:xfrm>
            <a:off x="5076056" y="185"/>
            <a:ext cx="3384376" cy="685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Nerve</a:t>
            </a:r>
            <a:r>
              <a:rPr lang="en-CA" dirty="0" smtClean="0"/>
              <a:t> </a:t>
            </a:r>
            <a:r>
              <a:rPr lang="en-CA" b="1" dirty="0" smtClean="0"/>
              <a:t>Impulse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CA" dirty="0" smtClean="0"/>
              <a:t>Stages of Action Potential force depolarization along the axon in one direction, known as </a:t>
            </a:r>
            <a:r>
              <a:rPr lang="en-CA" b="1" dirty="0" smtClean="0">
                <a:solidFill>
                  <a:srgbClr val="FF0000"/>
                </a:solidFill>
                <a:hlinkClick r:id="rId2"/>
              </a:rPr>
              <a:t>saltatory conduction</a:t>
            </a:r>
            <a:r>
              <a:rPr lang="en-CA" dirty="0" smtClean="0"/>
              <a:t>. </a:t>
            </a:r>
          </a:p>
          <a:p>
            <a:r>
              <a:rPr lang="en-CA" b="1" dirty="0" err="1" smtClean="0"/>
              <a:t>Myelinated</a:t>
            </a:r>
            <a:r>
              <a:rPr lang="en-CA" b="1" dirty="0" smtClean="0"/>
              <a:t> neurons </a:t>
            </a:r>
            <a:r>
              <a:rPr lang="en-CA" dirty="0" smtClean="0"/>
              <a:t>– Action potential travels at </a:t>
            </a:r>
            <a:r>
              <a:rPr lang="en-CA" b="1" dirty="0" smtClean="0">
                <a:solidFill>
                  <a:srgbClr val="0070C0"/>
                </a:solidFill>
              </a:rPr>
              <a:t>120m/s</a:t>
            </a:r>
          </a:p>
          <a:p>
            <a:endParaRPr lang="en-CA" sz="1600" b="1" dirty="0" smtClean="0">
              <a:solidFill>
                <a:srgbClr val="0070C0"/>
              </a:solidFill>
            </a:endParaRPr>
          </a:p>
          <a:p>
            <a:endParaRPr lang="en-CA" sz="1600" b="1" dirty="0" smtClean="0">
              <a:solidFill>
                <a:srgbClr val="0070C0"/>
              </a:solidFill>
            </a:endParaRPr>
          </a:p>
          <a:p>
            <a:endParaRPr lang="en-CA" sz="1600" b="1" dirty="0" smtClean="0">
              <a:solidFill>
                <a:srgbClr val="0070C0"/>
              </a:solidFill>
            </a:endParaRPr>
          </a:p>
          <a:p>
            <a:r>
              <a:rPr lang="en-CA" b="1" dirty="0" err="1" smtClean="0"/>
              <a:t>Unmyelinated</a:t>
            </a:r>
            <a:r>
              <a:rPr lang="en-CA" b="1" dirty="0" smtClean="0"/>
              <a:t> neurons </a:t>
            </a:r>
            <a:r>
              <a:rPr lang="en-CA" dirty="0" smtClean="0"/>
              <a:t>– Action potential travels at </a:t>
            </a:r>
            <a:r>
              <a:rPr lang="en-CA" b="1" dirty="0" smtClean="0">
                <a:solidFill>
                  <a:srgbClr val="00B050"/>
                </a:solidFill>
              </a:rPr>
              <a:t>0.5 m/s</a:t>
            </a:r>
            <a:endParaRPr lang="en-CA" sz="1200" dirty="0" smtClean="0"/>
          </a:p>
          <a:p>
            <a:r>
              <a:rPr lang="en-CA" b="1" dirty="0" smtClean="0"/>
              <a:t>Multiple Sclerosis (MS)</a:t>
            </a:r>
          </a:p>
          <a:p>
            <a:pPr lvl="1"/>
            <a:r>
              <a:rPr lang="en-CA" dirty="0" smtClean="0"/>
              <a:t>Degradation of the myelin in the CNS (slows conduction)</a:t>
            </a:r>
            <a:endParaRPr lang="en-CA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140968"/>
            <a:ext cx="6300192" cy="140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25136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Practice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sz="3600" b="1" u="sng" dirty="0"/>
              <a:t>Fill in diagrams for</a:t>
            </a:r>
            <a:r>
              <a:rPr lang="en-CA" sz="3600" b="1" dirty="0"/>
              <a:t>:</a:t>
            </a:r>
          </a:p>
          <a:p>
            <a:pPr lvl="1"/>
            <a:r>
              <a:rPr lang="en-CA" sz="3200" dirty="0" smtClean="0"/>
              <a:t>The Action Potential</a:t>
            </a:r>
            <a:endParaRPr lang="en-CA" sz="3600" dirty="0"/>
          </a:p>
          <a:p>
            <a:r>
              <a:rPr lang="en-CA" sz="3600" b="1" dirty="0" smtClean="0">
                <a:solidFill>
                  <a:srgbClr val="0070C0"/>
                </a:solidFill>
              </a:rPr>
              <a:t>Practice Pg. 418 </a:t>
            </a:r>
            <a:r>
              <a:rPr lang="en-CA" sz="3600" b="1" dirty="0" smtClean="0"/>
              <a:t>#1-4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en-CA" sz="3600" b="1" dirty="0" smtClean="0"/>
              <a:t> </a:t>
            </a:r>
            <a:r>
              <a:rPr lang="en-CA" sz="3600" b="1" dirty="0" smtClean="0">
                <a:solidFill>
                  <a:srgbClr val="0070C0"/>
                </a:solidFill>
              </a:rPr>
              <a:t>Pg. 420 </a:t>
            </a:r>
            <a:r>
              <a:rPr lang="en-CA" sz="3600" b="1" dirty="0" smtClean="0"/>
              <a:t># 5,6</a:t>
            </a:r>
            <a:endParaRPr lang="en-CA" sz="3600" dirty="0"/>
          </a:p>
          <a:p>
            <a:r>
              <a:rPr lang="en-CA" sz="3600" b="1" dirty="0">
                <a:solidFill>
                  <a:srgbClr val="FF0000"/>
                </a:solidFill>
              </a:rPr>
              <a:t>Pg. </a:t>
            </a:r>
            <a:r>
              <a:rPr lang="en-CA" sz="3600" b="1" dirty="0" smtClean="0">
                <a:solidFill>
                  <a:srgbClr val="FF0000"/>
                </a:solidFill>
              </a:rPr>
              <a:t>425 </a:t>
            </a:r>
            <a:r>
              <a:rPr lang="en-CA" sz="3600" b="1" dirty="0">
                <a:solidFill>
                  <a:srgbClr val="FF0000"/>
                </a:solidFill>
              </a:rPr>
              <a:t>Section </a:t>
            </a:r>
            <a:r>
              <a:rPr lang="en-CA" sz="3600" b="1" dirty="0" smtClean="0">
                <a:solidFill>
                  <a:srgbClr val="FF0000"/>
                </a:solidFill>
              </a:rPr>
              <a:t>13.2 </a:t>
            </a:r>
            <a:r>
              <a:rPr lang="en-CA" sz="3600" b="1" dirty="0" smtClean="0"/>
              <a:t>#1-5</a:t>
            </a:r>
          </a:p>
          <a:p>
            <a:endParaRPr lang="en-CA" sz="1200" b="1" dirty="0" smtClean="0"/>
          </a:p>
          <a:p>
            <a:r>
              <a:rPr lang="en-CA" sz="3600" b="1" dirty="0" smtClean="0">
                <a:solidFill>
                  <a:srgbClr val="7030A0"/>
                </a:solidFill>
              </a:rPr>
              <a:t>Read the rest of Section 13.2 (Synapse)</a:t>
            </a:r>
          </a:p>
          <a:p>
            <a:endParaRPr lang="en-CA" sz="1200" b="1" dirty="0">
              <a:solidFill>
                <a:srgbClr val="7030A0"/>
              </a:solidFill>
            </a:endParaRPr>
          </a:p>
          <a:p>
            <a:r>
              <a:rPr lang="en-CA" sz="3600" b="1" dirty="0" smtClean="0"/>
              <a:t>Watch</a:t>
            </a:r>
            <a:r>
              <a:rPr lang="en-CA" sz="3600" b="1" dirty="0" smtClean="0">
                <a:solidFill>
                  <a:srgbClr val="00B050"/>
                </a:solidFill>
              </a:rPr>
              <a:t> </a:t>
            </a:r>
            <a:r>
              <a:rPr lang="en-CA" sz="3600" b="1" dirty="0">
                <a:solidFill>
                  <a:srgbClr val="00B050"/>
                </a:solidFill>
              </a:rPr>
              <a:t>Khan </a:t>
            </a:r>
            <a:r>
              <a:rPr lang="en-CA" sz="3600" b="1" dirty="0" smtClean="0">
                <a:solidFill>
                  <a:srgbClr val="00B050"/>
                </a:solidFill>
              </a:rPr>
              <a:t>Academy</a:t>
            </a:r>
          </a:p>
          <a:p>
            <a:pPr lvl="1"/>
            <a:r>
              <a:rPr lang="en-CA" b="1" dirty="0" smtClean="0">
                <a:solidFill>
                  <a:srgbClr val="00B050"/>
                </a:solidFill>
                <a:hlinkClick r:id="rId2"/>
              </a:rPr>
              <a:t>Action Potential</a:t>
            </a:r>
            <a:endParaRPr lang="en-CA" b="1" dirty="0" smtClean="0">
              <a:solidFill>
                <a:srgbClr val="00B050"/>
              </a:solidFill>
            </a:endParaRPr>
          </a:p>
          <a:p>
            <a:pPr lvl="1"/>
            <a:r>
              <a:rPr lang="en-CA" b="1" dirty="0" smtClean="0">
                <a:solidFill>
                  <a:srgbClr val="00B050"/>
                </a:solidFill>
                <a:hlinkClick r:id="rId3"/>
              </a:rPr>
              <a:t>Saltatory Conduction</a:t>
            </a:r>
            <a:endParaRPr lang="en-CA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helcohi.com/sse/images/body/1-4ci.gif"/>
          <p:cNvPicPr>
            <a:picLocks noChangeAspect="1" noChangeArrowheads="1"/>
          </p:cNvPicPr>
          <p:nvPr/>
        </p:nvPicPr>
        <p:blipFill>
          <a:blip r:embed="rId2" cstate="print"/>
          <a:srcRect l="40283" t="-778" r="2600" b="40279"/>
          <a:stretch>
            <a:fillRect/>
          </a:stretch>
        </p:blipFill>
        <p:spPr bwMode="auto">
          <a:xfrm rot="1551453">
            <a:off x="145326" y="275399"/>
            <a:ext cx="9143749" cy="65857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77272"/>
            <a:ext cx="7772400" cy="980728"/>
          </a:xfrm>
        </p:spPr>
        <p:txBody>
          <a:bodyPr/>
          <a:lstStyle/>
          <a:p>
            <a:r>
              <a:rPr lang="en-CA" dirty="0" smtClean="0"/>
              <a:t>Topic 13.2 B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437112"/>
            <a:ext cx="7772400" cy="1500187"/>
          </a:xfrm>
        </p:spPr>
        <p:txBody>
          <a:bodyPr/>
          <a:lstStyle/>
          <a:p>
            <a:r>
              <a:rPr lang="en-CA" dirty="0" smtClean="0"/>
              <a:t>Synaptic Transmission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Signal Transmission Across Synapse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en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Synapse: </a:t>
            </a:r>
            <a:r>
              <a:rPr lang="en-CA" dirty="0" smtClean="0"/>
              <a:t>Space between an end plate &amp; dendrite which acts as a connection between two neurons or a neuron and an </a:t>
            </a:r>
            <a:r>
              <a:rPr lang="en-CA" b="1" dirty="0" err="1" smtClean="0">
                <a:solidFill>
                  <a:srgbClr val="FF0000"/>
                </a:solidFill>
              </a:rPr>
              <a:t>effector</a:t>
            </a:r>
            <a:r>
              <a:rPr lang="en-CA" dirty="0" smtClean="0"/>
              <a:t> </a:t>
            </a:r>
            <a:r>
              <a:rPr lang="en-CA" b="1" dirty="0" smtClean="0"/>
              <a:t>(muscle, gland, etc.)</a:t>
            </a:r>
          </a:p>
          <a:p>
            <a:endParaRPr lang="en-CA" dirty="0" smtClean="0"/>
          </a:p>
          <a:p>
            <a:r>
              <a:rPr lang="en-CA" b="1" dirty="0" smtClean="0"/>
              <a:t>Action Potential </a:t>
            </a:r>
            <a:r>
              <a:rPr lang="en-CA" dirty="0" smtClean="0"/>
              <a:t>travels to the axon terminal but cannot jump across the synaptic cleft to the next neuron or </a:t>
            </a:r>
            <a:r>
              <a:rPr lang="en-CA" dirty="0" err="1" smtClean="0"/>
              <a:t>effector</a:t>
            </a:r>
            <a:r>
              <a:rPr lang="en-CA" dirty="0" smtClean="0"/>
              <a:t>.</a:t>
            </a:r>
          </a:p>
          <a:p>
            <a:endParaRPr lang="en-CA" dirty="0" smtClean="0"/>
          </a:p>
          <a:p>
            <a:r>
              <a:rPr lang="en-CA" dirty="0" smtClean="0"/>
              <a:t>The message is passed by the </a:t>
            </a:r>
            <a:r>
              <a:rPr lang="en-CA" b="1" dirty="0" smtClean="0"/>
              <a:t>A.P. </a:t>
            </a:r>
            <a:r>
              <a:rPr lang="en-CA" dirty="0" smtClean="0"/>
              <a:t>causing the release of chemical transmitters called </a:t>
            </a:r>
            <a:r>
              <a:rPr lang="en-CA" b="1" dirty="0" smtClean="0">
                <a:solidFill>
                  <a:srgbClr val="0070C0"/>
                </a:solidFill>
              </a:rPr>
              <a:t>neurotransmitters (N.T.)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 l="3523" t="7958" r="3215" b="2915"/>
          <a:stretch>
            <a:fillRect/>
          </a:stretch>
        </p:blipFill>
        <p:spPr bwMode="auto">
          <a:xfrm>
            <a:off x="1" y="1124745"/>
            <a:ext cx="4158461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Signal Transmission Across Synapse</a:t>
            </a:r>
            <a:endParaRPr lang="en-CA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3524" t="8456" r="3078" b="3599"/>
          <a:stretch>
            <a:fillRect/>
          </a:stretch>
        </p:blipFill>
        <p:spPr bwMode="auto">
          <a:xfrm>
            <a:off x="4067944" y="1877719"/>
            <a:ext cx="5076056" cy="49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203848" y="2636912"/>
            <a:ext cx="360040" cy="3600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3256575" y="2944225"/>
            <a:ext cx="1099401" cy="24289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0"/>
          </p:cNvCxnSpPr>
          <p:nvPr/>
        </p:nvCxnSpPr>
        <p:spPr>
          <a:xfrm flipV="1">
            <a:off x="3383868" y="1988840"/>
            <a:ext cx="2700300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CA" b="1" dirty="0" smtClean="0"/>
              <a:t>Signal Transmission Across Synapse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Neurotransmitter Types (2)</a:t>
            </a:r>
            <a:r>
              <a:rPr lang="en-CA" b="1" dirty="0" smtClean="0"/>
              <a:t>:</a:t>
            </a:r>
          </a:p>
          <a:p>
            <a:r>
              <a:rPr lang="en-CA" dirty="0" smtClean="0"/>
              <a:t>If the </a:t>
            </a:r>
            <a:r>
              <a:rPr lang="en-CA" b="1" dirty="0" smtClean="0">
                <a:solidFill>
                  <a:srgbClr val="0070C0"/>
                </a:solidFill>
              </a:rPr>
              <a:t>N.T. </a:t>
            </a:r>
            <a:r>
              <a:rPr lang="en-CA" dirty="0" smtClean="0"/>
              <a:t>binds with the postsynaptic receptor and </a:t>
            </a:r>
            <a:r>
              <a:rPr lang="en-CA" b="1" dirty="0" smtClean="0">
                <a:solidFill>
                  <a:srgbClr val="00B050"/>
                </a:solidFill>
              </a:rPr>
              <a:t>depolarization </a:t>
            </a:r>
            <a:r>
              <a:rPr lang="en-CA" dirty="0" smtClean="0"/>
              <a:t>(</a:t>
            </a:r>
            <a:r>
              <a:rPr lang="en-CA" b="1" dirty="0" smtClean="0"/>
              <a:t>-55mV</a:t>
            </a:r>
            <a:r>
              <a:rPr lang="en-CA" dirty="0" smtClean="0"/>
              <a:t>) to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threshold</a:t>
            </a:r>
            <a:r>
              <a:rPr lang="en-CA" dirty="0" smtClean="0"/>
              <a:t> occurs on the next neuron = </a:t>
            </a:r>
            <a:r>
              <a:rPr lang="en-CA" b="1" u="sng" dirty="0" smtClean="0">
                <a:solidFill>
                  <a:srgbClr val="00B050"/>
                </a:solidFill>
              </a:rPr>
              <a:t>(EXCITATORY)</a:t>
            </a:r>
          </a:p>
          <a:p>
            <a:pPr lvl="1"/>
            <a:r>
              <a:rPr lang="en-CA" dirty="0" smtClean="0"/>
              <a:t>Opens </a:t>
            </a:r>
            <a:r>
              <a:rPr lang="en-CA" b="1" dirty="0" smtClean="0">
                <a:solidFill>
                  <a:srgbClr val="0070C0"/>
                </a:solidFill>
              </a:rPr>
              <a:t>Na</a:t>
            </a:r>
            <a:r>
              <a:rPr lang="en-CA" b="1" baseline="30000" dirty="0" smtClean="0">
                <a:solidFill>
                  <a:srgbClr val="0070C0"/>
                </a:solidFill>
              </a:rPr>
              <a:t>+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channels = </a:t>
            </a:r>
            <a:r>
              <a:rPr lang="en-CA" b="1" dirty="0" smtClean="0"/>
              <a:t>impulse</a:t>
            </a:r>
            <a:r>
              <a:rPr lang="en-CA" dirty="0" smtClean="0"/>
              <a:t> </a:t>
            </a:r>
            <a:r>
              <a:rPr lang="en-CA" b="1" dirty="0" smtClean="0"/>
              <a:t>transmission continues</a:t>
            </a:r>
          </a:p>
          <a:p>
            <a:endParaRPr lang="en-CA" dirty="0" smtClean="0"/>
          </a:p>
          <a:p>
            <a:r>
              <a:rPr lang="en-CA" dirty="0" smtClean="0"/>
              <a:t>If the </a:t>
            </a:r>
            <a:r>
              <a:rPr lang="en-CA" b="1" dirty="0" smtClean="0">
                <a:solidFill>
                  <a:srgbClr val="0070C0"/>
                </a:solidFill>
              </a:rPr>
              <a:t>N.T. </a:t>
            </a:r>
            <a:r>
              <a:rPr lang="en-CA" dirty="0" smtClean="0"/>
              <a:t>binds with the postsynaptic receptor and </a:t>
            </a:r>
            <a:r>
              <a:rPr lang="en-CA" b="1" dirty="0" err="1" smtClean="0">
                <a:solidFill>
                  <a:srgbClr val="FF0000"/>
                </a:solidFill>
              </a:rPr>
              <a:t>hyperpolarization</a:t>
            </a:r>
            <a:r>
              <a:rPr lang="en-CA" dirty="0" smtClean="0"/>
              <a:t> (</a:t>
            </a:r>
            <a:r>
              <a:rPr lang="en-CA" b="1" dirty="0" smtClean="0"/>
              <a:t>-90mV</a:t>
            </a:r>
            <a:r>
              <a:rPr lang="en-CA" dirty="0" smtClean="0"/>
              <a:t>) occurs on the next neuron = </a:t>
            </a:r>
            <a:r>
              <a:rPr lang="en-CA" b="1" u="sng" dirty="0" smtClean="0">
                <a:solidFill>
                  <a:srgbClr val="FF0000"/>
                </a:solidFill>
              </a:rPr>
              <a:t>(INHIBITORY)</a:t>
            </a:r>
          </a:p>
          <a:p>
            <a:pPr lvl="1"/>
            <a:r>
              <a:rPr lang="en-CA" dirty="0" smtClean="0"/>
              <a:t>Opens </a:t>
            </a:r>
            <a:r>
              <a:rPr lang="en-CA" b="1" dirty="0" smtClean="0">
                <a:solidFill>
                  <a:srgbClr val="FF0000"/>
                </a:solidFill>
              </a:rPr>
              <a:t>K</a:t>
            </a:r>
            <a:r>
              <a:rPr lang="en-CA" b="1" baseline="30000" dirty="0" smtClean="0">
                <a:solidFill>
                  <a:srgbClr val="FF0000"/>
                </a:solidFill>
              </a:rPr>
              <a:t>+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channels =</a:t>
            </a:r>
            <a:r>
              <a:rPr lang="en-CA" b="1" dirty="0" smtClean="0"/>
              <a:t> impulse</a:t>
            </a:r>
            <a:r>
              <a:rPr lang="en-CA" dirty="0" smtClean="0"/>
              <a:t> </a:t>
            </a:r>
            <a:r>
              <a:rPr lang="en-CA" b="1" dirty="0" smtClean="0"/>
              <a:t>transmission stops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Neurotransmitters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b="1" dirty="0" smtClean="0"/>
              <a:t>Summation</a:t>
            </a:r>
            <a:r>
              <a:rPr lang="en-CA" dirty="0" smtClean="0"/>
              <a:t> - Effect produced by the accumulation of neurotransmitters from two or more neurons.</a:t>
            </a:r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dirty="0" smtClean="0"/>
              <a:t>Functions like </a:t>
            </a:r>
            <a:r>
              <a:rPr lang="en-CA" b="1" dirty="0" smtClean="0">
                <a:solidFill>
                  <a:srgbClr val="0070C0"/>
                </a:solidFill>
              </a:rPr>
              <a:t>N.T. </a:t>
            </a:r>
            <a:r>
              <a:rPr lang="en-CA" b="1" i="1" dirty="0" smtClean="0"/>
              <a:t>Peer Pressure</a:t>
            </a:r>
            <a:endParaRPr lang="en-CA" b="1" i="1" dirty="0">
              <a:solidFill>
                <a:srgbClr val="0070C0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7875" r="2327" b="3533"/>
          <a:stretch>
            <a:fillRect/>
          </a:stretch>
        </p:blipFill>
        <p:spPr bwMode="auto">
          <a:xfrm>
            <a:off x="0" y="2780928"/>
            <a:ext cx="90730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Structure of the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>
              <a:buNone/>
            </a:pPr>
            <a:r>
              <a:rPr lang="en-CA" b="1" u="sng" dirty="0" smtClean="0"/>
              <a:t>2 Divisions</a:t>
            </a:r>
            <a:r>
              <a:rPr lang="en-CA" b="1" dirty="0" smtClean="0"/>
              <a:t>:</a:t>
            </a:r>
          </a:p>
          <a:p>
            <a:pPr lvl="1">
              <a:buNone/>
            </a:pPr>
            <a:endParaRPr lang="en-CA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CA" b="1" dirty="0" smtClean="0">
                <a:solidFill>
                  <a:srgbClr val="0070C0"/>
                </a:solidFill>
              </a:rPr>
              <a:t>Peripheral Nervous System (PNS)</a:t>
            </a:r>
          </a:p>
          <a:p>
            <a:pPr lvl="1"/>
            <a:r>
              <a:rPr lang="en-CA" dirty="0" smtClean="0"/>
              <a:t>Sensory neurons (take in info.)</a:t>
            </a:r>
          </a:p>
          <a:p>
            <a:pPr lvl="1"/>
            <a:r>
              <a:rPr lang="en-CA" dirty="0" smtClean="0"/>
              <a:t>Motor neurons (act on sensory info.)</a:t>
            </a:r>
            <a:endParaRPr lang="en-CA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48200"/>
            <a:ext cx="792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5462" t="10993" r="23649" b="63002"/>
          <a:stretch>
            <a:fillRect/>
          </a:stretch>
        </p:blipFill>
        <p:spPr bwMode="auto">
          <a:xfrm>
            <a:off x="3347864" y="4005064"/>
            <a:ext cx="32403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Neurotransmitters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N.T. </a:t>
            </a:r>
            <a:r>
              <a:rPr lang="en-CA" dirty="0" smtClean="0"/>
              <a:t>must be either reabsorbed or destroyed by enzymes (aka metabolized) after transmission is complete. </a:t>
            </a:r>
            <a:endParaRPr lang="en-CA" b="1" dirty="0" smtClean="0"/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rgbClr val="FF0000"/>
                </a:solidFill>
              </a:rPr>
              <a:t>Acetylcholine</a:t>
            </a:r>
            <a:r>
              <a:rPr lang="en-CA" b="1" dirty="0" smtClean="0"/>
              <a:t> </a:t>
            </a:r>
            <a:r>
              <a:rPr lang="en-CA" dirty="0" smtClean="0"/>
              <a:t>(</a:t>
            </a:r>
            <a:r>
              <a:rPr lang="en-CA" b="1" dirty="0" smtClean="0"/>
              <a:t>Ach</a:t>
            </a:r>
            <a:r>
              <a:rPr lang="en-CA" dirty="0" smtClean="0"/>
              <a:t>) is broken down by</a:t>
            </a:r>
          </a:p>
          <a:p>
            <a:pPr>
              <a:buNone/>
            </a:pPr>
            <a:r>
              <a:rPr lang="en-CA" b="1" dirty="0" smtClean="0">
                <a:solidFill>
                  <a:srgbClr val="FF0000"/>
                </a:solidFill>
              </a:rPr>
              <a:t>cholinesterase</a:t>
            </a:r>
            <a:r>
              <a:rPr lang="en-CA" dirty="0" smtClean="0"/>
              <a:t>.</a:t>
            </a:r>
          </a:p>
          <a:p>
            <a:pPr>
              <a:buNone/>
            </a:pPr>
            <a:endParaRPr lang="en-CA" sz="1200" b="1" dirty="0" smtClean="0">
              <a:solidFill>
                <a:srgbClr val="00B050"/>
              </a:solidFill>
            </a:endParaRPr>
          </a:p>
          <a:p>
            <a:r>
              <a:rPr lang="en-CA" b="1" dirty="0" smtClean="0">
                <a:solidFill>
                  <a:srgbClr val="00B050"/>
                </a:solidFill>
              </a:rPr>
              <a:t>Why </a:t>
            </a:r>
            <a:r>
              <a:rPr lang="en-CA" b="1" u="sng" dirty="0" smtClean="0"/>
              <a:t>MUST</a:t>
            </a:r>
            <a:r>
              <a:rPr lang="en-CA" b="1" dirty="0" smtClean="0">
                <a:solidFill>
                  <a:srgbClr val="00B050"/>
                </a:solidFill>
              </a:rPr>
              <a:t> this happen?</a:t>
            </a:r>
          </a:p>
          <a:p>
            <a:endParaRPr lang="en-CA" b="1" dirty="0" smtClean="0">
              <a:solidFill>
                <a:srgbClr val="00B050"/>
              </a:solidFill>
            </a:endParaRPr>
          </a:p>
          <a:p>
            <a:endParaRPr lang="en-CA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CA" sz="12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CA" sz="12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rgbClr val="00B050"/>
                </a:solidFill>
              </a:rPr>
              <a:t>Insecticides</a:t>
            </a:r>
            <a:endParaRPr lang="en-CA" b="1" dirty="0" smtClean="0">
              <a:solidFill>
                <a:srgbClr val="FF0000"/>
              </a:solidFill>
            </a:endParaRPr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hlinkClick r:id="rId2"/>
              </a:rPr>
              <a:t>The</a:t>
            </a:r>
            <a:br>
              <a:rPr lang="en-CA" b="1" dirty="0" smtClean="0">
                <a:hlinkClick r:id="rId2"/>
              </a:rPr>
            </a:br>
            <a:r>
              <a:rPr lang="en-CA" b="1" dirty="0" smtClean="0">
                <a:hlinkClick r:id="rId2"/>
              </a:rPr>
              <a:t>Synapse</a:t>
            </a:r>
            <a:endParaRPr lang="en-CA" b="1" dirty="0"/>
          </a:p>
        </p:txBody>
      </p:sp>
      <p:pic>
        <p:nvPicPr>
          <p:cNvPr id="6146" name="Picture 2" descr="http://www.mindtools.com.au/wp-content/uploads/2010/01/Synapse.JPG.jpeg"/>
          <p:cNvPicPr>
            <a:picLocks noChangeAspect="1" noChangeArrowheads="1"/>
          </p:cNvPicPr>
          <p:nvPr/>
        </p:nvPicPr>
        <p:blipFill>
          <a:blip r:embed="rId3" cstate="print"/>
          <a:srcRect t="3694" r="2247" b="5843"/>
          <a:stretch>
            <a:fillRect/>
          </a:stretch>
        </p:blipFill>
        <p:spPr bwMode="auto">
          <a:xfrm>
            <a:off x="2051720" y="53752"/>
            <a:ext cx="6804248" cy="680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Neurotransmitters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dirty="0" smtClean="0"/>
              <a:t>Many neurological disorders are linked to deficiencies or excesses of </a:t>
            </a:r>
            <a:r>
              <a:rPr lang="en-CA" b="1" dirty="0" smtClean="0">
                <a:solidFill>
                  <a:srgbClr val="0070C0"/>
                </a:solidFill>
              </a:rPr>
              <a:t>N.T.</a:t>
            </a:r>
          </a:p>
          <a:p>
            <a:endParaRPr lang="en-CA" sz="1200" dirty="0" smtClean="0"/>
          </a:p>
          <a:p>
            <a:r>
              <a:rPr lang="en-CA" dirty="0" smtClean="0"/>
              <a:t>Many </a:t>
            </a:r>
            <a:r>
              <a:rPr lang="en-CA" b="1" dirty="0" smtClean="0">
                <a:solidFill>
                  <a:srgbClr val="FF0000"/>
                </a:solidFill>
              </a:rPr>
              <a:t>drugs</a:t>
            </a:r>
            <a:r>
              <a:rPr lang="en-CA" dirty="0" smtClean="0"/>
              <a:t> effect the function of </a:t>
            </a:r>
            <a:r>
              <a:rPr lang="en-CA" b="1" dirty="0" smtClean="0">
                <a:solidFill>
                  <a:srgbClr val="0070C0"/>
                </a:solidFill>
              </a:rPr>
              <a:t>N.T.</a:t>
            </a:r>
          </a:p>
          <a:p>
            <a:endParaRPr lang="en-CA" dirty="0" smtClean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 l="2148" t="8337" r="2280" b="3327"/>
          <a:stretch>
            <a:fillRect/>
          </a:stretch>
        </p:blipFill>
        <p:spPr bwMode="auto">
          <a:xfrm>
            <a:off x="683568" y="3135429"/>
            <a:ext cx="7704856" cy="372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3966" t="19552" r="23864" b="5501"/>
          <a:stretch>
            <a:fillRect/>
          </a:stretch>
        </p:blipFill>
        <p:spPr bwMode="auto">
          <a:xfrm>
            <a:off x="4932040" y="5073685"/>
            <a:ext cx="3600400" cy="178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Synapse Types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Cholinergenic</a:t>
            </a:r>
            <a:r>
              <a:rPr lang="en-GB" dirty="0" smtClean="0"/>
              <a:t> </a:t>
            </a:r>
            <a:r>
              <a:rPr lang="en-GB" b="1" dirty="0" smtClean="0"/>
              <a:t>Synapses</a:t>
            </a:r>
            <a:r>
              <a:rPr lang="en-GB" dirty="0" smtClean="0"/>
              <a:t> (use </a:t>
            </a:r>
            <a:r>
              <a:rPr lang="en-GB" dirty="0" smtClean="0">
                <a:solidFill>
                  <a:srgbClr val="FF0000"/>
                </a:solidFill>
              </a:rPr>
              <a:t>acetylcholine</a:t>
            </a:r>
            <a:r>
              <a:rPr lang="en-GB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Most synapses of the </a:t>
            </a:r>
            <a:r>
              <a:rPr lang="en-GB" b="1" dirty="0" smtClean="0">
                <a:solidFill>
                  <a:srgbClr val="0070C0"/>
                </a:solidFill>
              </a:rPr>
              <a:t>Parasympathetic N.S.</a:t>
            </a:r>
            <a:r>
              <a:rPr lang="en-GB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GB" b="1" dirty="0" smtClean="0">
                <a:solidFill>
                  <a:srgbClr val="C00000"/>
                </a:solidFill>
              </a:rPr>
              <a:t>Neuromuscular junctions </a:t>
            </a:r>
            <a:r>
              <a:rPr lang="en-GB" dirty="0" smtClean="0"/>
              <a:t>(connection b/w motor </a:t>
            </a:r>
            <a:r>
              <a:rPr lang="en-GB" b="1" u="sng" dirty="0" smtClean="0">
                <a:solidFill>
                  <a:srgbClr val="0070C0"/>
                </a:solidFill>
              </a:rPr>
              <a:t>neurons</a:t>
            </a:r>
            <a:r>
              <a:rPr lang="en-GB" dirty="0" smtClean="0"/>
              <a:t> and </a:t>
            </a:r>
            <a:r>
              <a:rPr lang="en-GB" b="1" u="sng" dirty="0" smtClean="0">
                <a:solidFill>
                  <a:srgbClr val="00B050"/>
                </a:solidFill>
              </a:rPr>
              <a:t>muscle fibres</a:t>
            </a:r>
            <a:r>
              <a:rPr lang="en-GB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GB" dirty="0" smtClean="0"/>
          </a:p>
          <a:p>
            <a:pPr lvl="1">
              <a:lnSpc>
                <a:spcPct val="90000"/>
              </a:lnSpc>
              <a:buNone/>
            </a:pPr>
            <a:endParaRPr lang="en-GB" dirty="0" smtClean="0"/>
          </a:p>
          <a:p>
            <a:pPr lvl="1">
              <a:lnSpc>
                <a:spcPct val="90000"/>
              </a:lnSpc>
              <a:buNone/>
            </a:pPr>
            <a:endParaRPr lang="en-GB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b="1" dirty="0" err="1" smtClean="0">
                <a:solidFill>
                  <a:srgbClr val="7030A0"/>
                </a:solidFill>
              </a:rPr>
              <a:t>Adrenergenic</a:t>
            </a:r>
            <a:r>
              <a:rPr lang="en-GB" dirty="0" smtClean="0"/>
              <a:t> </a:t>
            </a:r>
            <a:r>
              <a:rPr lang="en-GB" b="1" dirty="0" smtClean="0"/>
              <a:t>Synapses </a:t>
            </a:r>
            <a:r>
              <a:rPr lang="en-GB" dirty="0" smtClean="0"/>
              <a:t>(use </a:t>
            </a:r>
            <a:r>
              <a:rPr lang="en-GB" dirty="0" err="1" smtClean="0">
                <a:solidFill>
                  <a:srgbClr val="7030A0"/>
                </a:solidFill>
              </a:rPr>
              <a:t>norepinephrine</a:t>
            </a:r>
            <a:r>
              <a:rPr lang="en-CA" dirty="0" smtClean="0"/>
              <a:t>/</a:t>
            </a:r>
            <a:r>
              <a:rPr lang="en-CA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noradrenaline</a:t>
            </a:r>
            <a:r>
              <a:rPr lang="en-GB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Synapses of the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Sympathetic N.S.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4306" t="19552" r="2265" b="5501"/>
          <a:stretch>
            <a:fillRect/>
          </a:stretch>
        </p:blipFill>
        <p:spPr bwMode="auto">
          <a:xfrm>
            <a:off x="4932040" y="2564904"/>
            <a:ext cx="3707904" cy="178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88024" y="364502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139952" y="32129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3186" name="Picture 2" descr="http://www.unm.edu/%7Elkravitz/MEDIA2/Neuro1.gif"/>
          <p:cNvPicPr>
            <a:picLocks noChangeAspect="1" noChangeArrowheads="1"/>
          </p:cNvPicPr>
          <p:nvPr/>
        </p:nvPicPr>
        <p:blipFill>
          <a:blip r:embed="rId3" cstate="print"/>
          <a:srcRect l="21739" t="55924" r="4762" b="4996"/>
          <a:stretch>
            <a:fillRect/>
          </a:stretch>
        </p:blipFill>
        <p:spPr bwMode="auto">
          <a:xfrm>
            <a:off x="1043608" y="2852936"/>
            <a:ext cx="3467559" cy="136815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355976" y="566124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668344" y="613792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991872" y="558924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25136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FF0000"/>
                </a:solidFill>
              </a:rPr>
              <a:t>Practice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sz="3600" b="1" u="sng" dirty="0"/>
              <a:t>Fill in diagrams for</a:t>
            </a:r>
            <a:r>
              <a:rPr lang="en-CA" sz="3600" b="1" dirty="0"/>
              <a:t>:</a:t>
            </a:r>
          </a:p>
          <a:p>
            <a:pPr lvl="1"/>
            <a:r>
              <a:rPr lang="en-CA" sz="3200" dirty="0" smtClean="0"/>
              <a:t>The Synapse</a:t>
            </a:r>
          </a:p>
          <a:p>
            <a:pPr lvl="1"/>
            <a:endParaRPr lang="en-CA" sz="1200" dirty="0"/>
          </a:p>
          <a:p>
            <a:r>
              <a:rPr lang="en-CA" sz="3600" b="1" dirty="0">
                <a:solidFill>
                  <a:srgbClr val="0070C0"/>
                </a:solidFill>
              </a:rPr>
              <a:t>Pg. </a:t>
            </a:r>
            <a:r>
              <a:rPr lang="en-CA" sz="3600" b="1" dirty="0" smtClean="0">
                <a:solidFill>
                  <a:srgbClr val="0070C0"/>
                </a:solidFill>
              </a:rPr>
              <a:t>420 </a:t>
            </a:r>
            <a:r>
              <a:rPr lang="en-CA" sz="3600" b="1" dirty="0">
                <a:solidFill>
                  <a:srgbClr val="0070C0"/>
                </a:solidFill>
              </a:rPr>
              <a:t>Practice </a:t>
            </a:r>
            <a:r>
              <a:rPr lang="en-CA" sz="3600" b="1" dirty="0" smtClean="0"/>
              <a:t># 7</a:t>
            </a:r>
            <a:endParaRPr lang="en-CA" sz="3600" dirty="0"/>
          </a:p>
          <a:p>
            <a:r>
              <a:rPr lang="en-CA" sz="3600" b="1" dirty="0">
                <a:solidFill>
                  <a:srgbClr val="FF0000"/>
                </a:solidFill>
              </a:rPr>
              <a:t>Pg. </a:t>
            </a:r>
            <a:r>
              <a:rPr lang="en-CA" sz="3600" b="1" dirty="0" smtClean="0">
                <a:solidFill>
                  <a:srgbClr val="FF0000"/>
                </a:solidFill>
              </a:rPr>
              <a:t>425 </a:t>
            </a:r>
            <a:r>
              <a:rPr lang="en-CA" sz="3600" b="1" dirty="0">
                <a:solidFill>
                  <a:srgbClr val="FF0000"/>
                </a:solidFill>
              </a:rPr>
              <a:t>Section </a:t>
            </a:r>
            <a:r>
              <a:rPr lang="en-CA" sz="3600" b="1" dirty="0" smtClean="0">
                <a:solidFill>
                  <a:srgbClr val="FF0000"/>
                </a:solidFill>
              </a:rPr>
              <a:t>13.2 </a:t>
            </a:r>
            <a:r>
              <a:rPr lang="en-CA" sz="3600" b="1" dirty="0" smtClean="0"/>
              <a:t># 6-8</a:t>
            </a:r>
          </a:p>
          <a:p>
            <a:endParaRPr lang="en-CA" sz="1200" b="1" dirty="0" smtClean="0"/>
          </a:p>
          <a:p>
            <a:r>
              <a:rPr lang="en-CA" b="1" dirty="0" smtClean="0">
                <a:solidFill>
                  <a:srgbClr val="FFC000"/>
                </a:solidFill>
              </a:rPr>
              <a:t>Case Study </a:t>
            </a:r>
            <a:r>
              <a:rPr lang="en-CA" b="1" dirty="0" smtClean="0"/>
              <a:t>- </a:t>
            </a:r>
            <a:r>
              <a:rPr lang="en-CA" b="1" dirty="0" smtClean="0">
                <a:solidFill>
                  <a:schemeClr val="tx2"/>
                </a:solidFill>
              </a:rPr>
              <a:t>Drugs &amp; the Synapse </a:t>
            </a:r>
            <a:r>
              <a:rPr lang="en-CA" b="1" dirty="0" smtClean="0"/>
              <a:t>(READ ONLY)</a:t>
            </a:r>
            <a:endParaRPr lang="en-CA" b="1" dirty="0" smtClean="0"/>
          </a:p>
          <a:p>
            <a:endParaRPr lang="en-CA" sz="1200" b="1" dirty="0" smtClean="0">
              <a:solidFill>
                <a:schemeClr val="tx2"/>
              </a:solidFill>
            </a:endParaRPr>
          </a:p>
          <a:p>
            <a:r>
              <a:rPr lang="en-CA" b="1" dirty="0" smtClean="0"/>
              <a:t>Watch</a:t>
            </a:r>
            <a:r>
              <a:rPr lang="en-CA" b="1" dirty="0" smtClean="0">
                <a:solidFill>
                  <a:srgbClr val="00B050"/>
                </a:solidFill>
              </a:rPr>
              <a:t> Khan Academy - </a:t>
            </a:r>
            <a:r>
              <a:rPr lang="en-CA" b="1" dirty="0" smtClean="0">
                <a:solidFill>
                  <a:srgbClr val="00B050"/>
                </a:solidFill>
                <a:hlinkClick r:id="rId2"/>
              </a:rPr>
              <a:t>Synaptic Transmission</a:t>
            </a:r>
            <a:endParaRPr lang="en-CA" b="1" dirty="0" smtClean="0">
              <a:solidFill>
                <a:srgbClr val="00B050"/>
              </a:solidFill>
            </a:endParaRPr>
          </a:p>
          <a:p>
            <a:endParaRPr lang="en-CA" sz="1200" b="1" dirty="0" smtClean="0">
              <a:solidFill>
                <a:srgbClr val="00B050"/>
              </a:solidFill>
            </a:endParaRPr>
          </a:p>
          <a:p>
            <a:r>
              <a:rPr lang="en-CA" sz="3600" b="1" dirty="0" smtClean="0">
                <a:solidFill>
                  <a:srgbClr val="7030A0"/>
                </a:solidFill>
              </a:rPr>
              <a:t>Read Section 13.3</a:t>
            </a:r>
          </a:p>
          <a:p>
            <a:endParaRPr lang="en-CA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Peripheral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CA" b="1" u="sng" dirty="0" smtClean="0">
                <a:solidFill>
                  <a:srgbClr val="00B050"/>
                </a:solidFill>
              </a:rPr>
              <a:t>Somatic N.S.</a:t>
            </a:r>
          </a:p>
          <a:p>
            <a:pPr lvl="1"/>
            <a:r>
              <a:rPr lang="en-CA" b="1" dirty="0" smtClean="0"/>
              <a:t>Voluntary</a:t>
            </a:r>
          </a:p>
          <a:p>
            <a:pPr lvl="1"/>
            <a:r>
              <a:rPr lang="en-CA" dirty="0" smtClean="0"/>
              <a:t>Carries sensory info from the sensory neurons to the CNS</a:t>
            </a:r>
          </a:p>
          <a:p>
            <a:pPr lvl="1"/>
            <a:r>
              <a:rPr lang="en-CA" dirty="0" smtClean="0"/>
              <a:t>CNS processes message and sends info to motor neurons to produce a response</a:t>
            </a:r>
          </a:p>
          <a:p>
            <a:pPr lvl="1">
              <a:buNone/>
            </a:pPr>
            <a:endParaRPr lang="en-CA" dirty="0" smtClean="0"/>
          </a:p>
          <a:p>
            <a:pPr>
              <a:buNone/>
            </a:pPr>
            <a:r>
              <a:rPr lang="en-CA" b="1" u="sng" dirty="0" smtClean="0">
                <a:solidFill>
                  <a:schemeClr val="accent6">
                    <a:lumMod val="75000"/>
                  </a:schemeClr>
                </a:solidFill>
              </a:rPr>
              <a:t>Autonomic N.S.</a:t>
            </a:r>
          </a:p>
          <a:p>
            <a:pPr lvl="1"/>
            <a:r>
              <a:rPr lang="en-CA" b="1" dirty="0" smtClean="0"/>
              <a:t>Involuntary</a:t>
            </a:r>
          </a:p>
          <a:p>
            <a:pPr lvl="1"/>
            <a:r>
              <a:rPr lang="en-CA" dirty="0" smtClean="0"/>
              <a:t>Glandular secretions (</a:t>
            </a:r>
            <a:r>
              <a:rPr lang="en-CA" b="1" dirty="0" smtClean="0"/>
              <a:t>Ex. </a:t>
            </a:r>
            <a:r>
              <a:rPr lang="en-CA" dirty="0" smtClean="0"/>
              <a:t>salivation)</a:t>
            </a:r>
          </a:p>
          <a:p>
            <a:pPr lvl="1"/>
            <a:r>
              <a:rPr lang="en-CA" dirty="0" smtClean="0"/>
              <a:t>Smooth muscle control (</a:t>
            </a:r>
            <a:r>
              <a:rPr lang="en-CA" b="1" dirty="0" smtClean="0"/>
              <a:t>Ex. </a:t>
            </a:r>
            <a:r>
              <a:rPr lang="en-CA" dirty="0" smtClean="0"/>
              <a:t>labour)</a:t>
            </a:r>
          </a:p>
          <a:p>
            <a:pPr lvl="1"/>
            <a:r>
              <a:rPr lang="en-CA" dirty="0" smtClean="0"/>
              <a:t>Cardiac muscle control – heart</a:t>
            </a:r>
          </a:p>
          <a:p>
            <a:pPr>
              <a:buNone/>
            </a:pPr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9552" r="59111" b="31570"/>
          <a:stretch>
            <a:fillRect/>
          </a:stretch>
        </p:blipFill>
        <p:spPr bwMode="auto">
          <a:xfrm>
            <a:off x="3491880" y="1196752"/>
            <a:ext cx="3528392" cy="11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221" t="19552" r="2265" b="5501"/>
          <a:stretch>
            <a:fillRect/>
          </a:stretch>
        </p:blipFill>
        <p:spPr bwMode="auto">
          <a:xfrm>
            <a:off x="3635896" y="3444885"/>
            <a:ext cx="5508104" cy="178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47864" y="4005064"/>
            <a:ext cx="9361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learn.genetics.utah.edu/content/addiction/reward/images/Oligodendrocy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99716"/>
            <a:ext cx="5760640" cy="39582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Cells in the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096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2 Major Types</a:t>
            </a:r>
            <a:r>
              <a:rPr lang="en-CA" b="1" dirty="0" smtClean="0"/>
              <a:t>:</a:t>
            </a:r>
            <a:endParaRPr lang="en-CA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CA" sz="3600" b="1" dirty="0" err="1" smtClean="0">
                <a:solidFill>
                  <a:srgbClr val="00B0F0"/>
                </a:solidFill>
              </a:rPr>
              <a:t>Glial</a:t>
            </a:r>
            <a:r>
              <a:rPr lang="en-CA" sz="3600" b="1" dirty="0" smtClean="0">
                <a:solidFill>
                  <a:srgbClr val="00B0F0"/>
                </a:solidFill>
              </a:rPr>
              <a:t> cells </a:t>
            </a:r>
            <a:r>
              <a:rPr lang="en-CA" sz="3600" dirty="0" smtClean="0"/>
              <a:t>– nourish, support &amp; protect neurons, remove waste and defend against infection.</a:t>
            </a:r>
          </a:p>
          <a:p>
            <a:pPr marL="457200" indent="-457200">
              <a:buNone/>
            </a:pPr>
            <a:endParaRPr lang="en-CA" sz="3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Cells in the Nervous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2 Major Types</a:t>
            </a:r>
            <a:r>
              <a:rPr lang="en-CA" b="1" dirty="0" smtClean="0"/>
              <a:t>:</a:t>
            </a:r>
            <a:endParaRPr lang="en-CA" sz="3600" dirty="0" smtClean="0"/>
          </a:p>
          <a:p>
            <a:pPr marL="742950" indent="-742950">
              <a:buFont typeface="+mj-lt"/>
              <a:buAutoNum type="arabicPeriod" startAt="2"/>
            </a:pPr>
            <a:r>
              <a:rPr lang="en-CA" b="1" dirty="0" smtClean="0">
                <a:solidFill>
                  <a:srgbClr val="7030A0"/>
                </a:solidFill>
              </a:rPr>
              <a:t>Neurons</a:t>
            </a:r>
            <a:r>
              <a:rPr lang="en-CA" dirty="0" smtClean="0"/>
              <a:t> – Functional Unit of the Nervous System.</a:t>
            </a:r>
          </a:p>
          <a:p>
            <a:pPr marL="914400" lvl="1" indent="-514350"/>
            <a:r>
              <a:rPr lang="en-CA" sz="2400" dirty="0" smtClean="0"/>
              <a:t>Respond to physical and chemical stimuli and conduct electrochemical signals.</a:t>
            </a:r>
          </a:p>
          <a:p>
            <a:pPr marL="914400" lvl="1" indent="-514350"/>
            <a:r>
              <a:rPr lang="en-CA" sz="2400" dirty="0" smtClean="0"/>
              <a:t>A group of neurons is known as </a:t>
            </a:r>
            <a:r>
              <a:rPr lang="en-CA" sz="2400" b="1" dirty="0" smtClean="0">
                <a:solidFill>
                  <a:schemeClr val="accent4"/>
                </a:solidFill>
              </a:rPr>
              <a:t>nerve tissue</a:t>
            </a:r>
          </a:p>
          <a:p>
            <a:pPr marL="514350" indent="-514350">
              <a:buFont typeface="+mj-lt"/>
              <a:buAutoNum type="arabicPeriod" startAt="2"/>
            </a:pPr>
            <a:endParaRPr lang="en-CA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2780" t="13333" r="2503" b="6667"/>
          <a:stretch>
            <a:fillRect/>
          </a:stretch>
        </p:blipFill>
        <p:spPr bwMode="auto">
          <a:xfrm>
            <a:off x="0" y="4091749"/>
            <a:ext cx="9144000" cy="27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1. 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70C0"/>
                </a:solidFill>
              </a:rPr>
              <a:t>2. 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8052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body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00B050"/>
                </a:solidFill>
              </a:rPr>
              <a:t>3. 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C000"/>
                </a:solidFill>
              </a:rPr>
              <a:t>5. </a:t>
            </a:r>
            <a:endParaRPr lang="en-CA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40050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7030A0"/>
                </a:solidFill>
              </a:rPr>
              <a:t>6.</a:t>
            </a:r>
            <a:r>
              <a:rPr lang="en-CA" b="1" dirty="0" smtClean="0">
                <a:solidFill>
                  <a:srgbClr val="00B050"/>
                </a:solidFill>
              </a:rPr>
              <a:t> 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40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92D050"/>
                </a:solidFill>
              </a:rPr>
              <a:t>7. </a:t>
            </a:r>
            <a:endParaRPr lang="en-CA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Parts of the Neuron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FF0000"/>
                </a:solidFill>
              </a:rPr>
              <a:t>Dendrites - </a:t>
            </a:r>
            <a:r>
              <a:rPr lang="en-CA" dirty="0"/>
              <a:t>R</a:t>
            </a:r>
            <a:r>
              <a:rPr lang="en-CA" dirty="0" smtClean="0"/>
              <a:t>eceive nerve impulses from other neurons or sensory receptors – branched to increase surface area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0070C0"/>
                </a:solidFill>
              </a:rPr>
              <a:t>Cell body - </a:t>
            </a:r>
            <a:r>
              <a:rPr lang="en-CA" dirty="0"/>
              <a:t>R</a:t>
            </a:r>
            <a:r>
              <a:rPr lang="en-CA" dirty="0" smtClean="0"/>
              <a:t>eceives input from dendrites, if input is large enough it relays it to the  axon to initiate an electrical impulse.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>
                <a:solidFill>
                  <a:srgbClr val="00B050"/>
                </a:solidFill>
              </a:rPr>
              <a:t>Axon – </a:t>
            </a:r>
            <a:r>
              <a:rPr lang="en-CA" dirty="0" smtClean="0"/>
              <a:t>Extension of cell body; transmits signal / nerve impulse away from cell.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1755</Words>
  <Application>Microsoft Office PowerPoint</Application>
  <PresentationFormat>On-screen Show (4:3)</PresentationFormat>
  <Paragraphs>301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Nervous System and the Senses</vt:lpstr>
      <vt:lpstr>Topic 13.1</vt:lpstr>
      <vt:lpstr>What is the Nervous System?</vt:lpstr>
      <vt:lpstr>Structure of the Nervous System</vt:lpstr>
      <vt:lpstr>Structure of the Nervous System</vt:lpstr>
      <vt:lpstr>Peripheral Nervous System</vt:lpstr>
      <vt:lpstr>Cells in the Nervous System</vt:lpstr>
      <vt:lpstr>Cells in the Nervous System</vt:lpstr>
      <vt:lpstr>Parts of the Neuron</vt:lpstr>
      <vt:lpstr>Parts of the Neuron</vt:lpstr>
      <vt:lpstr>Parts of the Neuron</vt:lpstr>
      <vt:lpstr>The Neuron</vt:lpstr>
      <vt:lpstr>Types of Neurons</vt:lpstr>
      <vt:lpstr>Types of Neurons</vt:lpstr>
      <vt:lpstr>Reflexes</vt:lpstr>
      <vt:lpstr>Reflexes</vt:lpstr>
      <vt:lpstr>Reflex Arc</vt:lpstr>
      <vt:lpstr>Reflex Arc - Pain Stimulus</vt:lpstr>
      <vt:lpstr>Reflex Arc  - Patellar Reflex</vt:lpstr>
      <vt:lpstr>Practice</vt:lpstr>
      <vt:lpstr>Reflex Lab</vt:lpstr>
      <vt:lpstr>Topic 13.2 A</vt:lpstr>
      <vt:lpstr>Nerve Impulses</vt:lpstr>
      <vt:lpstr>The Conduction of Nerve Impulses</vt:lpstr>
      <vt:lpstr>The Conduction of Nerve Impulses</vt:lpstr>
      <vt:lpstr>The Conduction of Nerve Impulses</vt:lpstr>
      <vt:lpstr>Sodium-Potassium Exchange Pump</vt:lpstr>
      <vt:lpstr>Sodium-Potassium Exchange Pump</vt:lpstr>
      <vt:lpstr>Sodium-Potassium Exchange Pump</vt:lpstr>
      <vt:lpstr>Action Potentials</vt:lpstr>
      <vt:lpstr>Action Potentials</vt:lpstr>
      <vt:lpstr>PowerPoint Presentation</vt:lpstr>
      <vt:lpstr>Action Potentials</vt:lpstr>
      <vt:lpstr>Action Potential</vt:lpstr>
      <vt:lpstr>PowerPoint Presentation</vt:lpstr>
      <vt:lpstr>Action Potential</vt:lpstr>
      <vt:lpstr>PowerPoint Presentation</vt:lpstr>
      <vt:lpstr>Action Potential</vt:lpstr>
      <vt:lpstr>Action Potential</vt:lpstr>
      <vt:lpstr>PowerPoint Presentation</vt:lpstr>
      <vt:lpstr>Nerve Impulse</vt:lpstr>
      <vt:lpstr>Nerve Impulse</vt:lpstr>
      <vt:lpstr>Nerve Impulse</vt:lpstr>
      <vt:lpstr>Practice</vt:lpstr>
      <vt:lpstr>Topic 13.2 B</vt:lpstr>
      <vt:lpstr>Signal Transmission Across Synapse</vt:lpstr>
      <vt:lpstr>Signal Transmission Across Synapse</vt:lpstr>
      <vt:lpstr>Signal Transmission Across Synapse</vt:lpstr>
      <vt:lpstr>Neurotransmitters</vt:lpstr>
      <vt:lpstr>Neurotransmitters</vt:lpstr>
      <vt:lpstr>   The Synapse</vt:lpstr>
      <vt:lpstr>Neurotransmitters</vt:lpstr>
      <vt:lpstr>Synapse Types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A: Nervous and Endocrine Systems</dc:title>
  <dc:creator>ian b</dc:creator>
  <cp:lastModifiedBy>Patrick Shackleford</cp:lastModifiedBy>
  <cp:revision>146</cp:revision>
  <dcterms:created xsi:type="dcterms:W3CDTF">2011-03-21T14:39:50Z</dcterms:created>
  <dcterms:modified xsi:type="dcterms:W3CDTF">2012-12-03T16:33:11Z</dcterms:modified>
</cp:coreProperties>
</file>