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2" r:id="rId2"/>
    <p:sldId id="286" r:id="rId3"/>
    <p:sldId id="287" r:id="rId4"/>
    <p:sldId id="288" r:id="rId5"/>
    <p:sldId id="313" r:id="rId6"/>
    <p:sldId id="289" r:id="rId7"/>
    <p:sldId id="295" r:id="rId8"/>
    <p:sldId id="315" r:id="rId9"/>
    <p:sldId id="290" r:id="rId10"/>
    <p:sldId id="291" r:id="rId11"/>
    <p:sldId id="292" r:id="rId12"/>
    <p:sldId id="316" r:id="rId13"/>
    <p:sldId id="314" r:id="rId14"/>
    <p:sldId id="296" r:id="rId15"/>
    <p:sldId id="321" r:id="rId16"/>
    <p:sldId id="317" r:id="rId17"/>
    <p:sldId id="301" r:id="rId18"/>
    <p:sldId id="294" r:id="rId19"/>
    <p:sldId id="297" r:id="rId20"/>
    <p:sldId id="318" r:id="rId21"/>
    <p:sldId id="319" r:id="rId22"/>
    <p:sldId id="320" r:id="rId23"/>
    <p:sldId id="302" r:id="rId24"/>
    <p:sldId id="322" r:id="rId25"/>
    <p:sldId id="323" r:id="rId26"/>
    <p:sldId id="324" r:id="rId27"/>
    <p:sldId id="306" r:id="rId28"/>
    <p:sldId id="303" r:id="rId29"/>
    <p:sldId id="328" r:id="rId30"/>
    <p:sldId id="305" r:id="rId31"/>
    <p:sldId id="329" r:id="rId32"/>
    <p:sldId id="308" r:id="rId33"/>
    <p:sldId id="330" r:id="rId34"/>
    <p:sldId id="309" r:id="rId35"/>
    <p:sldId id="326" r:id="rId36"/>
    <p:sldId id="327" r:id="rId37"/>
    <p:sldId id="325" r:id="rId38"/>
    <p:sldId id="304" r:id="rId39"/>
    <p:sldId id="33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99"/>
    <a:srgbClr val="FFFF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74FB-034A-411A-9900-6C8284C9C01E}" type="datetimeFigureOut">
              <a:rPr lang="en-US" smtClean="0"/>
              <a:pPr/>
              <a:t>12/5/2012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ensory-systems.ethz.ch/Images/CNS_Over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23097">
            <a:off x="2099973" y="-627203"/>
            <a:ext cx="7345312" cy="73453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en-CA" dirty="0" smtClean="0"/>
              <a:t>Topic 13.3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229200"/>
            <a:ext cx="3347864" cy="420067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The Central Nervous System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Midbrain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CA" dirty="0" smtClean="0"/>
              <a:t>Relays sensory information between the areas of the hindbrain and forebrain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Plays a role in eye movement and control of skeletal muscles</a:t>
            </a:r>
            <a:endParaRPr lang="en-CA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751" t="10259" r="2751" b="4353"/>
          <a:stretch>
            <a:fillRect/>
          </a:stretch>
        </p:blipFill>
        <p:spPr bwMode="auto">
          <a:xfrm>
            <a:off x="1043609" y="2023730"/>
            <a:ext cx="6336704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139952" y="4005064"/>
            <a:ext cx="57606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444208" y="4149080"/>
            <a:ext cx="792088" cy="3600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Forebrain</a:t>
            </a:r>
            <a:endParaRPr lang="en-CA" b="1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l="2751" t="10259" r="2751" b="4353"/>
          <a:stretch>
            <a:fillRect/>
          </a:stretch>
        </p:blipFill>
        <p:spPr bwMode="auto">
          <a:xfrm>
            <a:off x="1" y="1268760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861048"/>
            <a:ext cx="1547664" cy="3600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884368" y="2996952"/>
            <a:ext cx="1080120" cy="3600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 rot="19551936">
            <a:off x="3924285" y="3616629"/>
            <a:ext cx="187220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Forebrain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/>
              <a:t>Thalamus</a:t>
            </a:r>
            <a:r>
              <a:rPr lang="en-CA" b="1" dirty="0" smtClean="0"/>
              <a:t>: </a:t>
            </a:r>
          </a:p>
          <a:p>
            <a:r>
              <a:rPr lang="en-CA" dirty="0" smtClean="0"/>
              <a:t>“the great relay station of the brain”</a:t>
            </a:r>
          </a:p>
          <a:p>
            <a:r>
              <a:rPr lang="en-CA" dirty="0" smtClean="0"/>
              <a:t>Relays info from forebrain to hindbrain</a:t>
            </a:r>
          </a:p>
          <a:p>
            <a:r>
              <a:rPr lang="en-CA" dirty="0" smtClean="0"/>
              <a:t>Relays info sensory system to cerebellum</a:t>
            </a:r>
          </a:p>
          <a:p>
            <a:endParaRPr lang="en-CA" dirty="0" smtClean="0"/>
          </a:p>
          <a:p>
            <a:pPr>
              <a:buNone/>
            </a:pPr>
            <a:r>
              <a:rPr lang="en-CA" b="1" u="sng" dirty="0" smtClean="0"/>
              <a:t>Hypothalamus</a:t>
            </a:r>
            <a:r>
              <a:rPr lang="en-CA" b="1" dirty="0" smtClean="0"/>
              <a:t>: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Homeostasis</a:t>
            </a:r>
            <a:r>
              <a:rPr lang="en-CA" dirty="0" smtClean="0"/>
              <a:t> – control blood pressure, heart rate, temperature and emotions</a:t>
            </a:r>
          </a:p>
          <a:p>
            <a:r>
              <a:rPr lang="en-CA" dirty="0" smtClean="0"/>
              <a:t>Major link between N.S. and endocrine system (controls pituitary gland)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Forebrain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>
              <a:buNone/>
            </a:pPr>
            <a:r>
              <a:rPr lang="en-CA" b="1" u="sng" dirty="0" smtClean="0"/>
              <a:t>Cerebrum</a:t>
            </a:r>
            <a:r>
              <a:rPr lang="en-CA" b="1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GB" b="1" dirty="0" smtClean="0"/>
              <a:t>outer</a:t>
            </a:r>
            <a:r>
              <a:rPr lang="en-GB" dirty="0" smtClean="0"/>
              <a:t> - gray matter, </a:t>
            </a:r>
            <a:r>
              <a:rPr lang="en-GB" b="1" dirty="0" smtClean="0"/>
              <a:t>inner</a:t>
            </a:r>
            <a:r>
              <a:rPr lang="en-GB" dirty="0" smtClean="0"/>
              <a:t> - white matter</a:t>
            </a:r>
          </a:p>
          <a:p>
            <a:pPr lvl="1">
              <a:lnSpc>
                <a:spcPct val="90000"/>
              </a:lnSpc>
            </a:pPr>
            <a:r>
              <a:rPr lang="en-GB" b="1" dirty="0" smtClean="0">
                <a:solidFill>
                  <a:srgbClr val="0070C0"/>
                </a:solidFill>
              </a:rPr>
              <a:t>basal ganglia </a:t>
            </a:r>
            <a:r>
              <a:rPr lang="en-GB" dirty="0" smtClean="0"/>
              <a:t>- motor coordination, degeneration results in Parkinson’s disease</a:t>
            </a:r>
          </a:p>
          <a:p>
            <a:pPr lvl="1"/>
            <a:r>
              <a:rPr lang="en-CA" dirty="0" smtClean="0"/>
              <a:t>Contains centers for intellect, language, memory and responses to sensory information</a:t>
            </a:r>
          </a:p>
          <a:p>
            <a:endParaRPr lang="en-CA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817" t="7273" r="1867" b="4993"/>
          <a:stretch>
            <a:fillRect/>
          </a:stretch>
        </p:blipFill>
        <p:spPr bwMode="auto">
          <a:xfrm>
            <a:off x="827584" y="3543566"/>
            <a:ext cx="7056784" cy="331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Cerebrum – Structure and Function</a:t>
            </a:r>
            <a:endParaRPr lang="en-CA" b="1" dirty="0"/>
          </a:p>
        </p:txBody>
      </p:sp>
      <p:pic>
        <p:nvPicPr>
          <p:cNvPr id="14338" name="Picture 2" descr="http://upload.wikimedia.org/wikipedia/commons/thumb/0/0e/Lobes_of_the_brain_NL.svg/250px-Lobes_of_the_brain_N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9154"/>
            <a:ext cx="8355116" cy="5948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Cerebrum – Structure and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b="1" u="sng" dirty="0" smtClean="0"/>
              <a:t>Cerebral Cortex</a:t>
            </a:r>
            <a:r>
              <a:rPr lang="en-CA" b="1" dirty="0" smtClean="0"/>
              <a:t>:</a:t>
            </a:r>
            <a:endParaRPr lang="en-CA" dirty="0" smtClean="0"/>
          </a:p>
          <a:p>
            <a:r>
              <a:rPr lang="en-CA" dirty="0" smtClean="0"/>
              <a:t>Largest, most complex part of the brain.</a:t>
            </a:r>
          </a:p>
          <a:p>
            <a:endParaRPr lang="en-CA" dirty="0" smtClean="0"/>
          </a:p>
          <a:p>
            <a:r>
              <a:rPr lang="en-CA" dirty="0" smtClean="0"/>
              <a:t>Highly convoluted (</a:t>
            </a:r>
            <a:r>
              <a:rPr lang="en-CA" b="1" dirty="0" smtClean="0"/>
              <a:t>increases SA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r>
              <a:rPr lang="en-CA" dirty="0" smtClean="0"/>
              <a:t>Language, memory, personality, vision and thought</a:t>
            </a:r>
          </a:p>
          <a:p>
            <a:endParaRPr lang="en-CA" dirty="0" smtClean="0"/>
          </a:p>
          <a:p>
            <a:r>
              <a:rPr lang="en-CA" dirty="0" smtClean="0"/>
              <a:t>Split into two halves: </a:t>
            </a:r>
            <a:r>
              <a:rPr lang="en-CA" b="1" dirty="0" smtClean="0">
                <a:solidFill>
                  <a:srgbClr val="FF0000"/>
                </a:solidFill>
              </a:rPr>
              <a:t>right hemisphere </a:t>
            </a:r>
            <a:r>
              <a:rPr lang="en-CA" dirty="0" smtClean="0"/>
              <a:t>and </a:t>
            </a:r>
            <a:r>
              <a:rPr lang="en-CA" b="1" dirty="0" smtClean="0">
                <a:solidFill>
                  <a:srgbClr val="0070C0"/>
                </a:solidFill>
              </a:rPr>
              <a:t>left hemisphere</a:t>
            </a:r>
          </a:p>
          <a:p>
            <a:endParaRPr lang="en-CA" dirty="0" smtClean="0"/>
          </a:p>
          <a:p>
            <a:r>
              <a:rPr lang="en-CA" dirty="0" smtClean="0"/>
              <a:t>Hemispheres connected by </a:t>
            </a:r>
            <a:r>
              <a:rPr lang="en-CA" b="1" dirty="0" smtClean="0">
                <a:solidFill>
                  <a:srgbClr val="FFC000"/>
                </a:solidFill>
              </a:rPr>
              <a:t>Corpus </a:t>
            </a:r>
            <a:r>
              <a:rPr lang="en-CA" b="1" dirty="0" err="1" smtClean="0">
                <a:solidFill>
                  <a:srgbClr val="FFC000"/>
                </a:solidFill>
              </a:rPr>
              <a:t>Callosum</a:t>
            </a:r>
            <a:r>
              <a:rPr lang="en-CA" b="1" dirty="0" smtClean="0">
                <a:solidFill>
                  <a:srgbClr val="FFC000"/>
                </a:solidFill>
              </a:rPr>
              <a:t> </a:t>
            </a:r>
            <a:r>
              <a:rPr lang="en-CA" dirty="0" smtClean="0"/>
              <a:t>(relays info)</a:t>
            </a:r>
          </a:p>
          <a:p>
            <a:pPr lvl="1"/>
            <a:r>
              <a:rPr lang="en-CA" b="1" dirty="0" smtClean="0">
                <a:solidFill>
                  <a:srgbClr val="FF00FF"/>
                </a:solidFill>
              </a:rPr>
              <a:t>Epilepsy </a:t>
            </a:r>
            <a:r>
              <a:rPr lang="en-CA" b="1" dirty="0" smtClean="0"/>
              <a:t>(search)</a:t>
            </a:r>
          </a:p>
          <a:p>
            <a:pPr lvl="2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Corpus </a:t>
            </a:r>
            <a:r>
              <a:rPr lang="en-CA" b="1" dirty="0" err="1" smtClean="0"/>
              <a:t>Callosum</a:t>
            </a:r>
            <a:r>
              <a:rPr lang="en-CA" b="1" dirty="0" smtClean="0"/>
              <a:t> – Connects R &amp; L</a:t>
            </a:r>
            <a:endParaRPr lang="en-CA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751" t="10259" r="2751" b="4353"/>
          <a:stretch>
            <a:fillRect/>
          </a:stretch>
        </p:blipFill>
        <p:spPr bwMode="auto">
          <a:xfrm>
            <a:off x="1" y="1268760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ck Arc 8"/>
          <p:cNvSpPr/>
          <p:nvPr/>
        </p:nvSpPr>
        <p:spPr>
          <a:xfrm>
            <a:off x="2915816" y="2780928"/>
            <a:ext cx="3024336" cy="1728192"/>
          </a:xfrm>
          <a:prstGeom prst="blockArc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4368" y="2132856"/>
            <a:ext cx="1080120" cy="57606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Right Hemisphere vs. Left Hemisphere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038600" cy="4525963"/>
          </a:xfrm>
        </p:spPr>
        <p:txBody>
          <a:bodyPr/>
          <a:lstStyle/>
          <a:p>
            <a:r>
              <a:rPr lang="en-CA" dirty="0" smtClean="0"/>
              <a:t>Holistic thinking</a:t>
            </a:r>
          </a:p>
          <a:p>
            <a:r>
              <a:rPr lang="en-CA" dirty="0" smtClean="0"/>
              <a:t>Visual-spatial skills</a:t>
            </a:r>
          </a:p>
          <a:p>
            <a:r>
              <a:rPr lang="en-CA" dirty="0" smtClean="0"/>
              <a:t>Artistic ability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4038600" cy="4525963"/>
          </a:xfrm>
        </p:spPr>
        <p:txBody>
          <a:bodyPr/>
          <a:lstStyle/>
          <a:p>
            <a:r>
              <a:rPr lang="en-CA" dirty="0" smtClean="0"/>
              <a:t>Logical thinking</a:t>
            </a:r>
          </a:p>
          <a:p>
            <a:r>
              <a:rPr lang="en-CA" dirty="0" smtClean="0"/>
              <a:t>Linguistics</a:t>
            </a:r>
          </a:p>
          <a:p>
            <a:r>
              <a:rPr lang="en-CA" dirty="0" smtClean="0"/>
              <a:t>Math skills</a:t>
            </a:r>
            <a:endParaRPr lang="en-CA" dirty="0"/>
          </a:p>
        </p:txBody>
      </p:sp>
      <p:pic>
        <p:nvPicPr>
          <p:cNvPr id="94210" name="Picture 2" descr="http://www.brainbasedbusiness.com/uploads/stroop_effect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964152"/>
            <a:ext cx="4000528" cy="3893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Forebrain</a:t>
            </a:r>
            <a:endParaRPr lang="en-CA" b="1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85825"/>
            <a:ext cx="79248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1187624" y="1988840"/>
            <a:ext cx="5688632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668344" y="3573016"/>
            <a:ext cx="1080120" cy="50405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7380312" y="2276872"/>
            <a:ext cx="1080120" cy="2880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827584" y="1196752"/>
            <a:ext cx="1080120" cy="2880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043608" y="5229200"/>
            <a:ext cx="1224136" cy="2880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491880" y="1196752"/>
            <a:ext cx="1224136" cy="432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220072" y="1124744"/>
            <a:ext cx="1944216" cy="57606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Cerebral Cortex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/>
              <a:t>4 Functional Lobes</a:t>
            </a:r>
            <a:r>
              <a:rPr lang="en-CA" b="1" dirty="0" smtClean="0"/>
              <a:t>:</a:t>
            </a:r>
          </a:p>
          <a:p>
            <a:pPr>
              <a:buNone/>
            </a:pPr>
            <a:r>
              <a:rPr lang="en-CA" dirty="0" smtClean="0"/>
              <a:t>1. </a:t>
            </a:r>
            <a:r>
              <a:rPr lang="en-CA" b="1" dirty="0" smtClean="0">
                <a:solidFill>
                  <a:srgbClr val="00B050"/>
                </a:solidFill>
              </a:rPr>
              <a:t>Occipital lobe:</a:t>
            </a:r>
          </a:p>
          <a:p>
            <a:pPr lvl="1"/>
            <a:r>
              <a:rPr lang="en-CA" dirty="0" smtClean="0"/>
              <a:t>Receive and analyze visual information</a:t>
            </a:r>
          </a:p>
          <a:p>
            <a:pPr>
              <a:buNone/>
            </a:pPr>
            <a:r>
              <a:rPr lang="en-CA" dirty="0" smtClean="0"/>
              <a:t>2. </a:t>
            </a:r>
            <a:r>
              <a:rPr lang="en-CA" b="1" dirty="0" smtClean="0">
                <a:solidFill>
                  <a:srgbClr val="6600FF"/>
                </a:solidFill>
              </a:rPr>
              <a:t>Temporal lobe:</a:t>
            </a:r>
          </a:p>
          <a:p>
            <a:pPr lvl="1"/>
            <a:r>
              <a:rPr lang="en-CA" dirty="0" smtClean="0"/>
              <a:t>Smell &amp; Hearing</a:t>
            </a:r>
          </a:p>
          <a:p>
            <a:pPr lvl="1"/>
            <a:r>
              <a:rPr lang="en-CA" dirty="0" smtClean="0"/>
              <a:t>Linked to understanding speech and memory retrieval </a:t>
            </a:r>
          </a:p>
          <a:p>
            <a:pPr>
              <a:buNone/>
            </a:pPr>
            <a:r>
              <a:rPr lang="en-CA" dirty="0" smtClean="0"/>
              <a:t>3. </a:t>
            </a:r>
            <a:r>
              <a:rPr lang="en-CA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Parietal lobe:</a:t>
            </a:r>
          </a:p>
          <a:p>
            <a:pPr lvl="1"/>
            <a:r>
              <a:rPr lang="en-CA" dirty="0" smtClean="0"/>
              <a:t>Process sensory info from skin, emotions, speech</a:t>
            </a:r>
          </a:p>
          <a:p>
            <a:pPr>
              <a:buNone/>
            </a:pPr>
            <a:r>
              <a:rPr lang="en-CA" dirty="0" smtClean="0"/>
              <a:t>4. </a:t>
            </a:r>
            <a:r>
              <a:rPr lang="en-CA" b="1" dirty="0" smtClean="0">
                <a:solidFill>
                  <a:srgbClr val="FF6699"/>
                </a:solidFill>
              </a:rPr>
              <a:t>Frontal lobe:</a:t>
            </a:r>
          </a:p>
          <a:p>
            <a:pPr lvl="1"/>
            <a:r>
              <a:rPr lang="en-CA" dirty="0" smtClean="0"/>
              <a:t>Control reasoning, critical thinking, memory and personality, motor control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Central Nervous System (CNS)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Brain and Spinal Cord are central structures to the entire N.S.</a:t>
            </a:r>
          </a:p>
          <a:p>
            <a:endParaRPr lang="en-CA" dirty="0" smtClean="0"/>
          </a:p>
          <a:p>
            <a:r>
              <a:rPr lang="en-CA" dirty="0" smtClean="0"/>
              <a:t>Receives information from the senses, evaluates (processes) information and initiates outgoing responses to the body.</a:t>
            </a:r>
          </a:p>
          <a:p>
            <a:endParaRPr lang="en-CA" dirty="0" smtClean="0"/>
          </a:p>
          <a:p>
            <a:r>
              <a:rPr lang="en-CA" dirty="0" smtClean="0"/>
              <a:t>Damage to the CNS affects mood, motor control and homeostasis. </a:t>
            </a:r>
          </a:p>
          <a:p>
            <a:endParaRPr lang="en-CA" dirty="0" smtClean="0"/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b="1" dirty="0" smtClean="0">
                <a:solidFill>
                  <a:srgbClr val="FF0000"/>
                </a:solidFill>
              </a:rPr>
              <a:t>Creutzfeldt–Jakob disease</a:t>
            </a:r>
            <a:r>
              <a:rPr lang="en-CA" b="1" dirty="0" smtClean="0"/>
              <a:t> (BSE in Cows)</a:t>
            </a:r>
            <a:endParaRPr lang="en-CA" b="1" dirty="0" smtClean="0">
              <a:solidFill>
                <a:srgbClr val="FF0000"/>
              </a:solidFill>
            </a:endParaRPr>
          </a:p>
          <a:p>
            <a:pPr lvl="1"/>
            <a:r>
              <a:rPr lang="en-CA" dirty="0" smtClean="0"/>
              <a:t>Spongy-holes in the brain</a:t>
            </a:r>
          </a:p>
          <a:p>
            <a:pPr lvl="1"/>
            <a:r>
              <a:rPr lang="en-CA" dirty="0" smtClean="0"/>
              <a:t>Nervousness, oversensitive to touch, lose ability to walk and eventually die.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Cerebral Cortex</a:t>
            </a:r>
            <a:endParaRPr lang="en-CA" b="1" dirty="0"/>
          </a:p>
        </p:txBody>
      </p:sp>
      <p:pic>
        <p:nvPicPr>
          <p:cNvPr id="5" name="Picture 1026" descr="functional are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726" r="4153" b="4661"/>
          <a:stretch>
            <a:fillRect/>
          </a:stretch>
        </p:blipFill>
        <p:spPr bwMode="auto">
          <a:xfrm>
            <a:off x="395536" y="871285"/>
            <a:ext cx="8172400" cy="598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Cerebral Cortex</a:t>
            </a:r>
            <a:endParaRPr lang="en-CA" b="1" dirty="0"/>
          </a:p>
        </p:txBody>
      </p:sp>
      <p:pic>
        <p:nvPicPr>
          <p:cNvPr id="4" name="Picture 2" descr="brainac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"/>
          <a:stretch>
            <a:fillRect/>
          </a:stretch>
        </p:blipFill>
        <p:spPr bwMode="auto">
          <a:xfrm>
            <a:off x="755576" y="935879"/>
            <a:ext cx="7435552" cy="59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956" t="5579" r="2327" b="2923"/>
          <a:stretch>
            <a:fillRect/>
          </a:stretch>
        </p:blipFill>
        <p:spPr bwMode="auto">
          <a:xfrm>
            <a:off x="0" y="404664"/>
            <a:ext cx="9144000" cy="614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Brain Imaging Techniques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dirty="0" smtClean="0">
                <a:solidFill>
                  <a:srgbClr val="0070C0"/>
                </a:solidFill>
              </a:rPr>
              <a:t>PET scans </a:t>
            </a:r>
            <a:r>
              <a:rPr lang="en-CA" dirty="0" smtClean="0"/>
              <a:t>(positron emission tomography)</a:t>
            </a:r>
          </a:p>
          <a:p>
            <a:r>
              <a:rPr lang="en-CA" dirty="0" smtClean="0"/>
              <a:t>More active areas of the brain require more energy</a:t>
            </a:r>
          </a:p>
          <a:p>
            <a:r>
              <a:rPr lang="en-CA" dirty="0" smtClean="0"/>
              <a:t>Person injected with radioactive-labelled glucose and glucose consumption of the brain is monitored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b="1" dirty="0" smtClean="0">
                <a:solidFill>
                  <a:srgbClr val="FF0000"/>
                </a:solidFill>
              </a:rPr>
              <a:t>MRI</a:t>
            </a:r>
            <a:r>
              <a:rPr lang="en-CA" b="1" dirty="0" smtClean="0">
                <a:solidFill>
                  <a:srgbClr val="FF6699"/>
                </a:solidFill>
              </a:rPr>
              <a:t> </a:t>
            </a:r>
            <a:r>
              <a:rPr lang="en-CA" dirty="0" smtClean="0"/>
              <a:t>(magnetic resonance imaging)</a:t>
            </a:r>
          </a:p>
          <a:p>
            <a:r>
              <a:rPr lang="en-CA" dirty="0" smtClean="0"/>
              <a:t>Magnet surrounds and causes hydrogen                             atoms to emit radio signals that can be                   mapped</a:t>
            </a:r>
            <a:endParaRPr lang="en-CA" dirty="0"/>
          </a:p>
        </p:txBody>
      </p:sp>
      <p:pic>
        <p:nvPicPr>
          <p:cNvPr id="104450" name="Picture 2" descr="http://bodmas.org/blog/images/healthy_brain_pet_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6388" y="0"/>
            <a:ext cx="1697612" cy="1857388"/>
          </a:xfrm>
          <a:prstGeom prst="rect">
            <a:avLst/>
          </a:prstGeom>
          <a:noFill/>
        </p:spPr>
      </p:pic>
      <p:pic>
        <p:nvPicPr>
          <p:cNvPr id="104452" name="Picture 4" descr="http://www.drsharma.ca/wp-content/uploads/sharma-obesity-mri-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153" y="4509120"/>
            <a:ext cx="2060847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C00000"/>
                </a:solidFill>
              </a:rPr>
              <a:t>Practice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CA" b="1" u="sng" dirty="0" smtClean="0"/>
              <a:t>Complete the Diagrams for</a:t>
            </a:r>
            <a:r>
              <a:rPr lang="en-CA" b="1" dirty="0" smtClean="0"/>
              <a:t>:</a:t>
            </a:r>
          </a:p>
          <a:p>
            <a:pPr lvl="1"/>
            <a:r>
              <a:rPr lang="en-CA" dirty="0" smtClean="0"/>
              <a:t>Spinal Cord</a:t>
            </a:r>
          </a:p>
          <a:p>
            <a:pPr lvl="1"/>
            <a:r>
              <a:rPr lang="en-CA" dirty="0" smtClean="0"/>
              <a:t>Brain Diagram</a:t>
            </a:r>
          </a:p>
          <a:p>
            <a:pPr lvl="1"/>
            <a:r>
              <a:rPr lang="en-CA" dirty="0" smtClean="0"/>
              <a:t>Brain Diagram (Lateral)</a:t>
            </a:r>
          </a:p>
          <a:p>
            <a:pPr lvl="1"/>
            <a:endParaRPr lang="en-CA" sz="1600" dirty="0"/>
          </a:p>
          <a:p>
            <a:r>
              <a:rPr lang="en-CA" b="1" dirty="0" smtClean="0"/>
              <a:t>Pg. 432 </a:t>
            </a:r>
            <a:r>
              <a:rPr lang="en-CA" b="1" dirty="0" smtClean="0">
                <a:solidFill>
                  <a:srgbClr val="00B0F0"/>
                </a:solidFill>
              </a:rPr>
              <a:t>#3-5, 8</a:t>
            </a:r>
          </a:p>
          <a:p>
            <a:endParaRPr lang="en-CA" sz="1600" b="1" dirty="0" smtClean="0">
              <a:solidFill>
                <a:srgbClr val="00B0F0"/>
              </a:solidFill>
            </a:endParaRPr>
          </a:p>
          <a:p>
            <a:r>
              <a:rPr lang="en-CA" b="1" dirty="0" smtClean="0">
                <a:solidFill>
                  <a:srgbClr val="7030A0"/>
                </a:solidFill>
              </a:rPr>
              <a:t>Read Section 13.4</a:t>
            </a:r>
          </a:p>
          <a:p>
            <a:endParaRPr lang="en-CA" sz="1600" b="1" dirty="0">
              <a:solidFill>
                <a:srgbClr val="00B0F0"/>
              </a:solidFill>
            </a:endParaRPr>
          </a:p>
          <a:p>
            <a:r>
              <a:rPr lang="en-CA" b="1" dirty="0" smtClean="0"/>
              <a:t>Tomorrow – </a:t>
            </a:r>
            <a:r>
              <a:rPr lang="en-CA" b="1" dirty="0" smtClean="0">
                <a:solidFill>
                  <a:srgbClr val="00B050"/>
                </a:solidFill>
              </a:rPr>
              <a:t>PNS Notes &amp; Brain Dissection/Models</a:t>
            </a:r>
            <a:endParaRPr lang="en-CA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C00000"/>
                </a:solidFill>
              </a:rPr>
              <a:t>Brain Dissection Demo &amp; Models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The Brain(s) will be available for viewing at the front and back of the room, </a:t>
            </a:r>
            <a:r>
              <a:rPr lang="en-CA" b="1" dirty="0" smtClean="0">
                <a:solidFill>
                  <a:srgbClr val="FF0000"/>
                </a:solidFill>
              </a:rPr>
              <a:t>please do not damage them so everyone gets a chance to see the intact specimens. </a:t>
            </a:r>
          </a:p>
          <a:p>
            <a:pPr lvl="1"/>
            <a:endParaRPr lang="en-CA" sz="1600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Use the Lab outline on </a:t>
            </a:r>
            <a:r>
              <a:rPr lang="en-CA" b="1" dirty="0" smtClean="0"/>
              <a:t>Pg. 437-39 </a:t>
            </a:r>
            <a:r>
              <a:rPr lang="en-CA" dirty="0" smtClean="0"/>
              <a:t>as a guide when viewing the brain as there are differences in structure from the human brain in the chapter.</a:t>
            </a:r>
            <a:endParaRPr lang="en-CA" dirty="0" smtClean="0">
              <a:solidFill>
                <a:srgbClr val="00B0F0"/>
              </a:solidFill>
            </a:endParaRPr>
          </a:p>
          <a:p>
            <a:endParaRPr lang="en-CA" sz="1600" b="1" dirty="0" smtClean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CA" b="1" dirty="0" smtClean="0">
                <a:solidFill>
                  <a:srgbClr val="7030A0"/>
                </a:solidFill>
              </a:rPr>
              <a:t>Take as many pictures as you would like of the brain so you can use them as a reference.</a:t>
            </a:r>
          </a:p>
          <a:p>
            <a:endParaRPr lang="en-CA" sz="1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C00000"/>
                </a:solidFill>
              </a:rPr>
              <a:t>Brain Dissection Demo &amp; Models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CA" b="1" u="sng" dirty="0" smtClean="0"/>
              <a:t>Your task is as follows</a:t>
            </a:r>
            <a:r>
              <a:rPr lang="en-CA" b="1" dirty="0" smtClean="0"/>
              <a:t>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CA" dirty="0" smtClean="0"/>
              <a:t>Make </a:t>
            </a:r>
            <a:r>
              <a:rPr lang="en-CA" b="1" u="sng" dirty="0" smtClean="0">
                <a:solidFill>
                  <a:srgbClr val="FF0000"/>
                </a:solidFill>
              </a:rPr>
              <a:t>two models of the brain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using</a:t>
            </a:r>
            <a:r>
              <a:rPr lang="en-CA" b="1" dirty="0" smtClean="0">
                <a:solidFill>
                  <a:srgbClr val="FF00FF"/>
                </a:solidFill>
              </a:rPr>
              <a:t> </a:t>
            </a:r>
            <a:r>
              <a:rPr lang="en-CA" b="1" baseline="30000" dirty="0" smtClean="0">
                <a:solidFill>
                  <a:srgbClr val="FF00FF"/>
                </a:solidFill>
              </a:rPr>
              <a:t>1</a:t>
            </a:r>
            <a:r>
              <a:rPr lang="en-CA" b="1" dirty="0" smtClean="0">
                <a:solidFill>
                  <a:srgbClr val="FF00FF"/>
                </a:solidFill>
              </a:rPr>
              <a:t> </a:t>
            </a:r>
            <a:r>
              <a:rPr lang="en-CA" dirty="0" smtClean="0"/>
              <a:t>the “fun dough” provided and </a:t>
            </a:r>
            <a:r>
              <a:rPr lang="en-CA" b="1" baseline="30000" dirty="0" smtClean="0">
                <a:solidFill>
                  <a:srgbClr val="FF00FF"/>
                </a:solidFill>
              </a:rPr>
              <a:t>2</a:t>
            </a:r>
            <a:r>
              <a:rPr lang="en-CA" dirty="0" smtClean="0"/>
              <a:t> a piece of poster board.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CA" b="1" dirty="0" smtClean="0"/>
              <a:t>Outer (lateral) view of the brain </a:t>
            </a:r>
            <a:r>
              <a:rPr lang="en-CA" dirty="0" smtClean="0"/>
              <a:t>showing: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CA" dirty="0" smtClean="0"/>
              <a:t>The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4 different lobes of the cerebral cortex </a:t>
            </a:r>
            <a:r>
              <a:rPr lang="en-CA" dirty="0" smtClean="0"/>
              <a:t>(outside of the cerebrum) using a different color for each, as well as the </a:t>
            </a:r>
            <a:r>
              <a:rPr lang="en-CA" b="1" dirty="0" smtClean="0">
                <a:solidFill>
                  <a:srgbClr val="92D050"/>
                </a:solidFill>
              </a:rPr>
              <a:t>3 hindbrain structures </a:t>
            </a:r>
            <a:r>
              <a:rPr lang="en-CA" dirty="0" smtClean="0"/>
              <a:t>(1 color for all 3). 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CA" b="1" dirty="0" smtClean="0">
                <a:solidFill>
                  <a:srgbClr val="0070C0"/>
                </a:solidFill>
              </a:rPr>
              <a:t>A short description of the function of each structure.</a:t>
            </a:r>
          </a:p>
          <a:p>
            <a:pPr marL="1771650" lvl="3" indent="-514350">
              <a:buNone/>
            </a:pPr>
            <a:endParaRPr lang="en-CA" b="1" dirty="0" smtClean="0">
              <a:solidFill>
                <a:srgbClr val="0070C0"/>
              </a:solidFill>
            </a:endParaRPr>
          </a:p>
          <a:p>
            <a:pPr marL="1314450" lvl="2" indent="-514350">
              <a:buFont typeface="+mj-lt"/>
              <a:buAutoNum type="romanLcPeriod"/>
            </a:pPr>
            <a:r>
              <a:rPr lang="en-CA" b="1" dirty="0" smtClean="0"/>
              <a:t>Inner (lateral) view of the brain </a:t>
            </a:r>
            <a:r>
              <a:rPr lang="en-CA" dirty="0" smtClean="0"/>
              <a:t>showing: 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CA" dirty="0" smtClean="0"/>
              <a:t>The </a:t>
            </a:r>
            <a:r>
              <a:rPr lang="en-CA" b="1" dirty="0" smtClean="0">
                <a:solidFill>
                  <a:srgbClr val="00B050"/>
                </a:solidFill>
              </a:rPr>
              <a:t>different structures as labelled in your diagram</a:t>
            </a:r>
            <a:r>
              <a:rPr lang="en-CA" dirty="0" smtClean="0"/>
              <a:t> (and text) 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CA" dirty="0" smtClean="0"/>
              <a:t>A </a:t>
            </a:r>
            <a:r>
              <a:rPr lang="en-CA" b="1" dirty="0" smtClean="0">
                <a:solidFill>
                  <a:srgbClr val="7030A0"/>
                </a:solidFill>
              </a:rPr>
              <a:t>separation of the brain (using different colors) into hindbrain, midbrain, and forebrain</a:t>
            </a:r>
            <a:r>
              <a:rPr lang="en-CA" dirty="0" smtClean="0"/>
              <a:t>. 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CA" b="1" dirty="0" smtClean="0">
                <a:solidFill>
                  <a:srgbClr val="0070C0"/>
                </a:solidFill>
              </a:rPr>
              <a:t>A short description of the function of each structure.</a:t>
            </a:r>
            <a:endParaRPr lang="en-CA" dirty="0" smtClean="0"/>
          </a:p>
          <a:p>
            <a:pPr marL="914400" lvl="1" indent="-514350">
              <a:buFont typeface="+mj-lt"/>
              <a:buAutoNum type="alphaLcParenR"/>
            </a:pPr>
            <a:endParaRPr lang="en-CA" b="1" dirty="0" smtClean="0">
              <a:solidFill>
                <a:srgbClr val="7030A0"/>
              </a:solidFill>
            </a:endParaRPr>
          </a:p>
          <a:p>
            <a:endParaRPr lang="en-CA" sz="1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81" y="5480098"/>
            <a:ext cx="7772400" cy="1362075"/>
          </a:xfrm>
        </p:spPr>
        <p:txBody>
          <a:bodyPr/>
          <a:lstStyle/>
          <a:p>
            <a:r>
              <a:rPr lang="en-CA" dirty="0" smtClean="0"/>
              <a:t>Topic 13.4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" y="4077072"/>
            <a:ext cx="7772400" cy="1500187"/>
          </a:xfrm>
        </p:spPr>
        <p:txBody>
          <a:bodyPr/>
          <a:lstStyle/>
          <a:p>
            <a:r>
              <a:rPr lang="en-CA" dirty="0" smtClean="0"/>
              <a:t>Peripheral Nervous System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7015">
            <a:off x="1931468" y="-1518708"/>
            <a:ext cx="5142795" cy="934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Peripheral Nervous </a:t>
            </a:r>
            <a:r>
              <a:rPr lang="en-CA" b="1" dirty="0" smtClean="0"/>
              <a:t>System (PNS)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CA" dirty="0" smtClean="0"/>
              <a:t>Nerve linkages between the </a:t>
            </a:r>
            <a:r>
              <a:rPr lang="en-CA" dirty="0" smtClean="0"/>
              <a:t>CNS (brain &amp; </a:t>
            </a:r>
            <a:r>
              <a:rPr lang="en-CA" dirty="0" smtClean="0"/>
              <a:t>spinal </a:t>
            </a:r>
            <a:r>
              <a:rPr lang="en-CA" dirty="0" smtClean="0"/>
              <a:t>cord) </a:t>
            </a:r>
            <a:r>
              <a:rPr lang="en-CA" dirty="0" smtClean="0"/>
              <a:t>and the rest of the body</a:t>
            </a:r>
          </a:p>
          <a:p>
            <a:pPr marL="457200" lvl="1" indent="0">
              <a:buNone/>
            </a:pPr>
            <a:r>
              <a:rPr lang="en-CA" b="1" dirty="0" smtClean="0"/>
              <a:t>Ex. </a:t>
            </a:r>
            <a:r>
              <a:rPr lang="en-CA" b="1" dirty="0" smtClean="0">
                <a:solidFill>
                  <a:srgbClr val="FF0000"/>
                </a:solidFill>
              </a:rPr>
              <a:t>Senses, muscles, glands, and internal organs</a:t>
            </a:r>
          </a:p>
          <a:p>
            <a:pPr lvl="1"/>
            <a:endParaRPr lang="en-CA" sz="1600" dirty="0" smtClean="0"/>
          </a:p>
          <a:p>
            <a:r>
              <a:rPr lang="en-CA" b="1" u="sng" dirty="0" smtClean="0">
                <a:solidFill>
                  <a:srgbClr val="0070C0"/>
                </a:solidFill>
              </a:rPr>
              <a:t>2 Divisions</a:t>
            </a:r>
            <a:r>
              <a:rPr lang="en-CA" b="1" dirty="0" smtClean="0">
                <a:solidFill>
                  <a:srgbClr val="0070C0"/>
                </a:solidFill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Autonomic N.S.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Somatic </a:t>
            </a:r>
            <a:r>
              <a:rPr lang="en-CA" dirty="0" smtClean="0"/>
              <a:t>N.S.</a:t>
            </a:r>
          </a:p>
          <a:p>
            <a:endParaRPr lang="en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15845" r="1959" b="6134"/>
          <a:stretch/>
        </p:blipFill>
        <p:spPr bwMode="auto">
          <a:xfrm>
            <a:off x="755576" y="4688005"/>
            <a:ext cx="7451677" cy="216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3013" y="50956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1.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0943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.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Peripheral Nervous </a:t>
            </a:r>
            <a:r>
              <a:rPr lang="en-CA" b="1" dirty="0" smtClean="0"/>
              <a:t>System (PNS)</a:t>
            </a:r>
            <a:endParaRPr lang="en-C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6" t="21690" r="34686" b="51032"/>
          <a:stretch/>
        </p:blipFill>
        <p:spPr bwMode="auto">
          <a:xfrm>
            <a:off x="2267744" y="1093081"/>
            <a:ext cx="4297316" cy="247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9" t="5634"/>
          <a:stretch/>
        </p:blipFill>
        <p:spPr bwMode="auto">
          <a:xfrm>
            <a:off x="96283" y="2852936"/>
            <a:ext cx="8883034" cy="27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283" y="3861048"/>
            <a:ext cx="947325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0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Types of Matter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u="sng" dirty="0" smtClean="0"/>
              <a:t>N.S. composed of two types of matter</a:t>
            </a:r>
            <a:r>
              <a:rPr lang="en-CA" dirty="0" smtClean="0"/>
              <a:t>:</a:t>
            </a:r>
          </a:p>
          <a:p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Grey matter</a:t>
            </a:r>
            <a:r>
              <a:rPr lang="en-CA" dirty="0" smtClean="0"/>
              <a:t> - contains cell bodies, dendrites and short unmyelinated axons.  </a:t>
            </a:r>
          </a:p>
          <a:p>
            <a:pPr lvl="1"/>
            <a:r>
              <a:rPr lang="en-CA" dirty="0" smtClean="0"/>
              <a:t>Found around the outside of the brain and makes up the inside of the spinal cord.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r>
              <a:rPr lang="en-C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matter </a:t>
            </a:r>
            <a:r>
              <a:rPr lang="en-CA" dirty="0" smtClean="0"/>
              <a:t>- made of                                </a:t>
            </a:r>
            <a:r>
              <a:rPr lang="en-CA" dirty="0" err="1" smtClean="0"/>
              <a:t>myelinated</a:t>
            </a:r>
            <a:r>
              <a:rPr lang="en-CA" dirty="0" smtClean="0"/>
              <a:t> axons.</a:t>
            </a:r>
          </a:p>
          <a:p>
            <a:pPr lvl="1"/>
            <a:r>
              <a:rPr lang="en-CA" dirty="0" smtClean="0"/>
              <a:t>Located within some areas of the brain and the outside of the spinal cord.</a:t>
            </a:r>
            <a:endParaRPr lang="en-CA" dirty="0"/>
          </a:p>
        </p:txBody>
      </p:sp>
      <p:pic>
        <p:nvPicPr>
          <p:cNvPr id="80898" name="Picture 2" descr="http://lifesci.rutgers.edu/~babiarz/Histo/nerve/sc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2976"/>
            <a:ext cx="406456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Autonomic Nervous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Involuntary</a:t>
            </a:r>
          </a:p>
          <a:p>
            <a:endParaRPr lang="en-CA" sz="1600" dirty="0" smtClean="0"/>
          </a:p>
          <a:p>
            <a:r>
              <a:rPr lang="en-CA" dirty="0" smtClean="0"/>
              <a:t>Controlled by hypothalamus and medulla </a:t>
            </a:r>
            <a:r>
              <a:rPr lang="en-CA" dirty="0" smtClean="0"/>
              <a:t>oblongata</a:t>
            </a:r>
          </a:p>
          <a:p>
            <a:pPr lvl="1"/>
            <a:r>
              <a:rPr lang="en-CA" b="1" dirty="0" smtClean="0">
                <a:solidFill>
                  <a:srgbClr val="00B050"/>
                </a:solidFill>
              </a:rPr>
              <a:t>Most effectors are (can be) controlled by a mixture of hormones and nerve impulse.</a:t>
            </a:r>
            <a:endParaRPr lang="en-CA" b="1" dirty="0" smtClean="0">
              <a:solidFill>
                <a:srgbClr val="00B050"/>
              </a:solidFill>
            </a:endParaRPr>
          </a:p>
          <a:p>
            <a:endParaRPr lang="en-CA" sz="1600" dirty="0" smtClean="0"/>
          </a:p>
          <a:p>
            <a:r>
              <a:rPr lang="en-CA" b="1" u="sng" dirty="0" smtClean="0">
                <a:solidFill>
                  <a:srgbClr val="0070C0"/>
                </a:solidFill>
              </a:rPr>
              <a:t>2 Subdivisions</a:t>
            </a:r>
            <a:r>
              <a:rPr lang="en-CA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Sympathetic N.S</a:t>
            </a:r>
            <a:r>
              <a:rPr lang="en-CA" dirty="0" smtClean="0"/>
              <a:t>.**</a:t>
            </a:r>
            <a:endParaRPr lang="en-CA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Parasympathetic N.S</a:t>
            </a:r>
            <a:r>
              <a:rPr lang="en-CA" dirty="0" smtClean="0"/>
              <a:t>.**</a:t>
            </a:r>
            <a:endParaRPr lang="en-CA" dirty="0" smtClean="0"/>
          </a:p>
          <a:p>
            <a:endParaRPr lang="en-CA" sz="1600" dirty="0" smtClean="0"/>
          </a:p>
          <a:p>
            <a:r>
              <a:rPr lang="en-CA" dirty="0" smtClean="0"/>
              <a:t>** </a:t>
            </a:r>
            <a:r>
              <a:rPr lang="en-CA" dirty="0" smtClean="0"/>
              <a:t>Have opposing </a:t>
            </a:r>
            <a:r>
              <a:rPr lang="en-CA" dirty="0" smtClean="0"/>
              <a:t>effects on the same organs**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Autonomic Nervous System</a:t>
            </a:r>
            <a:endParaRPr lang="en-CA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-2858" y="1628800"/>
            <a:ext cx="913383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20272" y="4437112"/>
            <a:ext cx="211070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956376" y="3284984"/>
            <a:ext cx="118762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0" y="3140968"/>
            <a:ext cx="147565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8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/>
          <a:lstStyle/>
          <a:p>
            <a:r>
              <a:rPr lang="en-CA" b="1" dirty="0" smtClean="0"/>
              <a:t>Sympathetic Nervous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en-CA" b="1" dirty="0" smtClean="0">
                <a:solidFill>
                  <a:srgbClr val="7030A0"/>
                </a:solidFill>
              </a:rPr>
              <a:t>Fight-or-flight </a:t>
            </a:r>
            <a:r>
              <a:rPr lang="en-CA" b="1" dirty="0" smtClean="0">
                <a:solidFill>
                  <a:srgbClr val="7030A0"/>
                </a:solidFill>
              </a:rPr>
              <a:t>Response</a:t>
            </a:r>
            <a:endParaRPr lang="en-CA" b="1" dirty="0" smtClean="0">
              <a:solidFill>
                <a:srgbClr val="7030A0"/>
              </a:solidFill>
            </a:endParaRPr>
          </a:p>
          <a:p>
            <a:endParaRPr lang="en-CA" dirty="0" smtClean="0"/>
          </a:p>
          <a:p>
            <a:r>
              <a:rPr lang="en-CA" dirty="0" smtClean="0"/>
              <a:t>Release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NE</a:t>
            </a:r>
            <a:r>
              <a:rPr lang="en-CA" dirty="0" smtClean="0"/>
              <a:t> (</a:t>
            </a:r>
            <a:r>
              <a:rPr lang="en-CA" b="1" dirty="0" err="1" smtClean="0">
                <a:solidFill>
                  <a:schemeClr val="accent6">
                    <a:lumMod val="75000"/>
                  </a:schemeClr>
                </a:solidFill>
              </a:rPr>
              <a:t>norepineprhine</a:t>
            </a:r>
            <a:r>
              <a:rPr lang="en-CA" dirty="0" smtClean="0"/>
              <a:t>) – has an </a:t>
            </a:r>
            <a:r>
              <a:rPr lang="en-CA" b="1" u="sng" dirty="0" smtClean="0"/>
              <a:t>excitatory</a:t>
            </a:r>
            <a:r>
              <a:rPr lang="en-CA" dirty="0" smtClean="0"/>
              <a:t> effect on target muscles</a:t>
            </a:r>
          </a:p>
          <a:p>
            <a:endParaRPr lang="en-CA" dirty="0" smtClean="0"/>
          </a:p>
          <a:p>
            <a:r>
              <a:rPr lang="en-CA" dirty="0" smtClean="0"/>
              <a:t>Sympathetic nerves stimulate </a:t>
            </a:r>
            <a:r>
              <a:rPr lang="en-CA" b="1" dirty="0" smtClean="0">
                <a:solidFill>
                  <a:srgbClr val="00B050"/>
                </a:solidFill>
              </a:rPr>
              <a:t>adrenal glands </a:t>
            </a:r>
            <a:r>
              <a:rPr lang="en-CA" dirty="0" smtClean="0"/>
              <a:t>to release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epinephrine </a:t>
            </a:r>
            <a:r>
              <a:rPr lang="en-CA" dirty="0" smtClean="0"/>
              <a:t>and </a:t>
            </a:r>
            <a:r>
              <a:rPr lang="en-CA" b="1" dirty="0" err="1" smtClean="0">
                <a:solidFill>
                  <a:schemeClr val="accent6">
                    <a:lumMod val="75000"/>
                  </a:schemeClr>
                </a:solidFill>
              </a:rPr>
              <a:t>norepinephrine</a:t>
            </a:r>
            <a:endParaRPr lang="en-C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CA" dirty="0" smtClean="0"/>
          </a:p>
          <a:p>
            <a:r>
              <a:rPr lang="en-CA" dirty="0" smtClean="0"/>
              <a:t>Increases blood pressure and </a:t>
            </a:r>
            <a:r>
              <a:rPr lang="en-CA" dirty="0" smtClean="0"/>
              <a:t>slows digestion</a:t>
            </a:r>
            <a:endParaRPr lang="en-CA" dirty="0" smtClean="0"/>
          </a:p>
          <a:p>
            <a:pPr lvl="1"/>
            <a:r>
              <a:rPr lang="en-CA" dirty="0" smtClean="0"/>
              <a:t>Characteristics of the sympathetic N.S. </a:t>
            </a:r>
            <a:r>
              <a:rPr lang="en-CA" dirty="0" smtClean="0"/>
              <a:t>are used </a:t>
            </a:r>
            <a:r>
              <a:rPr lang="en-CA" dirty="0" smtClean="0"/>
              <a:t>in </a:t>
            </a:r>
            <a:r>
              <a:rPr lang="en-CA" dirty="0" smtClean="0"/>
              <a:t>polygraphs (lie detector testing)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Autonomic Nervous System</a:t>
            </a:r>
            <a:endParaRPr lang="en-CA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/>
          <a:stretch/>
        </p:blipFill>
        <p:spPr bwMode="auto">
          <a:xfrm>
            <a:off x="0" y="1412776"/>
            <a:ext cx="90904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4149080"/>
            <a:ext cx="241176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0" y="2852936"/>
            <a:ext cx="104360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Parasympathetic Nervous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dirty="0" smtClean="0"/>
              <a:t>Activated when the body is at rest</a:t>
            </a:r>
          </a:p>
          <a:p>
            <a:endParaRPr lang="en-CA" dirty="0" smtClean="0"/>
          </a:p>
          <a:p>
            <a:r>
              <a:rPr lang="en-CA" dirty="0" smtClean="0"/>
              <a:t>Restores and conserves energy “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rest-and-digest</a:t>
            </a:r>
            <a:r>
              <a:rPr lang="en-CA" dirty="0" smtClean="0"/>
              <a:t>” response</a:t>
            </a:r>
          </a:p>
          <a:p>
            <a:endParaRPr lang="en-CA" dirty="0" smtClean="0"/>
          </a:p>
          <a:p>
            <a:r>
              <a:rPr lang="en-CA" dirty="0" smtClean="0"/>
              <a:t>Slows heart rate and increases digestion of food</a:t>
            </a:r>
          </a:p>
          <a:p>
            <a:endParaRPr lang="en-CA" dirty="0" smtClean="0"/>
          </a:p>
          <a:p>
            <a:r>
              <a:rPr lang="en-CA" dirty="0" smtClean="0"/>
              <a:t>Releases </a:t>
            </a:r>
            <a:r>
              <a:rPr lang="en-CA" b="1" dirty="0" smtClean="0">
                <a:solidFill>
                  <a:srgbClr val="FF0000"/>
                </a:solidFill>
              </a:rPr>
              <a:t>Ach</a:t>
            </a:r>
            <a:r>
              <a:rPr lang="en-CA" dirty="0" smtClean="0"/>
              <a:t> (</a:t>
            </a:r>
            <a:r>
              <a:rPr lang="en-CA" b="1" dirty="0" smtClean="0">
                <a:solidFill>
                  <a:srgbClr val="FF0000"/>
                </a:solidFill>
              </a:rPr>
              <a:t>acetylcholine</a:t>
            </a:r>
            <a:r>
              <a:rPr lang="en-CA" dirty="0" smtClean="0"/>
              <a:t>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4383" r="1963" b="2474"/>
          <a:stretch/>
        </p:blipFill>
        <p:spPr bwMode="auto">
          <a:xfrm>
            <a:off x="611560" y="0"/>
            <a:ext cx="7776864" cy="685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0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Autonomic </a:t>
            </a:r>
            <a:r>
              <a:rPr lang="en-CA" b="1" dirty="0" smtClean="0"/>
              <a:t>Nervous System</a:t>
            </a:r>
            <a:endParaRPr lang="en-C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9962" r="2565" b="4749"/>
          <a:stretch/>
        </p:blipFill>
        <p:spPr bwMode="auto">
          <a:xfrm>
            <a:off x="47210" y="1628800"/>
            <a:ext cx="909107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202777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N.T. = </a:t>
            </a:r>
            <a:r>
              <a:rPr lang="en-CA" sz="2800" b="1" dirty="0" smtClean="0">
                <a:solidFill>
                  <a:schemeClr val="accent6">
                    <a:lumMod val="75000"/>
                  </a:schemeClr>
                </a:solidFill>
              </a:rPr>
              <a:t>N.E.</a:t>
            </a:r>
            <a:endParaRPr lang="en-C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3522" y="150568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N.T. = </a:t>
            </a:r>
            <a:r>
              <a:rPr lang="en-CA" sz="2800" b="1" dirty="0" smtClean="0">
                <a:solidFill>
                  <a:srgbClr val="FF0000"/>
                </a:solidFill>
              </a:rPr>
              <a:t>Ach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Peripheral Nervous </a:t>
            </a:r>
            <a:r>
              <a:rPr lang="en-CA" b="1" dirty="0" smtClean="0"/>
              <a:t>System (PNS)</a:t>
            </a:r>
            <a:endParaRPr lang="en-C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6" t="21690" r="34686" b="51032"/>
          <a:stretch/>
        </p:blipFill>
        <p:spPr bwMode="auto">
          <a:xfrm>
            <a:off x="2267744" y="1093081"/>
            <a:ext cx="4297316" cy="247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t="20086" r="59374" b="32093"/>
          <a:stretch/>
        </p:blipFill>
        <p:spPr bwMode="auto">
          <a:xfrm>
            <a:off x="937425" y="3466531"/>
            <a:ext cx="7182033" cy="237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6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/>
          <a:lstStyle/>
          <a:p>
            <a:r>
              <a:rPr lang="en-CA" b="1" dirty="0" smtClean="0"/>
              <a:t>Somatic Nervous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Voluntary controls</a:t>
            </a:r>
          </a:p>
          <a:p>
            <a:endParaRPr lang="en-CA" dirty="0" smtClean="0"/>
          </a:p>
          <a:p>
            <a:r>
              <a:rPr lang="en-CA" dirty="0" smtClean="0"/>
              <a:t>Neurons throughout the </a:t>
            </a:r>
            <a:r>
              <a:rPr lang="en-CA" dirty="0" smtClean="0">
                <a:solidFill>
                  <a:srgbClr val="FF00FF"/>
                </a:solidFill>
              </a:rPr>
              <a:t>head, trunk </a:t>
            </a:r>
            <a:r>
              <a:rPr lang="en-CA" dirty="0" smtClean="0"/>
              <a:t>and</a:t>
            </a:r>
            <a:r>
              <a:rPr lang="en-CA" dirty="0" smtClean="0">
                <a:solidFill>
                  <a:srgbClr val="FF00FF"/>
                </a:solidFill>
              </a:rPr>
              <a:t> limbs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Made up of </a:t>
            </a:r>
            <a:r>
              <a:rPr lang="en-CA" b="1" dirty="0" smtClean="0"/>
              <a:t>sensory neurons </a:t>
            </a:r>
            <a:r>
              <a:rPr lang="en-CA" dirty="0" smtClean="0"/>
              <a:t>and </a:t>
            </a:r>
            <a:r>
              <a:rPr lang="en-CA" b="1" dirty="0" smtClean="0"/>
              <a:t>motor </a:t>
            </a:r>
            <a:r>
              <a:rPr lang="en-CA" b="1" dirty="0" smtClean="0"/>
              <a:t>neurons</a:t>
            </a:r>
          </a:p>
          <a:p>
            <a:endParaRPr lang="en-CA" dirty="0"/>
          </a:p>
          <a:p>
            <a:r>
              <a:rPr lang="en-CA" dirty="0" smtClean="0"/>
              <a:t>Allow for voluntary (requires thought) muscle control for bodily movement.</a:t>
            </a:r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Practice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CA" b="1" dirty="0" smtClean="0"/>
              <a:t>Pg</a:t>
            </a:r>
            <a:r>
              <a:rPr lang="en-CA" b="1" dirty="0" smtClean="0"/>
              <a:t>. </a:t>
            </a:r>
            <a:r>
              <a:rPr lang="en-CA" b="1" dirty="0" smtClean="0"/>
              <a:t>435 </a:t>
            </a:r>
            <a:r>
              <a:rPr lang="en-CA" b="1" dirty="0" smtClean="0">
                <a:solidFill>
                  <a:srgbClr val="00B0F0"/>
                </a:solidFill>
              </a:rPr>
              <a:t>#1-5</a:t>
            </a:r>
            <a:endParaRPr lang="en-CA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CA" b="1" dirty="0" smtClean="0">
              <a:solidFill>
                <a:srgbClr val="00B0F0"/>
              </a:solidFill>
            </a:endParaRPr>
          </a:p>
          <a:p>
            <a:r>
              <a:rPr lang="en-CA" b="1" dirty="0" smtClean="0">
                <a:solidFill>
                  <a:srgbClr val="FF0000"/>
                </a:solidFill>
              </a:rPr>
              <a:t>The Effects of Injuries on the Brain </a:t>
            </a:r>
            <a:r>
              <a:rPr lang="en-CA" b="1" dirty="0" smtClean="0"/>
              <a:t>Worksheet</a:t>
            </a:r>
          </a:p>
          <a:p>
            <a:pPr marL="0" indent="0">
              <a:buNone/>
            </a:pPr>
            <a:endParaRPr lang="en-CA" b="1" dirty="0">
              <a:solidFill>
                <a:srgbClr val="7030A0"/>
              </a:solidFill>
            </a:endParaRPr>
          </a:p>
          <a:p>
            <a:r>
              <a:rPr lang="en-CA" b="1" dirty="0" smtClean="0">
                <a:solidFill>
                  <a:srgbClr val="7030A0"/>
                </a:solidFill>
              </a:rPr>
              <a:t>Read </a:t>
            </a:r>
            <a:r>
              <a:rPr lang="en-CA" b="1" dirty="0" smtClean="0">
                <a:solidFill>
                  <a:srgbClr val="7030A0"/>
                </a:solidFill>
              </a:rPr>
              <a:t>Section </a:t>
            </a:r>
            <a:r>
              <a:rPr lang="en-CA" b="1" dirty="0" smtClean="0">
                <a:solidFill>
                  <a:srgbClr val="7030A0"/>
                </a:solidFill>
              </a:rPr>
              <a:t>14.1 &amp; 14.2</a:t>
            </a:r>
          </a:p>
          <a:p>
            <a:pPr marL="0" indent="0">
              <a:buNone/>
            </a:pPr>
            <a:endParaRPr lang="en-CA" b="1" dirty="0">
              <a:solidFill>
                <a:srgbClr val="7030A0"/>
              </a:solidFill>
            </a:endParaRPr>
          </a:p>
          <a:p>
            <a:r>
              <a:rPr lang="en-CA" b="1" dirty="0" smtClean="0">
                <a:solidFill>
                  <a:srgbClr val="0070C0"/>
                </a:solidFill>
              </a:rPr>
              <a:t>Brain Model and Functions </a:t>
            </a:r>
            <a:r>
              <a:rPr lang="en-CA" b="1" dirty="0" smtClean="0"/>
              <a:t>(</a:t>
            </a:r>
            <a:r>
              <a:rPr lang="en-CA" b="1" dirty="0" smtClean="0">
                <a:solidFill>
                  <a:srgbClr val="FF00FF"/>
                </a:solidFill>
              </a:rPr>
              <a:t>DUE Monday</a:t>
            </a:r>
            <a:r>
              <a:rPr lang="en-CA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52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Spinal Cord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CA" dirty="0" smtClean="0"/>
              <a:t>Links the </a:t>
            </a:r>
            <a:r>
              <a:rPr lang="en-CA" b="1" dirty="0" smtClean="0"/>
              <a:t>CNS</a:t>
            </a:r>
            <a:r>
              <a:rPr lang="en-CA" dirty="0" smtClean="0"/>
              <a:t> to the </a:t>
            </a:r>
            <a:r>
              <a:rPr lang="en-CA" b="1" dirty="0" smtClean="0"/>
              <a:t>PNS</a:t>
            </a:r>
          </a:p>
          <a:p>
            <a:endParaRPr lang="en-CA" sz="1600" dirty="0" smtClean="0"/>
          </a:p>
          <a:p>
            <a:r>
              <a:rPr lang="en-CA" dirty="0" smtClean="0"/>
              <a:t>Contains sensory neurons,                                </a:t>
            </a:r>
            <a:r>
              <a:rPr lang="en-CA" dirty="0" err="1" smtClean="0"/>
              <a:t>interneurons</a:t>
            </a:r>
            <a:r>
              <a:rPr lang="en-CA" dirty="0" smtClean="0"/>
              <a:t>, and motor neurons</a:t>
            </a:r>
          </a:p>
          <a:p>
            <a:endParaRPr lang="en-CA" sz="1600" dirty="0" smtClean="0"/>
          </a:p>
          <a:p>
            <a:r>
              <a:rPr lang="en-CA" dirty="0" smtClean="0"/>
              <a:t>Primary reflex center (</a:t>
            </a:r>
            <a:r>
              <a:rPr lang="en-CA" b="1" dirty="0" smtClean="0">
                <a:solidFill>
                  <a:srgbClr val="0070C0"/>
                </a:solidFill>
              </a:rPr>
              <a:t>reflex arcs</a:t>
            </a:r>
            <a:r>
              <a:rPr lang="en-CA" dirty="0" smtClean="0"/>
              <a:t>)</a:t>
            </a:r>
          </a:p>
          <a:p>
            <a:endParaRPr lang="en-CA" sz="1600" dirty="0" smtClean="0"/>
          </a:p>
          <a:p>
            <a:r>
              <a:rPr lang="en-CA" dirty="0" smtClean="0"/>
              <a:t>Spinal cord protected by </a:t>
            </a:r>
            <a:r>
              <a:rPr lang="en-CA" b="1" dirty="0" smtClean="0">
                <a:solidFill>
                  <a:srgbClr val="FF0000"/>
                </a:solidFill>
              </a:rPr>
              <a:t>cerebrospinal fluid</a:t>
            </a:r>
            <a:r>
              <a:rPr lang="en-CA" dirty="0" smtClean="0"/>
              <a:t>, </a:t>
            </a:r>
            <a:r>
              <a:rPr lang="en-CA" b="1" dirty="0" err="1" smtClean="0">
                <a:solidFill>
                  <a:srgbClr val="00B050"/>
                </a:solidFill>
              </a:rPr>
              <a:t>meninges</a:t>
            </a:r>
            <a:r>
              <a:rPr lang="en-CA" dirty="0" smtClean="0"/>
              <a:t> tissue layers and spinal column (</a:t>
            </a:r>
            <a:r>
              <a:rPr lang="en-CA" b="1" dirty="0" smtClean="0">
                <a:solidFill>
                  <a:srgbClr val="7030A0"/>
                </a:solidFill>
              </a:rPr>
              <a:t>vertebrae</a:t>
            </a:r>
            <a:r>
              <a:rPr lang="en-CA" dirty="0" smtClean="0"/>
              <a:t>) </a:t>
            </a:r>
          </a:p>
          <a:p>
            <a:pPr lvl="1"/>
            <a:r>
              <a:rPr lang="en-CA" b="1" dirty="0" smtClean="0"/>
              <a:t>pg. 426.</a:t>
            </a:r>
            <a:endParaRPr lang="en-CA" b="1" dirty="0"/>
          </a:p>
        </p:txBody>
      </p:sp>
      <p:pic>
        <p:nvPicPr>
          <p:cNvPr id="21506" name="Picture 2" descr="http://1.bp.blogspot.com/-3LFbB_stfUc/TjQ4A9MxPjI/AAAAAAAACnU/aIFnE7JCfp4/s1600/19588.jpg"/>
          <p:cNvPicPr>
            <a:picLocks noChangeAspect="1" noChangeArrowheads="1"/>
          </p:cNvPicPr>
          <p:nvPr/>
        </p:nvPicPr>
        <p:blipFill>
          <a:blip r:embed="rId2" cstate="print"/>
          <a:srcRect l="8350" r="6602" b="13487"/>
          <a:stretch>
            <a:fillRect/>
          </a:stretch>
        </p:blipFill>
        <p:spPr bwMode="auto">
          <a:xfrm>
            <a:off x="5903640" y="0"/>
            <a:ext cx="3240360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medicalook.com/diseases_images/Spinal_Cord_Inju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286249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	</a:t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	Spinal Cord</a:t>
            </a:r>
            <a:endParaRPr lang="en-CA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1179" t="9737" r="1654" b="15611"/>
          <a:stretch>
            <a:fillRect/>
          </a:stretch>
        </p:blipFill>
        <p:spPr bwMode="auto">
          <a:xfrm>
            <a:off x="0" y="3140968"/>
            <a:ext cx="88569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771800" y="5085184"/>
            <a:ext cx="144016" cy="10801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55776" y="623731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interneuron</a:t>
            </a:r>
            <a:endParaRPr lang="en-CA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The Brain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CA" b="1" u="sng" dirty="0" smtClean="0"/>
              <a:t>Subdivided into 3 sections</a:t>
            </a:r>
            <a:r>
              <a:rPr lang="en-CA" b="1" dirty="0" smtClean="0"/>
              <a:t>:</a:t>
            </a:r>
          </a:p>
          <a:p>
            <a:pPr>
              <a:buNone/>
            </a:pPr>
            <a:r>
              <a:rPr lang="en-CA" dirty="0" smtClean="0"/>
              <a:t>1. </a:t>
            </a:r>
            <a:r>
              <a:rPr lang="en-CA" b="1" dirty="0" smtClean="0">
                <a:solidFill>
                  <a:srgbClr val="FF6699"/>
                </a:solidFill>
              </a:rPr>
              <a:t>Hindbrain</a:t>
            </a:r>
          </a:p>
          <a:p>
            <a:pPr>
              <a:buNone/>
            </a:pPr>
            <a:r>
              <a:rPr lang="en-CA" dirty="0" smtClean="0"/>
              <a:t>2. </a:t>
            </a:r>
            <a:r>
              <a:rPr lang="en-CA" b="1" dirty="0" smtClean="0">
                <a:solidFill>
                  <a:srgbClr val="00B050"/>
                </a:solidFill>
              </a:rPr>
              <a:t>Midbrain</a:t>
            </a:r>
          </a:p>
          <a:p>
            <a:pPr>
              <a:buNone/>
            </a:pPr>
            <a:r>
              <a:rPr lang="en-CA" dirty="0" smtClean="0"/>
              <a:t>3. </a:t>
            </a:r>
            <a:r>
              <a:rPr lang="en-CA" b="1" dirty="0" smtClean="0">
                <a:solidFill>
                  <a:schemeClr val="accent6"/>
                </a:solidFill>
              </a:rPr>
              <a:t>Forebrain</a:t>
            </a:r>
          </a:p>
          <a:p>
            <a:endParaRPr lang="en-CA" dirty="0" smtClean="0"/>
          </a:p>
          <a:p>
            <a:r>
              <a:rPr lang="en-CA" dirty="0" smtClean="0"/>
              <a:t>Protected by the </a:t>
            </a:r>
            <a:r>
              <a:rPr lang="en-CA" b="1" dirty="0" smtClean="0"/>
              <a:t>skull</a:t>
            </a:r>
            <a:r>
              <a:rPr lang="en-CA" dirty="0" smtClean="0"/>
              <a:t> and </a:t>
            </a:r>
            <a:r>
              <a:rPr lang="en-CA" b="1" dirty="0" err="1" smtClean="0">
                <a:solidFill>
                  <a:srgbClr val="0070C0"/>
                </a:solidFill>
              </a:rPr>
              <a:t>meninges</a:t>
            </a:r>
            <a:endParaRPr lang="en-CA" b="1" dirty="0" smtClean="0">
              <a:solidFill>
                <a:srgbClr val="0070C0"/>
              </a:solidFill>
            </a:endParaRPr>
          </a:p>
          <a:p>
            <a:r>
              <a:rPr lang="en-CA" b="1" dirty="0" err="1" smtClean="0">
                <a:solidFill>
                  <a:srgbClr val="0070C0"/>
                </a:solidFill>
              </a:rPr>
              <a:t>Meninges</a:t>
            </a:r>
            <a:r>
              <a:rPr lang="en-CA" b="1" dirty="0" smtClean="0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en-CA" dirty="0" smtClean="0"/>
              <a:t>3 layers of tough, elastic type tissue within the skull and the spinal column</a:t>
            </a:r>
          </a:p>
          <a:p>
            <a:pPr lvl="1"/>
            <a:r>
              <a:rPr lang="en-CA" dirty="0" smtClean="0"/>
              <a:t>Prevent direct blood flow through the brain and spinal cord</a:t>
            </a:r>
          </a:p>
          <a:p>
            <a:pPr lvl="1"/>
            <a:r>
              <a:rPr lang="en-CA" b="1" dirty="0" smtClean="0">
                <a:solidFill>
                  <a:srgbClr val="C00000"/>
                </a:solidFill>
              </a:rPr>
              <a:t>Blood brain barrier (BBB)</a:t>
            </a:r>
          </a:p>
        </p:txBody>
      </p:sp>
      <p:pic>
        <p:nvPicPr>
          <p:cNvPr id="78850" name="Picture 2" descr="http://mynextbrain.com/blog/wp-content/uploads/2010/02/brain-divis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693" y="0"/>
            <a:ext cx="4317307" cy="3871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rgbClr val="C00000"/>
                </a:solidFill>
              </a:rPr>
              <a:t>Blood Brain Barrier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dirty="0" smtClean="0"/>
              <a:t>- Separation of blood from the CNS by </a:t>
            </a:r>
            <a:r>
              <a:rPr lang="en-CA" b="1" dirty="0" err="1" smtClean="0">
                <a:solidFill>
                  <a:srgbClr val="0070C0"/>
                </a:solidFill>
              </a:rPr>
              <a:t>Meninges</a:t>
            </a:r>
            <a:r>
              <a:rPr lang="en-CA" b="1" dirty="0" smtClean="0"/>
              <a:t> &amp; </a:t>
            </a:r>
            <a:r>
              <a:rPr lang="en-CA" b="1" dirty="0" smtClean="0">
                <a:solidFill>
                  <a:srgbClr val="00B050"/>
                </a:solidFill>
              </a:rPr>
              <a:t>C.S.F.</a:t>
            </a:r>
          </a:p>
          <a:p>
            <a:endParaRPr lang="en-CA" sz="1600" dirty="0" smtClean="0"/>
          </a:p>
          <a:p>
            <a:pPr>
              <a:buNone/>
            </a:pPr>
            <a:r>
              <a:rPr lang="en-CA" b="1" dirty="0" smtClean="0"/>
              <a:t>- Brain only makes up 2% of the body’s weight but</a:t>
            </a:r>
          </a:p>
          <a:p>
            <a:pPr>
              <a:buNone/>
            </a:pPr>
            <a:r>
              <a:rPr lang="en-CA" b="1" dirty="0" smtClean="0"/>
              <a:t>uses 20% of the bodies oxygen</a:t>
            </a:r>
          </a:p>
          <a:p>
            <a:r>
              <a:rPr lang="en-CA" dirty="0" smtClean="0"/>
              <a:t>Therefore </a:t>
            </a:r>
            <a:r>
              <a:rPr lang="en-CA" b="1" dirty="0" smtClean="0">
                <a:solidFill>
                  <a:srgbClr val="C00000"/>
                </a:solidFill>
              </a:rPr>
              <a:t>BBB</a:t>
            </a:r>
            <a:r>
              <a:rPr lang="en-CA" dirty="0" smtClean="0"/>
              <a:t> allows glucose and oxygen to pass but prevents most infectious agents and toxins.</a:t>
            </a:r>
          </a:p>
          <a:p>
            <a:pPr lvl="1"/>
            <a:endParaRPr lang="en-CA" sz="1600" dirty="0" smtClean="0"/>
          </a:p>
          <a:p>
            <a:pPr>
              <a:buNone/>
            </a:pPr>
            <a:r>
              <a:rPr lang="en-CA" b="1" dirty="0" smtClean="0"/>
              <a:t>- Lipid-soluble drugs cross the BBB rapidly</a:t>
            </a:r>
          </a:p>
          <a:p>
            <a:r>
              <a:rPr lang="en-CA" b="1" dirty="0" smtClean="0"/>
              <a:t>Ex. </a:t>
            </a:r>
            <a:r>
              <a:rPr lang="en-CA" dirty="0" smtClean="0"/>
              <a:t>Alcohol, caffeine, nicotine and heroin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85825"/>
            <a:ext cx="79248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Hindbrain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3851920" y="4437112"/>
            <a:ext cx="3168352" cy="1944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380312" y="4941168"/>
            <a:ext cx="1080120" cy="2880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804248" y="5805264"/>
            <a:ext cx="1584176" cy="3600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635896" y="6453336"/>
            <a:ext cx="864096" cy="2880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Hindbrain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/>
              <a:t>Cerebellum</a:t>
            </a:r>
            <a:r>
              <a:rPr lang="en-CA" b="1" dirty="0" smtClean="0"/>
              <a:t>: </a:t>
            </a:r>
          </a:p>
          <a:p>
            <a:r>
              <a:rPr lang="en-CA" dirty="0" smtClean="0"/>
              <a:t>The “walnut”</a:t>
            </a:r>
          </a:p>
          <a:p>
            <a:r>
              <a:rPr lang="en-CA" dirty="0" smtClean="0"/>
              <a:t>Involved in coordination, reflexes and fine motor movements</a:t>
            </a:r>
          </a:p>
          <a:p>
            <a:endParaRPr lang="en-CA" sz="1600" dirty="0" smtClean="0"/>
          </a:p>
          <a:p>
            <a:pPr>
              <a:buNone/>
            </a:pPr>
            <a:r>
              <a:rPr lang="en-CA" b="1" u="sng" dirty="0" smtClean="0"/>
              <a:t>Medulla oblongata</a:t>
            </a:r>
            <a:r>
              <a:rPr lang="en-CA" b="1" dirty="0" smtClean="0"/>
              <a:t>: </a:t>
            </a:r>
          </a:p>
          <a:p>
            <a:r>
              <a:rPr lang="en-CA" dirty="0" smtClean="0"/>
              <a:t>Controls autonomic responses (heart rate, constriction and dilate blood vessels, breathing etc.)</a:t>
            </a:r>
          </a:p>
          <a:p>
            <a:endParaRPr lang="en-CA" sz="1600" dirty="0" smtClean="0"/>
          </a:p>
          <a:p>
            <a:pPr>
              <a:buNone/>
            </a:pPr>
            <a:r>
              <a:rPr lang="en-CA" b="1" u="sng" dirty="0" smtClean="0"/>
              <a:t>Pons</a:t>
            </a:r>
            <a:r>
              <a:rPr lang="en-CA" b="1" dirty="0" smtClean="0"/>
              <a:t>:</a:t>
            </a:r>
            <a:endParaRPr lang="en-CA" b="1" u="sng" dirty="0" smtClean="0"/>
          </a:p>
          <a:p>
            <a:r>
              <a:rPr lang="en-GB" dirty="0" smtClean="0"/>
              <a:t>Relay station b/w medulla and cerebellum</a:t>
            </a:r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D6E2F2-39ED-41E2-B039-3581838B6D51}"/>
</file>

<file path=customXml/itemProps2.xml><?xml version="1.0" encoding="utf-8"?>
<ds:datastoreItem xmlns:ds="http://schemas.openxmlformats.org/officeDocument/2006/customXml" ds:itemID="{56D9220D-8274-44CA-99D4-8F67FEA2EF1F}"/>
</file>

<file path=customXml/itemProps3.xml><?xml version="1.0" encoding="utf-8"?>
<ds:datastoreItem xmlns:ds="http://schemas.openxmlformats.org/officeDocument/2006/customXml" ds:itemID="{6AA03107-DC95-4C4D-AAE4-3BB99ECE239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1175</Words>
  <Application>Microsoft Office PowerPoint</Application>
  <PresentationFormat>On-screen Show (4:3)</PresentationFormat>
  <Paragraphs>218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Topic 13.3</vt:lpstr>
      <vt:lpstr>Central Nervous System (CNS)</vt:lpstr>
      <vt:lpstr>Types of Matter</vt:lpstr>
      <vt:lpstr>Spinal Cord</vt:lpstr>
      <vt:lpstr>      Spinal Cord</vt:lpstr>
      <vt:lpstr>The Brain</vt:lpstr>
      <vt:lpstr>Blood Brain Barrier</vt:lpstr>
      <vt:lpstr>Hindbrain</vt:lpstr>
      <vt:lpstr>Hindbrain</vt:lpstr>
      <vt:lpstr>Midbrain</vt:lpstr>
      <vt:lpstr>Forebrain</vt:lpstr>
      <vt:lpstr>Forebrain</vt:lpstr>
      <vt:lpstr>Forebrain</vt:lpstr>
      <vt:lpstr>Cerebrum – Structure and Function</vt:lpstr>
      <vt:lpstr>Cerebrum – Structure and Function</vt:lpstr>
      <vt:lpstr>Corpus Callosum – Connects R &amp; L</vt:lpstr>
      <vt:lpstr>Right Hemisphere vs. Left Hemisphere</vt:lpstr>
      <vt:lpstr>Forebrain</vt:lpstr>
      <vt:lpstr>Cerebral Cortex</vt:lpstr>
      <vt:lpstr>Cerebral Cortex</vt:lpstr>
      <vt:lpstr>Cerebral Cortex</vt:lpstr>
      <vt:lpstr>PowerPoint Presentation</vt:lpstr>
      <vt:lpstr>Brain Imaging Techniques</vt:lpstr>
      <vt:lpstr>Practice</vt:lpstr>
      <vt:lpstr>Brain Dissection Demo &amp; Models</vt:lpstr>
      <vt:lpstr>Brain Dissection Demo &amp; Models</vt:lpstr>
      <vt:lpstr>Topic 13.4</vt:lpstr>
      <vt:lpstr>Peripheral Nervous System (PNS)</vt:lpstr>
      <vt:lpstr>Peripheral Nervous System (PNS)</vt:lpstr>
      <vt:lpstr>Autonomic Nervous System</vt:lpstr>
      <vt:lpstr>Autonomic Nervous System</vt:lpstr>
      <vt:lpstr>Sympathetic Nervous System</vt:lpstr>
      <vt:lpstr>Autonomic Nervous System</vt:lpstr>
      <vt:lpstr>Parasympathetic Nervous System</vt:lpstr>
      <vt:lpstr>PowerPoint Presentation</vt:lpstr>
      <vt:lpstr>Autonomic Nervous System</vt:lpstr>
      <vt:lpstr>Peripheral Nervous System (PNS)</vt:lpstr>
      <vt:lpstr>Somatic Nervous System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A: Nervous and Endocrine Systems</dc:title>
  <dc:creator>ian b</dc:creator>
  <cp:lastModifiedBy>Patrick Shackleford</cp:lastModifiedBy>
  <cp:revision>171</cp:revision>
  <dcterms:created xsi:type="dcterms:W3CDTF">2011-03-21T14:39:50Z</dcterms:created>
  <dcterms:modified xsi:type="dcterms:W3CDTF">2012-12-05T20:52:43Z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