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6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306" r:id="rId13"/>
    <p:sldId id="268" r:id="rId14"/>
    <p:sldId id="267" r:id="rId15"/>
    <p:sldId id="269" r:id="rId16"/>
    <p:sldId id="271" r:id="rId17"/>
    <p:sldId id="270" r:id="rId18"/>
    <p:sldId id="305" r:id="rId19"/>
    <p:sldId id="272" r:id="rId20"/>
    <p:sldId id="273" r:id="rId21"/>
    <p:sldId id="274" r:id="rId22"/>
    <p:sldId id="307" r:id="rId23"/>
    <p:sldId id="308" r:id="rId24"/>
    <p:sldId id="277" r:id="rId25"/>
    <p:sldId id="275" r:id="rId26"/>
    <p:sldId id="278" r:id="rId27"/>
    <p:sldId id="309" r:id="rId28"/>
    <p:sldId id="279" r:id="rId29"/>
    <p:sldId id="280" r:id="rId30"/>
    <p:sldId id="310" r:id="rId31"/>
    <p:sldId id="281" r:id="rId32"/>
    <p:sldId id="283" r:id="rId33"/>
    <p:sldId id="282" r:id="rId34"/>
    <p:sldId id="284" r:id="rId35"/>
    <p:sldId id="311" r:id="rId36"/>
    <p:sldId id="276" r:id="rId37"/>
    <p:sldId id="285" r:id="rId38"/>
    <p:sldId id="286" r:id="rId39"/>
    <p:sldId id="287" r:id="rId40"/>
    <p:sldId id="312" r:id="rId41"/>
    <p:sldId id="295" r:id="rId42"/>
    <p:sldId id="289" r:id="rId43"/>
    <p:sldId id="290" r:id="rId44"/>
    <p:sldId id="292" r:id="rId45"/>
    <p:sldId id="314" r:id="rId46"/>
    <p:sldId id="293" r:id="rId47"/>
    <p:sldId id="294" r:id="rId48"/>
    <p:sldId id="316" r:id="rId49"/>
    <p:sldId id="296" r:id="rId50"/>
    <p:sldId id="297" r:id="rId51"/>
    <p:sldId id="299" r:id="rId52"/>
    <p:sldId id="318" r:id="rId53"/>
    <p:sldId id="298" r:id="rId54"/>
    <p:sldId id="317" r:id="rId55"/>
    <p:sldId id="300" r:id="rId56"/>
    <p:sldId id="315" r:id="rId57"/>
    <p:sldId id="301" r:id="rId58"/>
    <p:sldId id="302" r:id="rId59"/>
    <p:sldId id="319" r:id="rId60"/>
    <p:sldId id="320" r:id="rId61"/>
    <p:sldId id="303" r:id="rId62"/>
    <p:sldId id="304" r:id="rId63"/>
    <p:sldId id="32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2F741-D525-43A3-A451-1308ACB740F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CB92D82-38E2-4BBE-9F66-D4187D4BBC8E}">
      <dgm:prSet phldrT="[Text]"/>
      <dgm:spPr/>
      <dgm:t>
        <a:bodyPr/>
        <a:lstStyle/>
        <a:p>
          <a:r>
            <a:rPr lang="en-CA" dirty="0" smtClean="0"/>
            <a:t>Rhodopsin</a:t>
          </a:r>
          <a:endParaRPr lang="en-CA" dirty="0"/>
        </a:p>
      </dgm:t>
    </dgm:pt>
    <dgm:pt modelId="{2100A426-0D77-4440-8B25-C1A8A87A7E75}" type="parTrans" cxnId="{3FFBA22E-2C0E-427D-A8B8-7C2444DE7629}">
      <dgm:prSet/>
      <dgm:spPr/>
      <dgm:t>
        <a:bodyPr/>
        <a:lstStyle/>
        <a:p>
          <a:endParaRPr lang="en-CA"/>
        </a:p>
      </dgm:t>
    </dgm:pt>
    <dgm:pt modelId="{3073C9F8-EC6E-42B7-A085-BC4EEAFFC0C3}" type="sibTrans" cxnId="{3FFBA22E-2C0E-427D-A8B8-7C2444DE7629}">
      <dgm:prSet/>
      <dgm:spPr/>
      <dgm:t>
        <a:bodyPr/>
        <a:lstStyle/>
        <a:p>
          <a:endParaRPr lang="en-CA"/>
        </a:p>
      </dgm:t>
    </dgm:pt>
    <dgm:pt modelId="{5A0F116B-F413-4BAB-8F31-C857A138CC75}">
      <dgm:prSet phldrT="[Text]"/>
      <dgm:spPr/>
      <dgm:t>
        <a:bodyPr/>
        <a:lstStyle/>
        <a:p>
          <a:r>
            <a:rPr lang="en-CA" dirty="0" err="1" smtClean="0"/>
            <a:t>Retinene</a:t>
          </a:r>
          <a:endParaRPr lang="en-CA" dirty="0"/>
        </a:p>
      </dgm:t>
    </dgm:pt>
    <dgm:pt modelId="{470D2D2D-8B51-4570-91DE-B65E6C44692D}" type="parTrans" cxnId="{E71B45B0-3D3A-4E06-8545-244F62FA999D}">
      <dgm:prSet/>
      <dgm:spPr/>
      <dgm:t>
        <a:bodyPr/>
        <a:lstStyle/>
        <a:p>
          <a:endParaRPr lang="en-CA"/>
        </a:p>
      </dgm:t>
    </dgm:pt>
    <dgm:pt modelId="{AB5FB061-A225-4519-A2D1-9E3D02CCEC8D}" type="sibTrans" cxnId="{E71B45B0-3D3A-4E06-8545-244F62FA999D}">
      <dgm:prSet/>
      <dgm:spPr/>
      <dgm:t>
        <a:bodyPr/>
        <a:lstStyle/>
        <a:p>
          <a:endParaRPr lang="en-CA"/>
        </a:p>
      </dgm:t>
    </dgm:pt>
    <dgm:pt modelId="{9F69CDAC-137C-4339-8D2F-894B6E378CCE}">
      <dgm:prSet phldrT="[Text]"/>
      <dgm:spPr/>
      <dgm:t>
        <a:bodyPr/>
        <a:lstStyle/>
        <a:p>
          <a:r>
            <a:rPr lang="en-CA" dirty="0" smtClean="0"/>
            <a:t>Opsin </a:t>
          </a:r>
          <a:endParaRPr lang="en-CA" dirty="0"/>
        </a:p>
      </dgm:t>
    </dgm:pt>
    <dgm:pt modelId="{5ADFEA05-82DD-4427-8B29-3A8BEBB09FE4}" type="parTrans" cxnId="{1B411985-1925-4AAF-9BCB-289128841773}">
      <dgm:prSet/>
      <dgm:spPr/>
      <dgm:t>
        <a:bodyPr/>
        <a:lstStyle/>
        <a:p>
          <a:endParaRPr lang="en-CA"/>
        </a:p>
      </dgm:t>
    </dgm:pt>
    <dgm:pt modelId="{C074F62A-73CF-457B-B5DE-9389452221A5}" type="sibTrans" cxnId="{1B411985-1925-4AAF-9BCB-289128841773}">
      <dgm:prSet/>
      <dgm:spPr/>
      <dgm:t>
        <a:bodyPr/>
        <a:lstStyle/>
        <a:p>
          <a:endParaRPr lang="en-CA"/>
        </a:p>
      </dgm:t>
    </dgm:pt>
    <dgm:pt modelId="{E8E265BA-129B-4AC9-938B-586E02DB599B}">
      <dgm:prSet phldrT="[Text]"/>
      <dgm:spPr/>
      <dgm:t>
        <a:bodyPr/>
        <a:lstStyle/>
        <a:p>
          <a:r>
            <a:rPr lang="en-CA" dirty="0" smtClean="0"/>
            <a:t>Inhibits inhibitory neurotransmitter</a:t>
          </a:r>
          <a:endParaRPr lang="en-CA" dirty="0"/>
        </a:p>
      </dgm:t>
    </dgm:pt>
    <dgm:pt modelId="{CC449D07-BB4F-42EA-A687-24788FD702AE}" type="parTrans" cxnId="{5C599C74-B63C-4F83-A619-FC489047C8EB}">
      <dgm:prSet/>
      <dgm:spPr/>
      <dgm:t>
        <a:bodyPr/>
        <a:lstStyle/>
        <a:p>
          <a:endParaRPr lang="en-CA"/>
        </a:p>
      </dgm:t>
    </dgm:pt>
    <dgm:pt modelId="{F01D7471-EAA8-4F42-AA58-FB32A0C2C53E}" type="sibTrans" cxnId="{5C599C74-B63C-4F83-A619-FC489047C8EB}">
      <dgm:prSet/>
      <dgm:spPr/>
      <dgm:t>
        <a:bodyPr/>
        <a:lstStyle/>
        <a:p>
          <a:endParaRPr lang="en-CA"/>
        </a:p>
      </dgm:t>
    </dgm:pt>
    <dgm:pt modelId="{C962D83D-734F-44C2-8EE2-43AAA7BCC13B}">
      <dgm:prSet/>
      <dgm:spPr/>
      <dgm:t>
        <a:bodyPr/>
        <a:lstStyle/>
        <a:p>
          <a:r>
            <a:rPr lang="en-CA" dirty="0" smtClean="0"/>
            <a:t>Transmission of impulse to optic nerve</a:t>
          </a:r>
          <a:endParaRPr lang="en-CA" dirty="0"/>
        </a:p>
      </dgm:t>
    </dgm:pt>
    <dgm:pt modelId="{01720B9A-67DB-48E5-9917-2EE778479019}" type="parTrans" cxnId="{8E350F27-7946-4290-8685-722AF77B926A}">
      <dgm:prSet/>
      <dgm:spPr/>
      <dgm:t>
        <a:bodyPr/>
        <a:lstStyle/>
        <a:p>
          <a:endParaRPr lang="en-CA"/>
        </a:p>
      </dgm:t>
    </dgm:pt>
    <dgm:pt modelId="{B5F34AB7-04CD-4463-B6D1-155D78A9DF06}" type="sibTrans" cxnId="{8E350F27-7946-4290-8685-722AF77B926A}">
      <dgm:prSet/>
      <dgm:spPr/>
      <dgm:t>
        <a:bodyPr/>
        <a:lstStyle/>
        <a:p>
          <a:endParaRPr lang="en-CA"/>
        </a:p>
      </dgm:t>
    </dgm:pt>
    <dgm:pt modelId="{89CDE7B9-EE8F-4A03-914D-FF2253668C71}">
      <dgm:prSet/>
      <dgm:spPr/>
      <dgm:t>
        <a:bodyPr/>
        <a:lstStyle/>
        <a:p>
          <a:r>
            <a:rPr lang="en-CA" dirty="0" smtClean="0"/>
            <a:t>Light</a:t>
          </a:r>
          <a:endParaRPr lang="en-CA" dirty="0"/>
        </a:p>
      </dgm:t>
    </dgm:pt>
    <dgm:pt modelId="{A5369D61-5CF1-4F33-A2A2-A33D0EF9CF42}" type="parTrans" cxnId="{5386D514-D465-4A29-9B45-06EFBFF53A78}">
      <dgm:prSet/>
      <dgm:spPr/>
      <dgm:t>
        <a:bodyPr/>
        <a:lstStyle/>
        <a:p>
          <a:endParaRPr lang="en-CA"/>
        </a:p>
      </dgm:t>
    </dgm:pt>
    <dgm:pt modelId="{03AF71CF-6F77-4F6E-B6A1-456264EF2A31}" type="sibTrans" cxnId="{5386D514-D465-4A29-9B45-06EFBFF53A78}">
      <dgm:prSet/>
      <dgm:spPr/>
      <dgm:t>
        <a:bodyPr/>
        <a:lstStyle/>
        <a:p>
          <a:endParaRPr lang="en-CA"/>
        </a:p>
      </dgm:t>
    </dgm:pt>
    <dgm:pt modelId="{8B54709B-B5DD-4502-84D8-6A642C1B9253}" type="pres">
      <dgm:prSet presAssocID="{8132F741-D525-43A3-A451-1308ACB740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8959AB8-A2C7-4CBE-98FF-23442B3146C8}" type="pres">
      <dgm:prSet presAssocID="{89CDE7B9-EE8F-4A03-914D-FF2253668C71}" presName="root1" presStyleCnt="0"/>
      <dgm:spPr/>
    </dgm:pt>
    <dgm:pt modelId="{0FE4D2FE-F9BA-4C97-B160-21F8BEBF41A9}" type="pres">
      <dgm:prSet presAssocID="{89CDE7B9-EE8F-4A03-914D-FF2253668C71}" presName="LevelOneTextNode" presStyleLbl="node0" presStyleIdx="0" presStyleCnt="1" custLinFactY="-55370" custLinFactNeighborX="23685" custLinFactNeighborY="-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E7736AB-35FC-4C8A-A486-9DD042BD9B06}" type="pres">
      <dgm:prSet presAssocID="{89CDE7B9-EE8F-4A03-914D-FF2253668C71}" presName="level2hierChild" presStyleCnt="0"/>
      <dgm:spPr/>
    </dgm:pt>
    <dgm:pt modelId="{E195AD76-6021-45CA-A90D-768D01AACB14}" type="pres">
      <dgm:prSet presAssocID="{2100A426-0D77-4440-8B25-C1A8A87A7E75}" presName="conn2-1" presStyleLbl="parChTrans1D2" presStyleIdx="0" presStyleCnt="1"/>
      <dgm:spPr/>
      <dgm:t>
        <a:bodyPr/>
        <a:lstStyle/>
        <a:p>
          <a:endParaRPr lang="en-CA"/>
        </a:p>
      </dgm:t>
    </dgm:pt>
    <dgm:pt modelId="{976E041A-30FB-4F83-9E7F-917616CE9700}" type="pres">
      <dgm:prSet presAssocID="{2100A426-0D77-4440-8B25-C1A8A87A7E75}" presName="connTx" presStyleLbl="parChTrans1D2" presStyleIdx="0" presStyleCnt="1"/>
      <dgm:spPr/>
      <dgm:t>
        <a:bodyPr/>
        <a:lstStyle/>
        <a:p>
          <a:endParaRPr lang="en-CA"/>
        </a:p>
      </dgm:t>
    </dgm:pt>
    <dgm:pt modelId="{B74B4914-96BA-4F41-B9D6-99B30D28C084}" type="pres">
      <dgm:prSet presAssocID="{4CB92D82-38E2-4BBE-9F66-D4187D4BBC8E}" presName="root2" presStyleCnt="0"/>
      <dgm:spPr/>
    </dgm:pt>
    <dgm:pt modelId="{4B655CEE-F7CF-4CFF-8FF9-B9A68BA3E359}" type="pres">
      <dgm:prSet presAssocID="{4CB92D82-38E2-4BBE-9F66-D4187D4BBC8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7230C83-26A7-48EF-AA72-1421BEE39913}" type="pres">
      <dgm:prSet presAssocID="{4CB92D82-38E2-4BBE-9F66-D4187D4BBC8E}" presName="level3hierChild" presStyleCnt="0"/>
      <dgm:spPr/>
    </dgm:pt>
    <dgm:pt modelId="{61D564EE-EFA3-4956-B68D-5CF887B8CCA4}" type="pres">
      <dgm:prSet presAssocID="{470D2D2D-8B51-4570-91DE-B65E6C44692D}" presName="conn2-1" presStyleLbl="parChTrans1D3" presStyleIdx="0" presStyleCnt="2"/>
      <dgm:spPr/>
      <dgm:t>
        <a:bodyPr/>
        <a:lstStyle/>
        <a:p>
          <a:endParaRPr lang="en-CA"/>
        </a:p>
      </dgm:t>
    </dgm:pt>
    <dgm:pt modelId="{6E247550-2771-4B11-8234-2B7FE7A5F047}" type="pres">
      <dgm:prSet presAssocID="{470D2D2D-8B51-4570-91DE-B65E6C44692D}" presName="connTx" presStyleLbl="parChTrans1D3" presStyleIdx="0" presStyleCnt="2"/>
      <dgm:spPr/>
      <dgm:t>
        <a:bodyPr/>
        <a:lstStyle/>
        <a:p>
          <a:endParaRPr lang="en-CA"/>
        </a:p>
      </dgm:t>
    </dgm:pt>
    <dgm:pt modelId="{4ADAD42E-D737-49B6-B599-ED1D8A14A040}" type="pres">
      <dgm:prSet presAssocID="{5A0F116B-F413-4BAB-8F31-C857A138CC75}" presName="root2" presStyleCnt="0"/>
      <dgm:spPr/>
    </dgm:pt>
    <dgm:pt modelId="{F469DAD6-9C56-4D81-9F1E-03FD21D7B944}" type="pres">
      <dgm:prSet presAssocID="{5A0F116B-F413-4BAB-8F31-C857A138CC75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96A1DBE-5B70-492E-A8E9-0C121616090F}" type="pres">
      <dgm:prSet presAssocID="{5A0F116B-F413-4BAB-8F31-C857A138CC75}" presName="level3hierChild" presStyleCnt="0"/>
      <dgm:spPr/>
    </dgm:pt>
    <dgm:pt modelId="{1ACAB749-A6E9-4D7C-B2BA-44BA21A8C457}" type="pres">
      <dgm:prSet presAssocID="{5ADFEA05-82DD-4427-8B29-3A8BEBB09FE4}" presName="conn2-1" presStyleLbl="parChTrans1D3" presStyleIdx="1" presStyleCnt="2"/>
      <dgm:spPr/>
      <dgm:t>
        <a:bodyPr/>
        <a:lstStyle/>
        <a:p>
          <a:endParaRPr lang="en-CA"/>
        </a:p>
      </dgm:t>
    </dgm:pt>
    <dgm:pt modelId="{06A7B516-CDC8-4A1B-AD33-05D7CE4847BC}" type="pres">
      <dgm:prSet presAssocID="{5ADFEA05-82DD-4427-8B29-3A8BEBB09FE4}" presName="connTx" presStyleLbl="parChTrans1D3" presStyleIdx="1" presStyleCnt="2"/>
      <dgm:spPr/>
      <dgm:t>
        <a:bodyPr/>
        <a:lstStyle/>
        <a:p>
          <a:endParaRPr lang="en-CA"/>
        </a:p>
      </dgm:t>
    </dgm:pt>
    <dgm:pt modelId="{30076E9D-4E6D-49BD-8A05-8F6FA74A59D8}" type="pres">
      <dgm:prSet presAssocID="{9F69CDAC-137C-4339-8D2F-894B6E378CCE}" presName="root2" presStyleCnt="0"/>
      <dgm:spPr/>
    </dgm:pt>
    <dgm:pt modelId="{38962D10-DACD-4169-8C40-B9834565EBCF}" type="pres">
      <dgm:prSet presAssocID="{9F69CDAC-137C-4339-8D2F-894B6E378CC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8747694-4845-4367-8656-5B012C74C50D}" type="pres">
      <dgm:prSet presAssocID="{9F69CDAC-137C-4339-8D2F-894B6E378CCE}" presName="level3hierChild" presStyleCnt="0"/>
      <dgm:spPr/>
    </dgm:pt>
    <dgm:pt modelId="{77792F7E-8176-4A5F-A41B-C58733159D5F}" type="pres">
      <dgm:prSet presAssocID="{CC449D07-BB4F-42EA-A687-24788FD702AE}" presName="conn2-1" presStyleLbl="parChTrans1D4" presStyleIdx="0" presStyleCnt="2"/>
      <dgm:spPr/>
      <dgm:t>
        <a:bodyPr/>
        <a:lstStyle/>
        <a:p>
          <a:endParaRPr lang="en-CA"/>
        </a:p>
      </dgm:t>
    </dgm:pt>
    <dgm:pt modelId="{FA016C83-0303-4096-A688-6AB2F8D70AAC}" type="pres">
      <dgm:prSet presAssocID="{CC449D07-BB4F-42EA-A687-24788FD702AE}" presName="connTx" presStyleLbl="parChTrans1D4" presStyleIdx="0" presStyleCnt="2"/>
      <dgm:spPr/>
      <dgm:t>
        <a:bodyPr/>
        <a:lstStyle/>
        <a:p>
          <a:endParaRPr lang="en-CA"/>
        </a:p>
      </dgm:t>
    </dgm:pt>
    <dgm:pt modelId="{B33E0BB8-A7B1-4B5B-B166-0162B1B0E2F6}" type="pres">
      <dgm:prSet presAssocID="{E8E265BA-129B-4AC9-938B-586E02DB599B}" presName="root2" presStyleCnt="0"/>
      <dgm:spPr/>
    </dgm:pt>
    <dgm:pt modelId="{64865772-7501-4E02-9FBD-0D3D2ACCC74D}" type="pres">
      <dgm:prSet presAssocID="{E8E265BA-129B-4AC9-938B-586E02DB599B}" presName="LevelTwoTextNode" presStyleLbl="node4" presStyleIdx="0" presStyleCnt="2" custLinFactNeighborX="-6155" custLinFactNeighborY="-6514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7CC3CB3-E35E-495E-9110-35C304549373}" type="pres">
      <dgm:prSet presAssocID="{E8E265BA-129B-4AC9-938B-586E02DB599B}" presName="level3hierChild" presStyleCnt="0"/>
      <dgm:spPr/>
    </dgm:pt>
    <dgm:pt modelId="{5AAEF8F1-995A-4B8F-9822-205D72CC1D38}" type="pres">
      <dgm:prSet presAssocID="{01720B9A-67DB-48E5-9917-2EE778479019}" presName="conn2-1" presStyleLbl="parChTrans1D4" presStyleIdx="1" presStyleCnt="2"/>
      <dgm:spPr/>
      <dgm:t>
        <a:bodyPr/>
        <a:lstStyle/>
        <a:p>
          <a:endParaRPr lang="en-CA"/>
        </a:p>
      </dgm:t>
    </dgm:pt>
    <dgm:pt modelId="{C2041F7A-92A5-443D-9126-471BA6F42CA1}" type="pres">
      <dgm:prSet presAssocID="{01720B9A-67DB-48E5-9917-2EE778479019}" presName="connTx" presStyleLbl="parChTrans1D4" presStyleIdx="1" presStyleCnt="2"/>
      <dgm:spPr/>
      <dgm:t>
        <a:bodyPr/>
        <a:lstStyle/>
        <a:p>
          <a:endParaRPr lang="en-CA"/>
        </a:p>
      </dgm:t>
    </dgm:pt>
    <dgm:pt modelId="{4517BDC1-E70E-49F1-B8D6-C67ACCC288DD}" type="pres">
      <dgm:prSet presAssocID="{C962D83D-734F-44C2-8EE2-43AAA7BCC13B}" presName="root2" presStyleCnt="0"/>
      <dgm:spPr/>
    </dgm:pt>
    <dgm:pt modelId="{F369D2E1-48BE-4051-9D45-3572431A4DAF}" type="pres">
      <dgm:prSet presAssocID="{C962D83D-734F-44C2-8EE2-43AAA7BCC13B}" presName="LevelTwoTextNode" presStyleLbl="node4" presStyleIdx="1" presStyleCnt="2" custLinFactNeighborX="-15446" custLinFactNeighborY="-5829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12BF4D0-1EC4-4879-9CDC-4B544EE456E6}" type="pres">
      <dgm:prSet presAssocID="{C962D83D-734F-44C2-8EE2-43AAA7BCC13B}" presName="level3hierChild" presStyleCnt="0"/>
      <dgm:spPr/>
    </dgm:pt>
  </dgm:ptLst>
  <dgm:cxnLst>
    <dgm:cxn modelId="{F28A7E44-BE36-4CF0-9154-8A66E978C2D7}" type="presOf" srcId="{C962D83D-734F-44C2-8EE2-43AAA7BCC13B}" destId="{F369D2E1-48BE-4051-9D45-3572431A4DAF}" srcOrd="0" destOrd="0" presId="urn:microsoft.com/office/officeart/2005/8/layout/hierarchy2"/>
    <dgm:cxn modelId="{2CB5527C-CA68-4411-9440-0C5124F90C09}" type="presOf" srcId="{470D2D2D-8B51-4570-91DE-B65E6C44692D}" destId="{6E247550-2771-4B11-8234-2B7FE7A5F047}" srcOrd="1" destOrd="0" presId="urn:microsoft.com/office/officeart/2005/8/layout/hierarchy2"/>
    <dgm:cxn modelId="{E3F849CC-BE02-46B4-8A94-60CE5DE8098B}" type="presOf" srcId="{5ADFEA05-82DD-4427-8B29-3A8BEBB09FE4}" destId="{06A7B516-CDC8-4A1B-AD33-05D7CE4847BC}" srcOrd="1" destOrd="0" presId="urn:microsoft.com/office/officeart/2005/8/layout/hierarchy2"/>
    <dgm:cxn modelId="{C4D35F85-F1BA-4AC7-9E56-6FA0F352B76F}" type="presOf" srcId="{2100A426-0D77-4440-8B25-C1A8A87A7E75}" destId="{E195AD76-6021-45CA-A90D-768D01AACB14}" srcOrd="0" destOrd="0" presId="urn:microsoft.com/office/officeart/2005/8/layout/hierarchy2"/>
    <dgm:cxn modelId="{C927F085-52BA-42D4-8BDC-FFF220A7592A}" type="presOf" srcId="{01720B9A-67DB-48E5-9917-2EE778479019}" destId="{5AAEF8F1-995A-4B8F-9822-205D72CC1D38}" srcOrd="0" destOrd="0" presId="urn:microsoft.com/office/officeart/2005/8/layout/hierarchy2"/>
    <dgm:cxn modelId="{5386D514-D465-4A29-9B45-06EFBFF53A78}" srcId="{8132F741-D525-43A3-A451-1308ACB740F4}" destId="{89CDE7B9-EE8F-4A03-914D-FF2253668C71}" srcOrd="0" destOrd="0" parTransId="{A5369D61-5CF1-4F33-A2A2-A33D0EF9CF42}" sibTransId="{03AF71CF-6F77-4F6E-B6A1-456264EF2A31}"/>
    <dgm:cxn modelId="{8E350F27-7946-4290-8685-722AF77B926A}" srcId="{E8E265BA-129B-4AC9-938B-586E02DB599B}" destId="{C962D83D-734F-44C2-8EE2-43AAA7BCC13B}" srcOrd="0" destOrd="0" parTransId="{01720B9A-67DB-48E5-9917-2EE778479019}" sibTransId="{B5F34AB7-04CD-4463-B6D1-155D78A9DF06}"/>
    <dgm:cxn modelId="{0CEB75C5-6B10-485B-BFF0-3172E3C8B907}" type="presOf" srcId="{CC449D07-BB4F-42EA-A687-24788FD702AE}" destId="{77792F7E-8176-4A5F-A41B-C58733159D5F}" srcOrd="0" destOrd="0" presId="urn:microsoft.com/office/officeart/2005/8/layout/hierarchy2"/>
    <dgm:cxn modelId="{B9F25B05-FBF1-4FFD-8E67-88CD80527608}" type="presOf" srcId="{5A0F116B-F413-4BAB-8F31-C857A138CC75}" destId="{F469DAD6-9C56-4D81-9F1E-03FD21D7B944}" srcOrd="0" destOrd="0" presId="urn:microsoft.com/office/officeart/2005/8/layout/hierarchy2"/>
    <dgm:cxn modelId="{010DAED8-9E36-4D8F-8D07-CF1A464BB2B2}" type="presOf" srcId="{2100A426-0D77-4440-8B25-C1A8A87A7E75}" destId="{976E041A-30FB-4F83-9E7F-917616CE9700}" srcOrd="1" destOrd="0" presId="urn:microsoft.com/office/officeart/2005/8/layout/hierarchy2"/>
    <dgm:cxn modelId="{4B6B9D0F-AE29-4E97-B027-49E2AC0F5665}" type="presOf" srcId="{5ADFEA05-82DD-4427-8B29-3A8BEBB09FE4}" destId="{1ACAB749-A6E9-4D7C-B2BA-44BA21A8C457}" srcOrd="0" destOrd="0" presId="urn:microsoft.com/office/officeart/2005/8/layout/hierarchy2"/>
    <dgm:cxn modelId="{4A7E2F4F-368A-4AEC-8B95-0E4B5DD155E3}" type="presOf" srcId="{470D2D2D-8B51-4570-91DE-B65E6C44692D}" destId="{61D564EE-EFA3-4956-B68D-5CF887B8CCA4}" srcOrd="0" destOrd="0" presId="urn:microsoft.com/office/officeart/2005/8/layout/hierarchy2"/>
    <dgm:cxn modelId="{1B411985-1925-4AAF-9BCB-289128841773}" srcId="{4CB92D82-38E2-4BBE-9F66-D4187D4BBC8E}" destId="{9F69CDAC-137C-4339-8D2F-894B6E378CCE}" srcOrd="1" destOrd="0" parTransId="{5ADFEA05-82DD-4427-8B29-3A8BEBB09FE4}" sibTransId="{C074F62A-73CF-457B-B5DE-9389452221A5}"/>
    <dgm:cxn modelId="{E71B45B0-3D3A-4E06-8545-244F62FA999D}" srcId="{4CB92D82-38E2-4BBE-9F66-D4187D4BBC8E}" destId="{5A0F116B-F413-4BAB-8F31-C857A138CC75}" srcOrd="0" destOrd="0" parTransId="{470D2D2D-8B51-4570-91DE-B65E6C44692D}" sibTransId="{AB5FB061-A225-4519-A2D1-9E3D02CCEC8D}"/>
    <dgm:cxn modelId="{B50F4716-4046-4813-BECB-7CD7F2445885}" type="presOf" srcId="{8132F741-D525-43A3-A451-1308ACB740F4}" destId="{8B54709B-B5DD-4502-84D8-6A642C1B9253}" srcOrd="0" destOrd="0" presId="urn:microsoft.com/office/officeart/2005/8/layout/hierarchy2"/>
    <dgm:cxn modelId="{FE6D67AF-EEB0-4031-91F7-6B36B969BC35}" type="presOf" srcId="{9F69CDAC-137C-4339-8D2F-894B6E378CCE}" destId="{38962D10-DACD-4169-8C40-B9834565EBCF}" srcOrd="0" destOrd="0" presId="urn:microsoft.com/office/officeart/2005/8/layout/hierarchy2"/>
    <dgm:cxn modelId="{2F49B3B9-6020-4656-800E-47E5A119A3A3}" type="presOf" srcId="{CC449D07-BB4F-42EA-A687-24788FD702AE}" destId="{FA016C83-0303-4096-A688-6AB2F8D70AAC}" srcOrd="1" destOrd="0" presId="urn:microsoft.com/office/officeart/2005/8/layout/hierarchy2"/>
    <dgm:cxn modelId="{0C478C2D-91E4-471A-AE3A-16C4C2E1CE90}" type="presOf" srcId="{E8E265BA-129B-4AC9-938B-586E02DB599B}" destId="{64865772-7501-4E02-9FBD-0D3D2ACCC74D}" srcOrd="0" destOrd="0" presId="urn:microsoft.com/office/officeart/2005/8/layout/hierarchy2"/>
    <dgm:cxn modelId="{02C667BE-63C7-44E1-884E-7BB4033B1469}" type="presOf" srcId="{89CDE7B9-EE8F-4A03-914D-FF2253668C71}" destId="{0FE4D2FE-F9BA-4C97-B160-21F8BEBF41A9}" srcOrd="0" destOrd="0" presId="urn:microsoft.com/office/officeart/2005/8/layout/hierarchy2"/>
    <dgm:cxn modelId="{8AF4F76F-F1B5-4950-BF06-D9D3D5049820}" type="presOf" srcId="{01720B9A-67DB-48E5-9917-2EE778479019}" destId="{C2041F7A-92A5-443D-9126-471BA6F42CA1}" srcOrd="1" destOrd="0" presId="urn:microsoft.com/office/officeart/2005/8/layout/hierarchy2"/>
    <dgm:cxn modelId="{3FFBA22E-2C0E-427D-A8B8-7C2444DE7629}" srcId="{89CDE7B9-EE8F-4A03-914D-FF2253668C71}" destId="{4CB92D82-38E2-4BBE-9F66-D4187D4BBC8E}" srcOrd="0" destOrd="0" parTransId="{2100A426-0D77-4440-8B25-C1A8A87A7E75}" sibTransId="{3073C9F8-EC6E-42B7-A085-BC4EEAFFC0C3}"/>
    <dgm:cxn modelId="{F631F4AD-F449-4FD0-8D86-77421EE90719}" type="presOf" srcId="{4CB92D82-38E2-4BBE-9F66-D4187D4BBC8E}" destId="{4B655CEE-F7CF-4CFF-8FF9-B9A68BA3E359}" srcOrd="0" destOrd="0" presId="urn:microsoft.com/office/officeart/2005/8/layout/hierarchy2"/>
    <dgm:cxn modelId="{5C599C74-B63C-4F83-A619-FC489047C8EB}" srcId="{9F69CDAC-137C-4339-8D2F-894B6E378CCE}" destId="{E8E265BA-129B-4AC9-938B-586E02DB599B}" srcOrd="0" destOrd="0" parTransId="{CC449D07-BB4F-42EA-A687-24788FD702AE}" sibTransId="{F01D7471-EAA8-4F42-AA58-FB32A0C2C53E}"/>
    <dgm:cxn modelId="{8ED36AEC-886D-4D63-8B7A-AFC475BE440B}" type="presParOf" srcId="{8B54709B-B5DD-4502-84D8-6A642C1B9253}" destId="{A8959AB8-A2C7-4CBE-98FF-23442B3146C8}" srcOrd="0" destOrd="0" presId="urn:microsoft.com/office/officeart/2005/8/layout/hierarchy2"/>
    <dgm:cxn modelId="{C54E1765-DAE7-4A43-B851-775BF39EF7A1}" type="presParOf" srcId="{A8959AB8-A2C7-4CBE-98FF-23442B3146C8}" destId="{0FE4D2FE-F9BA-4C97-B160-21F8BEBF41A9}" srcOrd="0" destOrd="0" presId="urn:microsoft.com/office/officeart/2005/8/layout/hierarchy2"/>
    <dgm:cxn modelId="{A6104892-A600-4BCD-9598-AE32D44021E4}" type="presParOf" srcId="{A8959AB8-A2C7-4CBE-98FF-23442B3146C8}" destId="{9E7736AB-35FC-4C8A-A486-9DD042BD9B06}" srcOrd="1" destOrd="0" presId="urn:microsoft.com/office/officeart/2005/8/layout/hierarchy2"/>
    <dgm:cxn modelId="{9AF7BCE4-29D5-488C-87A1-117301A9AB8A}" type="presParOf" srcId="{9E7736AB-35FC-4C8A-A486-9DD042BD9B06}" destId="{E195AD76-6021-45CA-A90D-768D01AACB14}" srcOrd="0" destOrd="0" presId="urn:microsoft.com/office/officeart/2005/8/layout/hierarchy2"/>
    <dgm:cxn modelId="{66FD6773-474C-4F0C-8E07-8735A5A708DD}" type="presParOf" srcId="{E195AD76-6021-45CA-A90D-768D01AACB14}" destId="{976E041A-30FB-4F83-9E7F-917616CE9700}" srcOrd="0" destOrd="0" presId="urn:microsoft.com/office/officeart/2005/8/layout/hierarchy2"/>
    <dgm:cxn modelId="{3F99F541-F936-41B9-9AAB-9E2E59B6BA15}" type="presParOf" srcId="{9E7736AB-35FC-4C8A-A486-9DD042BD9B06}" destId="{B74B4914-96BA-4F41-B9D6-99B30D28C084}" srcOrd="1" destOrd="0" presId="urn:microsoft.com/office/officeart/2005/8/layout/hierarchy2"/>
    <dgm:cxn modelId="{828D4759-1519-4B2B-AE7E-9934EE4934BE}" type="presParOf" srcId="{B74B4914-96BA-4F41-B9D6-99B30D28C084}" destId="{4B655CEE-F7CF-4CFF-8FF9-B9A68BA3E359}" srcOrd="0" destOrd="0" presId="urn:microsoft.com/office/officeart/2005/8/layout/hierarchy2"/>
    <dgm:cxn modelId="{A3B2CCF1-233E-442A-86CE-691A48B83342}" type="presParOf" srcId="{B74B4914-96BA-4F41-B9D6-99B30D28C084}" destId="{97230C83-26A7-48EF-AA72-1421BEE39913}" srcOrd="1" destOrd="0" presId="urn:microsoft.com/office/officeart/2005/8/layout/hierarchy2"/>
    <dgm:cxn modelId="{48F4A5B4-2261-4007-B786-10A5AA6E11C2}" type="presParOf" srcId="{97230C83-26A7-48EF-AA72-1421BEE39913}" destId="{61D564EE-EFA3-4956-B68D-5CF887B8CCA4}" srcOrd="0" destOrd="0" presId="urn:microsoft.com/office/officeart/2005/8/layout/hierarchy2"/>
    <dgm:cxn modelId="{EA680502-C01B-40EF-B53D-5AA8B5DFF76B}" type="presParOf" srcId="{61D564EE-EFA3-4956-B68D-5CF887B8CCA4}" destId="{6E247550-2771-4B11-8234-2B7FE7A5F047}" srcOrd="0" destOrd="0" presId="urn:microsoft.com/office/officeart/2005/8/layout/hierarchy2"/>
    <dgm:cxn modelId="{EAD47971-7095-49D7-B31D-81BFB0F255CA}" type="presParOf" srcId="{97230C83-26A7-48EF-AA72-1421BEE39913}" destId="{4ADAD42E-D737-49B6-B599-ED1D8A14A040}" srcOrd="1" destOrd="0" presId="urn:microsoft.com/office/officeart/2005/8/layout/hierarchy2"/>
    <dgm:cxn modelId="{B28AC54B-DFDF-4215-8CB7-4DE1C49A8BF2}" type="presParOf" srcId="{4ADAD42E-D737-49B6-B599-ED1D8A14A040}" destId="{F469DAD6-9C56-4D81-9F1E-03FD21D7B944}" srcOrd="0" destOrd="0" presId="urn:microsoft.com/office/officeart/2005/8/layout/hierarchy2"/>
    <dgm:cxn modelId="{036048C4-0E42-4699-B6AF-01798E2127C1}" type="presParOf" srcId="{4ADAD42E-D737-49B6-B599-ED1D8A14A040}" destId="{396A1DBE-5B70-492E-A8E9-0C121616090F}" srcOrd="1" destOrd="0" presId="urn:microsoft.com/office/officeart/2005/8/layout/hierarchy2"/>
    <dgm:cxn modelId="{7FFD2E7E-4237-4BE1-86EF-E77761A3C8CE}" type="presParOf" srcId="{97230C83-26A7-48EF-AA72-1421BEE39913}" destId="{1ACAB749-A6E9-4D7C-B2BA-44BA21A8C457}" srcOrd="2" destOrd="0" presId="urn:microsoft.com/office/officeart/2005/8/layout/hierarchy2"/>
    <dgm:cxn modelId="{9C49AAF3-FCE8-488C-B73E-029147639709}" type="presParOf" srcId="{1ACAB749-A6E9-4D7C-B2BA-44BA21A8C457}" destId="{06A7B516-CDC8-4A1B-AD33-05D7CE4847BC}" srcOrd="0" destOrd="0" presId="urn:microsoft.com/office/officeart/2005/8/layout/hierarchy2"/>
    <dgm:cxn modelId="{49ECF307-BA7B-42CA-89B0-811AA432F888}" type="presParOf" srcId="{97230C83-26A7-48EF-AA72-1421BEE39913}" destId="{30076E9D-4E6D-49BD-8A05-8F6FA74A59D8}" srcOrd="3" destOrd="0" presId="urn:microsoft.com/office/officeart/2005/8/layout/hierarchy2"/>
    <dgm:cxn modelId="{E26785E0-26E9-43A3-BE09-509B3ACA44B8}" type="presParOf" srcId="{30076E9D-4E6D-49BD-8A05-8F6FA74A59D8}" destId="{38962D10-DACD-4169-8C40-B9834565EBCF}" srcOrd="0" destOrd="0" presId="urn:microsoft.com/office/officeart/2005/8/layout/hierarchy2"/>
    <dgm:cxn modelId="{5618CD11-BFC3-44B2-A081-CAD9866749C7}" type="presParOf" srcId="{30076E9D-4E6D-49BD-8A05-8F6FA74A59D8}" destId="{D8747694-4845-4367-8656-5B012C74C50D}" srcOrd="1" destOrd="0" presId="urn:microsoft.com/office/officeart/2005/8/layout/hierarchy2"/>
    <dgm:cxn modelId="{026FE91A-9925-4D46-8561-34D12DB7B3C9}" type="presParOf" srcId="{D8747694-4845-4367-8656-5B012C74C50D}" destId="{77792F7E-8176-4A5F-A41B-C58733159D5F}" srcOrd="0" destOrd="0" presId="urn:microsoft.com/office/officeart/2005/8/layout/hierarchy2"/>
    <dgm:cxn modelId="{A7A9A772-F637-4516-9DC2-4C6B2EA65354}" type="presParOf" srcId="{77792F7E-8176-4A5F-A41B-C58733159D5F}" destId="{FA016C83-0303-4096-A688-6AB2F8D70AAC}" srcOrd="0" destOrd="0" presId="urn:microsoft.com/office/officeart/2005/8/layout/hierarchy2"/>
    <dgm:cxn modelId="{768E0AEE-93F4-4772-9F6B-1A91D489A44B}" type="presParOf" srcId="{D8747694-4845-4367-8656-5B012C74C50D}" destId="{B33E0BB8-A7B1-4B5B-B166-0162B1B0E2F6}" srcOrd="1" destOrd="0" presId="urn:microsoft.com/office/officeart/2005/8/layout/hierarchy2"/>
    <dgm:cxn modelId="{B1F27ABF-E20A-4A9A-BB9A-1DC062350F6A}" type="presParOf" srcId="{B33E0BB8-A7B1-4B5B-B166-0162B1B0E2F6}" destId="{64865772-7501-4E02-9FBD-0D3D2ACCC74D}" srcOrd="0" destOrd="0" presId="urn:microsoft.com/office/officeart/2005/8/layout/hierarchy2"/>
    <dgm:cxn modelId="{FC277459-F426-430D-8788-9EF9C1343F0F}" type="presParOf" srcId="{B33E0BB8-A7B1-4B5B-B166-0162B1B0E2F6}" destId="{27CC3CB3-E35E-495E-9110-35C304549373}" srcOrd="1" destOrd="0" presId="urn:microsoft.com/office/officeart/2005/8/layout/hierarchy2"/>
    <dgm:cxn modelId="{32D46374-A517-44AA-8E6A-DB99B777663D}" type="presParOf" srcId="{27CC3CB3-E35E-495E-9110-35C304549373}" destId="{5AAEF8F1-995A-4B8F-9822-205D72CC1D38}" srcOrd="0" destOrd="0" presId="urn:microsoft.com/office/officeart/2005/8/layout/hierarchy2"/>
    <dgm:cxn modelId="{BDC1F359-F2E6-4619-B775-7AE06677DA7E}" type="presParOf" srcId="{5AAEF8F1-995A-4B8F-9822-205D72CC1D38}" destId="{C2041F7A-92A5-443D-9126-471BA6F42CA1}" srcOrd="0" destOrd="0" presId="urn:microsoft.com/office/officeart/2005/8/layout/hierarchy2"/>
    <dgm:cxn modelId="{65E69776-A0D7-43C8-B21E-6D37D8257074}" type="presParOf" srcId="{27CC3CB3-E35E-495E-9110-35C304549373}" destId="{4517BDC1-E70E-49F1-B8D6-C67ACCC288DD}" srcOrd="1" destOrd="0" presId="urn:microsoft.com/office/officeart/2005/8/layout/hierarchy2"/>
    <dgm:cxn modelId="{AF644697-1A83-40BE-BB67-936017B275DC}" type="presParOf" srcId="{4517BDC1-E70E-49F1-B8D6-C67ACCC288DD}" destId="{F369D2E1-48BE-4051-9D45-3572431A4DAF}" srcOrd="0" destOrd="0" presId="urn:microsoft.com/office/officeart/2005/8/layout/hierarchy2"/>
    <dgm:cxn modelId="{53E79FC7-10FC-4C5F-A43D-530CF28EEDD3}" type="presParOf" srcId="{4517BDC1-E70E-49F1-B8D6-C67ACCC288DD}" destId="{C12BF4D0-1EC4-4879-9CDC-4B544EE456E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2F741-D525-43A3-A451-1308ACB740F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CB92D82-38E2-4BBE-9F66-D4187D4BBC8E}">
      <dgm:prSet phldrT="[Text]"/>
      <dgm:spPr/>
      <dgm:t>
        <a:bodyPr/>
        <a:lstStyle/>
        <a:p>
          <a:r>
            <a:rPr lang="en-CA" dirty="0" err="1" smtClean="0"/>
            <a:t>Photopsin</a:t>
          </a:r>
          <a:endParaRPr lang="en-CA" dirty="0"/>
        </a:p>
      </dgm:t>
    </dgm:pt>
    <dgm:pt modelId="{2100A426-0D77-4440-8B25-C1A8A87A7E75}" type="parTrans" cxnId="{3FFBA22E-2C0E-427D-A8B8-7C2444DE7629}">
      <dgm:prSet/>
      <dgm:spPr/>
      <dgm:t>
        <a:bodyPr/>
        <a:lstStyle/>
        <a:p>
          <a:endParaRPr lang="en-CA"/>
        </a:p>
      </dgm:t>
    </dgm:pt>
    <dgm:pt modelId="{3073C9F8-EC6E-42B7-A085-BC4EEAFFC0C3}" type="sibTrans" cxnId="{3FFBA22E-2C0E-427D-A8B8-7C2444DE7629}">
      <dgm:prSet/>
      <dgm:spPr/>
      <dgm:t>
        <a:bodyPr/>
        <a:lstStyle/>
        <a:p>
          <a:endParaRPr lang="en-CA"/>
        </a:p>
      </dgm:t>
    </dgm:pt>
    <dgm:pt modelId="{E8E265BA-129B-4AC9-938B-586E02DB599B}">
      <dgm:prSet phldrT="[Text]"/>
      <dgm:spPr/>
      <dgm:t>
        <a:bodyPr/>
        <a:lstStyle/>
        <a:p>
          <a:r>
            <a:rPr lang="en-CA" dirty="0" smtClean="0"/>
            <a:t>Inhibits inhibitory neurotransmitter</a:t>
          </a:r>
          <a:endParaRPr lang="en-CA" dirty="0"/>
        </a:p>
      </dgm:t>
    </dgm:pt>
    <dgm:pt modelId="{CC449D07-BB4F-42EA-A687-24788FD702AE}" type="parTrans" cxnId="{5C599C74-B63C-4F83-A619-FC489047C8EB}">
      <dgm:prSet/>
      <dgm:spPr/>
      <dgm:t>
        <a:bodyPr/>
        <a:lstStyle/>
        <a:p>
          <a:endParaRPr lang="en-CA"/>
        </a:p>
      </dgm:t>
    </dgm:pt>
    <dgm:pt modelId="{F01D7471-EAA8-4F42-AA58-FB32A0C2C53E}" type="sibTrans" cxnId="{5C599C74-B63C-4F83-A619-FC489047C8EB}">
      <dgm:prSet/>
      <dgm:spPr/>
      <dgm:t>
        <a:bodyPr/>
        <a:lstStyle/>
        <a:p>
          <a:endParaRPr lang="en-CA"/>
        </a:p>
      </dgm:t>
    </dgm:pt>
    <dgm:pt modelId="{C962D83D-734F-44C2-8EE2-43AAA7BCC13B}">
      <dgm:prSet/>
      <dgm:spPr/>
      <dgm:t>
        <a:bodyPr/>
        <a:lstStyle/>
        <a:p>
          <a:r>
            <a:rPr lang="en-CA" dirty="0" smtClean="0"/>
            <a:t>Transmission of impulse to optic nerve</a:t>
          </a:r>
          <a:endParaRPr lang="en-CA" dirty="0"/>
        </a:p>
      </dgm:t>
    </dgm:pt>
    <dgm:pt modelId="{01720B9A-67DB-48E5-9917-2EE778479019}" type="parTrans" cxnId="{8E350F27-7946-4290-8685-722AF77B926A}">
      <dgm:prSet/>
      <dgm:spPr/>
      <dgm:t>
        <a:bodyPr/>
        <a:lstStyle/>
        <a:p>
          <a:endParaRPr lang="en-CA"/>
        </a:p>
      </dgm:t>
    </dgm:pt>
    <dgm:pt modelId="{B5F34AB7-04CD-4463-B6D1-155D78A9DF06}" type="sibTrans" cxnId="{8E350F27-7946-4290-8685-722AF77B926A}">
      <dgm:prSet/>
      <dgm:spPr/>
      <dgm:t>
        <a:bodyPr/>
        <a:lstStyle/>
        <a:p>
          <a:endParaRPr lang="en-CA"/>
        </a:p>
      </dgm:t>
    </dgm:pt>
    <dgm:pt modelId="{6B7E8D18-42E2-4E3F-ABFC-4EF2BFBBDC68}">
      <dgm:prSet/>
      <dgm:spPr/>
      <dgm:t>
        <a:bodyPr/>
        <a:lstStyle/>
        <a:p>
          <a:r>
            <a:rPr lang="en-CA" dirty="0" smtClean="0"/>
            <a:t>Visible light</a:t>
          </a:r>
          <a:endParaRPr lang="en-CA" dirty="0"/>
        </a:p>
      </dgm:t>
    </dgm:pt>
    <dgm:pt modelId="{7E2953C4-3A54-48E3-9A0B-480AA8122A4E}" type="parTrans" cxnId="{1B1F8557-CC03-4C2F-A1CD-8009263C1ED7}">
      <dgm:prSet/>
      <dgm:spPr/>
      <dgm:t>
        <a:bodyPr/>
        <a:lstStyle/>
        <a:p>
          <a:endParaRPr lang="en-CA"/>
        </a:p>
      </dgm:t>
    </dgm:pt>
    <dgm:pt modelId="{B821494B-2F59-477D-B5A3-6554FD387C3C}" type="sibTrans" cxnId="{1B1F8557-CC03-4C2F-A1CD-8009263C1ED7}">
      <dgm:prSet/>
      <dgm:spPr/>
      <dgm:t>
        <a:bodyPr/>
        <a:lstStyle/>
        <a:p>
          <a:endParaRPr lang="en-CA"/>
        </a:p>
      </dgm:t>
    </dgm:pt>
    <dgm:pt modelId="{8B54709B-B5DD-4502-84D8-6A642C1B9253}" type="pres">
      <dgm:prSet presAssocID="{8132F741-D525-43A3-A451-1308ACB740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D1212B4-5421-425E-ACDD-4FF3EAE29D95}" type="pres">
      <dgm:prSet presAssocID="{6B7E8D18-42E2-4E3F-ABFC-4EF2BFBBDC68}" presName="root1" presStyleCnt="0"/>
      <dgm:spPr/>
    </dgm:pt>
    <dgm:pt modelId="{401459CB-0B36-4E27-8038-27FE499FD51A}" type="pres">
      <dgm:prSet presAssocID="{6B7E8D18-42E2-4E3F-ABFC-4EF2BFBBDC6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EB0DE0B-FFA9-4570-A82E-FE24C18BA0AF}" type="pres">
      <dgm:prSet presAssocID="{6B7E8D18-42E2-4E3F-ABFC-4EF2BFBBDC68}" presName="level2hierChild" presStyleCnt="0"/>
      <dgm:spPr/>
    </dgm:pt>
    <dgm:pt modelId="{22228359-7225-4BE0-9438-9E91CE1B2071}" type="pres">
      <dgm:prSet presAssocID="{2100A426-0D77-4440-8B25-C1A8A87A7E75}" presName="conn2-1" presStyleLbl="parChTrans1D2" presStyleIdx="0" presStyleCnt="1"/>
      <dgm:spPr/>
      <dgm:t>
        <a:bodyPr/>
        <a:lstStyle/>
        <a:p>
          <a:endParaRPr lang="en-CA"/>
        </a:p>
      </dgm:t>
    </dgm:pt>
    <dgm:pt modelId="{A9CB48C9-F954-4920-8EF3-2F39093C6EDE}" type="pres">
      <dgm:prSet presAssocID="{2100A426-0D77-4440-8B25-C1A8A87A7E75}" presName="connTx" presStyleLbl="parChTrans1D2" presStyleIdx="0" presStyleCnt="1"/>
      <dgm:spPr/>
      <dgm:t>
        <a:bodyPr/>
        <a:lstStyle/>
        <a:p>
          <a:endParaRPr lang="en-CA"/>
        </a:p>
      </dgm:t>
    </dgm:pt>
    <dgm:pt modelId="{EC9A120A-0D3C-499A-B3BF-CE8E65CF3E0A}" type="pres">
      <dgm:prSet presAssocID="{4CB92D82-38E2-4BBE-9F66-D4187D4BBC8E}" presName="root2" presStyleCnt="0"/>
      <dgm:spPr/>
    </dgm:pt>
    <dgm:pt modelId="{E570BA7D-F961-480D-9B1C-B07C00E84712}" type="pres">
      <dgm:prSet presAssocID="{4CB92D82-38E2-4BBE-9F66-D4187D4BBC8E}" presName="LevelTwoTextNode" presStyleLbl="node2" presStyleIdx="0" presStyleCnt="1" custLinFactNeighborX="-11002" custLinFactNeighborY="-79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E5A6396-BC03-4174-9A79-CB16E4EC14F4}" type="pres">
      <dgm:prSet presAssocID="{4CB92D82-38E2-4BBE-9F66-D4187D4BBC8E}" presName="level3hierChild" presStyleCnt="0"/>
      <dgm:spPr/>
    </dgm:pt>
    <dgm:pt modelId="{77792F7E-8176-4A5F-A41B-C58733159D5F}" type="pres">
      <dgm:prSet presAssocID="{CC449D07-BB4F-42EA-A687-24788FD702AE}" presName="conn2-1" presStyleLbl="parChTrans1D3" presStyleIdx="0" presStyleCnt="1"/>
      <dgm:spPr/>
      <dgm:t>
        <a:bodyPr/>
        <a:lstStyle/>
        <a:p>
          <a:endParaRPr lang="en-CA"/>
        </a:p>
      </dgm:t>
    </dgm:pt>
    <dgm:pt modelId="{FA016C83-0303-4096-A688-6AB2F8D70AAC}" type="pres">
      <dgm:prSet presAssocID="{CC449D07-BB4F-42EA-A687-24788FD702AE}" presName="connTx" presStyleLbl="parChTrans1D3" presStyleIdx="0" presStyleCnt="1"/>
      <dgm:spPr/>
      <dgm:t>
        <a:bodyPr/>
        <a:lstStyle/>
        <a:p>
          <a:endParaRPr lang="en-CA"/>
        </a:p>
      </dgm:t>
    </dgm:pt>
    <dgm:pt modelId="{B33E0BB8-A7B1-4B5B-B166-0162B1B0E2F6}" type="pres">
      <dgm:prSet presAssocID="{E8E265BA-129B-4AC9-938B-586E02DB599B}" presName="root2" presStyleCnt="0"/>
      <dgm:spPr/>
    </dgm:pt>
    <dgm:pt modelId="{64865772-7501-4E02-9FBD-0D3D2ACCC74D}" type="pres">
      <dgm:prSet presAssocID="{E8E265BA-129B-4AC9-938B-586E02DB599B}" presName="LevelTwoTextNode" presStyleLbl="node3" presStyleIdx="0" presStyleCnt="1" custLinFactNeighborX="-15483" custLinFactNeighborY="-79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7CC3CB3-E35E-495E-9110-35C304549373}" type="pres">
      <dgm:prSet presAssocID="{E8E265BA-129B-4AC9-938B-586E02DB599B}" presName="level3hierChild" presStyleCnt="0"/>
      <dgm:spPr/>
    </dgm:pt>
    <dgm:pt modelId="{5AAEF8F1-995A-4B8F-9822-205D72CC1D38}" type="pres">
      <dgm:prSet presAssocID="{01720B9A-67DB-48E5-9917-2EE778479019}" presName="conn2-1" presStyleLbl="parChTrans1D4" presStyleIdx="0" presStyleCnt="1"/>
      <dgm:spPr/>
      <dgm:t>
        <a:bodyPr/>
        <a:lstStyle/>
        <a:p>
          <a:endParaRPr lang="en-CA"/>
        </a:p>
      </dgm:t>
    </dgm:pt>
    <dgm:pt modelId="{C2041F7A-92A5-443D-9126-471BA6F42CA1}" type="pres">
      <dgm:prSet presAssocID="{01720B9A-67DB-48E5-9917-2EE778479019}" presName="connTx" presStyleLbl="parChTrans1D4" presStyleIdx="0" presStyleCnt="1"/>
      <dgm:spPr/>
      <dgm:t>
        <a:bodyPr/>
        <a:lstStyle/>
        <a:p>
          <a:endParaRPr lang="en-CA"/>
        </a:p>
      </dgm:t>
    </dgm:pt>
    <dgm:pt modelId="{4517BDC1-E70E-49F1-B8D6-C67ACCC288DD}" type="pres">
      <dgm:prSet presAssocID="{C962D83D-734F-44C2-8EE2-43AAA7BCC13B}" presName="root2" presStyleCnt="0"/>
      <dgm:spPr/>
    </dgm:pt>
    <dgm:pt modelId="{F369D2E1-48BE-4051-9D45-3572431A4DAF}" type="pres">
      <dgm:prSet presAssocID="{C962D83D-734F-44C2-8EE2-43AAA7BCC13B}" presName="LevelTwoTextNode" presStyleLbl="node4" presStyleIdx="0" presStyleCnt="1" custLinFactNeighborX="-24480" custLinFactNeighborY="-79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12BF4D0-1EC4-4879-9CDC-4B544EE456E6}" type="pres">
      <dgm:prSet presAssocID="{C962D83D-734F-44C2-8EE2-43AAA7BCC13B}" presName="level3hierChild" presStyleCnt="0"/>
      <dgm:spPr/>
    </dgm:pt>
  </dgm:ptLst>
  <dgm:cxnLst>
    <dgm:cxn modelId="{63FF2596-EF82-4C6E-8E6F-0D134F0A576F}" type="presOf" srcId="{01720B9A-67DB-48E5-9917-2EE778479019}" destId="{C2041F7A-92A5-443D-9126-471BA6F42CA1}" srcOrd="1" destOrd="0" presId="urn:microsoft.com/office/officeart/2005/8/layout/hierarchy2"/>
    <dgm:cxn modelId="{26E79077-3779-4218-A5BD-5C70B7763181}" type="presOf" srcId="{CC449D07-BB4F-42EA-A687-24788FD702AE}" destId="{77792F7E-8176-4A5F-A41B-C58733159D5F}" srcOrd="0" destOrd="0" presId="urn:microsoft.com/office/officeart/2005/8/layout/hierarchy2"/>
    <dgm:cxn modelId="{8E350F27-7946-4290-8685-722AF77B926A}" srcId="{E8E265BA-129B-4AC9-938B-586E02DB599B}" destId="{C962D83D-734F-44C2-8EE2-43AAA7BCC13B}" srcOrd="0" destOrd="0" parTransId="{01720B9A-67DB-48E5-9917-2EE778479019}" sibTransId="{B5F34AB7-04CD-4463-B6D1-155D78A9DF06}"/>
    <dgm:cxn modelId="{3FFBA22E-2C0E-427D-A8B8-7C2444DE7629}" srcId="{6B7E8D18-42E2-4E3F-ABFC-4EF2BFBBDC68}" destId="{4CB92D82-38E2-4BBE-9F66-D4187D4BBC8E}" srcOrd="0" destOrd="0" parTransId="{2100A426-0D77-4440-8B25-C1A8A87A7E75}" sibTransId="{3073C9F8-EC6E-42B7-A085-BC4EEAFFC0C3}"/>
    <dgm:cxn modelId="{D9CC0B69-BCE6-489A-B97C-BF04D132BB24}" type="presOf" srcId="{01720B9A-67DB-48E5-9917-2EE778479019}" destId="{5AAEF8F1-995A-4B8F-9822-205D72CC1D38}" srcOrd="0" destOrd="0" presId="urn:microsoft.com/office/officeart/2005/8/layout/hierarchy2"/>
    <dgm:cxn modelId="{2C560E0C-0C03-4B43-9798-B75BD2456003}" type="presOf" srcId="{4CB92D82-38E2-4BBE-9F66-D4187D4BBC8E}" destId="{E570BA7D-F961-480D-9B1C-B07C00E84712}" srcOrd="0" destOrd="0" presId="urn:microsoft.com/office/officeart/2005/8/layout/hierarchy2"/>
    <dgm:cxn modelId="{0E292B46-1F9D-4C78-8A02-90A7D407F534}" type="presOf" srcId="{2100A426-0D77-4440-8B25-C1A8A87A7E75}" destId="{22228359-7225-4BE0-9438-9E91CE1B2071}" srcOrd="0" destOrd="0" presId="urn:microsoft.com/office/officeart/2005/8/layout/hierarchy2"/>
    <dgm:cxn modelId="{1B1F8557-CC03-4C2F-A1CD-8009263C1ED7}" srcId="{8132F741-D525-43A3-A451-1308ACB740F4}" destId="{6B7E8D18-42E2-4E3F-ABFC-4EF2BFBBDC68}" srcOrd="0" destOrd="0" parTransId="{7E2953C4-3A54-48E3-9A0B-480AA8122A4E}" sibTransId="{B821494B-2F59-477D-B5A3-6554FD387C3C}"/>
    <dgm:cxn modelId="{878A3236-510E-4530-AA0C-DB17656173E2}" type="presOf" srcId="{6B7E8D18-42E2-4E3F-ABFC-4EF2BFBBDC68}" destId="{401459CB-0B36-4E27-8038-27FE499FD51A}" srcOrd="0" destOrd="0" presId="urn:microsoft.com/office/officeart/2005/8/layout/hierarchy2"/>
    <dgm:cxn modelId="{5C599C74-B63C-4F83-A619-FC489047C8EB}" srcId="{4CB92D82-38E2-4BBE-9F66-D4187D4BBC8E}" destId="{E8E265BA-129B-4AC9-938B-586E02DB599B}" srcOrd="0" destOrd="0" parTransId="{CC449D07-BB4F-42EA-A687-24788FD702AE}" sibTransId="{F01D7471-EAA8-4F42-AA58-FB32A0C2C53E}"/>
    <dgm:cxn modelId="{A0498C0A-89CE-4DB9-956B-BAB5F1457CD0}" type="presOf" srcId="{CC449D07-BB4F-42EA-A687-24788FD702AE}" destId="{FA016C83-0303-4096-A688-6AB2F8D70AAC}" srcOrd="1" destOrd="0" presId="urn:microsoft.com/office/officeart/2005/8/layout/hierarchy2"/>
    <dgm:cxn modelId="{EB97CB0F-419A-41C9-9C9B-2C3B5E20FFA5}" type="presOf" srcId="{C962D83D-734F-44C2-8EE2-43AAA7BCC13B}" destId="{F369D2E1-48BE-4051-9D45-3572431A4DAF}" srcOrd="0" destOrd="0" presId="urn:microsoft.com/office/officeart/2005/8/layout/hierarchy2"/>
    <dgm:cxn modelId="{2D796CC8-5A77-4E2B-A82F-2A741E1EE116}" type="presOf" srcId="{2100A426-0D77-4440-8B25-C1A8A87A7E75}" destId="{A9CB48C9-F954-4920-8EF3-2F39093C6EDE}" srcOrd="1" destOrd="0" presId="urn:microsoft.com/office/officeart/2005/8/layout/hierarchy2"/>
    <dgm:cxn modelId="{66A41901-B417-490C-AB54-365CF69A7BD7}" type="presOf" srcId="{8132F741-D525-43A3-A451-1308ACB740F4}" destId="{8B54709B-B5DD-4502-84D8-6A642C1B9253}" srcOrd="0" destOrd="0" presId="urn:microsoft.com/office/officeart/2005/8/layout/hierarchy2"/>
    <dgm:cxn modelId="{82CAC968-496C-4A5E-A4A3-C5E0464A46F8}" type="presOf" srcId="{E8E265BA-129B-4AC9-938B-586E02DB599B}" destId="{64865772-7501-4E02-9FBD-0D3D2ACCC74D}" srcOrd="0" destOrd="0" presId="urn:microsoft.com/office/officeart/2005/8/layout/hierarchy2"/>
    <dgm:cxn modelId="{958574AD-5718-4D15-A6C6-4515AC392B3F}" type="presParOf" srcId="{8B54709B-B5DD-4502-84D8-6A642C1B9253}" destId="{DD1212B4-5421-425E-ACDD-4FF3EAE29D95}" srcOrd="0" destOrd="0" presId="urn:microsoft.com/office/officeart/2005/8/layout/hierarchy2"/>
    <dgm:cxn modelId="{A7BA7A7E-2171-43C4-BA47-F3673843BBFA}" type="presParOf" srcId="{DD1212B4-5421-425E-ACDD-4FF3EAE29D95}" destId="{401459CB-0B36-4E27-8038-27FE499FD51A}" srcOrd="0" destOrd="0" presId="urn:microsoft.com/office/officeart/2005/8/layout/hierarchy2"/>
    <dgm:cxn modelId="{9D39643B-479D-4937-AE6B-9B81E67BFA6D}" type="presParOf" srcId="{DD1212B4-5421-425E-ACDD-4FF3EAE29D95}" destId="{BEB0DE0B-FFA9-4570-A82E-FE24C18BA0AF}" srcOrd="1" destOrd="0" presId="urn:microsoft.com/office/officeart/2005/8/layout/hierarchy2"/>
    <dgm:cxn modelId="{C5FF9B3F-2163-4A66-86F5-D14BAD8635E5}" type="presParOf" srcId="{BEB0DE0B-FFA9-4570-A82E-FE24C18BA0AF}" destId="{22228359-7225-4BE0-9438-9E91CE1B2071}" srcOrd="0" destOrd="0" presId="urn:microsoft.com/office/officeart/2005/8/layout/hierarchy2"/>
    <dgm:cxn modelId="{E9777F7D-7E9B-4B59-95B3-D3E7EA06AFDB}" type="presParOf" srcId="{22228359-7225-4BE0-9438-9E91CE1B2071}" destId="{A9CB48C9-F954-4920-8EF3-2F39093C6EDE}" srcOrd="0" destOrd="0" presId="urn:microsoft.com/office/officeart/2005/8/layout/hierarchy2"/>
    <dgm:cxn modelId="{A92A4E38-7566-4615-9251-E8096084E5C9}" type="presParOf" srcId="{BEB0DE0B-FFA9-4570-A82E-FE24C18BA0AF}" destId="{EC9A120A-0D3C-499A-B3BF-CE8E65CF3E0A}" srcOrd="1" destOrd="0" presId="urn:microsoft.com/office/officeart/2005/8/layout/hierarchy2"/>
    <dgm:cxn modelId="{688B97BC-FFE6-4277-A97E-9DAFCEA657C3}" type="presParOf" srcId="{EC9A120A-0D3C-499A-B3BF-CE8E65CF3E0A}" destId="{E570BA7D-F961-480D-9B1C-B07C00E84712}" srcOrd="0" destOrd="0" presId="urn:microsoft.com/office/officeart/2005/8/layout/hierarchy2"/>
    <dgm:cxn modelId="{31ED6894-32E4-402E-9625-E927D4FB1222}" type="presParOf" srcId="{EC9A120A-0D3C-499A-B3BF-CE8E65CF3E0A}" destId="{AE5A6396-BC03-4174-9A79-CB16E4EC14F4}" srcOrd="1" destOrd="0" presId="urn:microsoft.com/office/officeart/2005/8/layout/hierarchy2"/>
    <dgm:cxn modelId="{D9ECB11D-A6E3-4D6D-8562-41A8B36D0014}" type="presParOf" srcId="{AE5A6396-BC03-4174-9A79-CB16E4EC14F4}" destId="{77792F7E-8176-4A5F-A41B-C58733159D5F}" srcOrd="0" destOrd="0" presId="urn:microsoft.com/office/officeart/2005/8/layout/hierarchy2"/>
    <dgm:cxn modelId="{70D11AEE-7D2C-4BA4-9C51-F1DB7DFB03F6}" type="presParOf" srcId="{77792F7E-8176-4A5F-A41B-C58733159D5F}" destId="{FA016C83-0303-4096-A688-6AB2F8D70AAC}" srcOrd="0" destOrd="0" presId="urn:microsoft.com/office/officeart/2005/8/layout/hierarchy2"/>
    <dgm:cxn modelId="{A7588246-97D0-4FC1-91F4-3E7C745138DE}" type="presParOf" srcId="{AE5A6396-BC03-4174-9A79-CB16E4EC14F4}" destId="{B33E0BB8-A7B1-4B5B-B166-0162B1B0E2F6}" srcOrd="1" destOrd="0" presId="urn:microsoft.com/office/officeart/2005/8/layout/hierarchy2"/>
    <dgm:cxn modelId="{D87817D6-9844-4883-8263-50B41C293D6B}" type="presParOf" srcId="{B33E0BB8-A7B1-4B5B-B166-0162B1B0E2F6}" destId="{64865772-7501-4E02-9FBD-0D3D2ACCC74D}" srcOrd="0" destOrd="0" presId="urn:microsoft.com/office/officeart/2005/8/layout/hierarchy2"/>
    <dgm:cxn modelId="{0C323724-1FDC-4797-94EF-145C49CC2CF7}" type="presParOf" srcId="{B33E0BB8-A7B1-4B5B-B166-0162B1B0E2F6}" destId="{27CC3CB3-E35E-495E-9110-35C304549373}" srcOrd="1" destOrd="0" presId="urn:microsoft.com/office/officeart/2005/8/layout/hierarchy2"/>
    <dgm:cxn modelId="{F9E392D5-0A3A-4978-9409-7FB178A395C0}" type="presParOf" srcId="{27CC3CB3-E35E-495E-9110-35C304549373}" destId="{5AAEF8F1-995A-4B8F-9822-205D72CC1D38}" srcOrd="0" destOrd="0" presId="urn:microsoft.com/office/officeart/2005/8/layout/hierarchy2"/>
    <dgm:cxn modelId="{163EE022-E179-4E4A-B8A2-26CC67599CA5}" type="presParOf" srcId="{5AAEF8F1-995A-4B8F-9822-205D72CC1D38}" destId="{C2041F7A-92A5-443D-9126-471BA6F42CA1}" srcOrd="0" destOrd="0" presId="urn:microsoft.com/office/officeart/2005/8/layout/hierarchy2"/>
    <dgm:cxn modelId="{55CEA6F7-C62F-45F5-8C93-1B33B0E606A5}" type="presParOf" srcId="{27CC3CB3-E35E-495E-9110-35C304549373}" destId="{4517BDC1-E70E-49F1-B8D6-C67ACCC288DD}" srcOrd="1" destOrd="0" presId="urn:microsoft.com/office/officeart/2005/8/layout/hierarchy2"/>
    <dgm:cxn modelId="{C40F3384-6944-43CC-A165-D7CA36133D19}" type="presParOf" srcId="{4517BDC1-E70E-49F1-B8D6-C67ACCC288DD}" destId="{F369D2E1-48BE-4051-9D45-3572431A4DAF}" srcOrd="0" destOrd="0" presId="urn:microsoft.com/office/officeart/2005/8/layout/hierarchy2"/>
    <dgm:cxn modelId="{8019B86C-DAE4-4024-9485-C0A5A1F84C1B}" type="presParOf" srcId="{4517BDC1-E70E-49F1-B8D6-C67ACCC288DD}" destId="{C12BF4D0-1EC4-4879-9CDC-4B544EE456E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E4D2FE-F9BA-4C97-B160-21F8BEBF41A9}">
      <dsp:nvSpPr>
        <dsp:cNvPr id="0" name=""/>
        <dsp:cNvSpPr/>
      </dsp:nvSpPr>
      <dsp:spPr>
        <a:xfrm>
          <a:off x="324696" y="1493359"/>
          <a:ext cx="1363263" cy="681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Light</a:t>
          </a:r>
          <a:endParaRPr lang="en-CA" sz="1400" kern="1200" dirty="0"/>
        </a:p>
      </dsp:txBody>
      <dsp:txXfrm>
        <a:off x="324696" y="1493359"/>
        <a:ext cx="1363263" cy="681631"/>
      </dsp:txXfrm>
    </dsp:sp>
    <dsp:sp modelId="{E195AD76-6021-45CA-A90D-768D01AACB14}">
      <dsp:nvSpPr>
        <dsp:cNvPr id="0" name=""/>
        <dsp:cNvSpPr/>
      </dsp:nvSpPr>
      <dsp:spPr>
        <a:xfrm rot="4688365">
          <a:off x="1258091" y="2353099"/>
          <a:ext cx="1082154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1082154" y="106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4688365">
        <a:off x="1772114" y="2336647"/>
        <a:ext cx="54107" cy="54107"/>
      </dsp:txXfrm>
    </dsp:sp>
    <dsp:sp modelId="{4B655CEE-F7CF-4CFF-8FF9-B9A68BA3E359}">
      <dsp:nvSpPr>
        <dsp:cNvPr id="0" name=""/>
        <dsp:cNvSpPr/>
      </dsp:nvSpPr>
      <dsp:spPr>
        <a:xfrm>
          <a:off x="1910376" y="2552411"/>
          <a:ext cx="1363263" cy="681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Rhodopsin</a:t>
          </a:r>
          <a:endParaRPr lang="en-CA" sz="1400" kern="1200" dirty="0"/>
        </a:p>
      </dsp:txBody>
      <dsp:txXfrm>
        <a:off x="1910376" y="2552411"/>
        <a:ext cx="1363263" cy="681631"/>
      </dsp:txXfrm>
    </dsp:sp>
    <dsp:sp modelId="{61D564EE-EFA3-4956-B68D-5CF887B8CCA4}">
      <dsp:nvSpPr>
        <dsp:cNvPr id="0" name=""/>
        <dsp:cNvSpPr/>
      </dsp:nvSpPr>
      <dsp:spPr>
        <a:xfrm rot="19457599">
          <a:off x="3210520" y="2686656"/>
          <a:ext cx="671545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671545" y="106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19457599">
        <a:off x="3529504" y="2680469"/>
        <a:ext cx="33577" cy="33577"/>
      </dsp:txXfrm>
    </dsp:sp>
    <dsp:sp modelId="{F469DAD6-9C56-4D81-9F1E-03FD21D7B944}">
      <dsp:nvSpPr>
        <dsp:cNvPr id="0" name=""/>
        <dsp:cNvSpPr/>
      </dsp:nvSpPr>
      <dsp:spPr>
        <a:xfrm>
          <a:off x="3818946" y="2160472"/>
          <a:ext cx="1363263" cy="681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err="1" smtClean="0"/>
            <a:t>Retinene</a:t>
          </a:r>
          <a:endParaRPr lang="en-CA" sz="1400" kern="1200" dirty="0"/>
        </a:p>
      </dsp:txBody>
      <dsp:txXfrm>
        <a:off x="3818946" y="2160472"/>
        <a:ext cx="1363263" cy="681631"/>
      </dsp:txXfrm>
    </dsp:sp>
    <dsp:sp modelId="{1ACAB749-A6E9-4D7C-B2BA-44BA21A8C457}">
      <dsp:nvSpPr>
        <dsp:cNvPr id="0" name=""/>
        <dsp:cNvSpPr/>
      </dsp:nvSpPr>
      <dsp:spPr>
        <a:xfrm rot="2142401">
          <a:off x="3210520" y="3078594"/>
          <a:ext cx="671545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671545" y="106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2142401">
        <a:off x="3529504" y="3072407"/>
        <a:ext cx="33577" cy="33577"/>
      </dsp:txXfrm>
    </dsp:sp>
    <dsp:sp modelId="{38962D10-DACD-4169-8C40-B9834565EBCF}">
      <dsp:nvSpPr>
        <dsp:cNvPr id="0" name=""/>
        <dsp:cNvSpPr/>
      </dsp:nvSpPr>
      <dsp:spPr>
        <a:xfrm>
          <a:off x="3818946" y="2944349"/>
          <a:ext cx="1363263" cy="681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Opsin </a:t>
          </a:r>
          <a:endParaRPr lang="en-CA" sz="1400" kern="1200" dirty="0"/>
        </a:p>
      </dsp:txBody>
      <dsp:txXfrm>
        <a:off x="3818946" y="2944349"/>
        <a:ext cx="1363263" cy="681631"/>
      </dsp:txXfrm>
    </dsp:sp>
    <dsp:sp modelId="{77792F7E-8176-4A5F-A41B-C58733159D5F}">
      <dsp:nvSpPr>
        <dsp:cNvPr id="0" name=""/>
        <dsp:cNvSpPr/>
      </dsp:nvSpPr>
      <dsp:spPr>
        <a:xfrm rot="18965962">
          <a:off x="5092735" y="3052552"/>
          <a:ext cx="640345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640345" y="106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18965962">
        <a:off x="5396899" y="3047145"/>
        <a:ext cx="32017" cy="32017"/>
      </dsp:txXfrm>
    </dsp:sp>
    <dsp:sp modelId="{64865772-7501-4E02-9FBD-0D3D2ACCC74D}">
      <dsp:nvSpPr>
        <dsp:cNvPr id="0" name=""/>
        <dsp:cNvSpPr/>
      </dsp:nvSpPr>
      <dsp:spPr>
        <a:xfrm>
          <a:off x="5643606" y="2500327"/>
          <a:ext cx="1363263" cy="681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Inhibits inhibitory neurotransmitter</a:t>
          </a:r>
          <a:endParaRPr lang="en-CA" sz="1400" kern="1200" dirty="0"/>
        </a:p>
      </dsp:txBody>
      <dsp:txXfrm>
        <a:off x="5643606" y="2500327"/>
        <a:ext cx="1363263" cy="681631"/>
      </dsp:txXfrm>
    </dsp:sp>
    <dsp:sp modelId="{5AAEF8F1-995A-4B8F-9822-205D72CC1D38}">
      <dsp:nvSpPr>
        <dsp:cNvPr id="0" name=""/>
        <dsp:cNvSpPr/>
      </dsp:nvSpPr>
      <dsp:spPr>
        <a:xfrm rot="381616">
          <a:off x="7005573" y="2853873"/>
          <a:ext cx="421237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421237" y="106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381616">
        <a:off x="7205661" y="2853944"/>
        <a:ext cx="21061" cy="21061"/>
      </dsp:txXfrm>
    </dsp:sp>
    <dsp:sp modelId="{F369D2E1-48BE-4051-9D45-3572431A4DAF}">
      <dsp:nvSpPr>
        <dsp:cNvPr id="0" name=""/>
        <dsp:cNvSpPr/>
      </dsp:nvSpPr>
      <dsp:spPr>
        <a:xfrm>
          <a:off x="7425514" y="2546992"/>
          <a:ext cx="1363263" cy="681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Transmission of impulse to optic nerve</a:t>
          </a:r>
          <a:endParaRPr lang="en-CA" sz="1400" kern="1200" dirty="0"/>
        </a:p>
      </dsp:txBody>
      <dsp:txXfrm>
        <a:off x="7425514" y="2546992"/>
        <a:ext cx="1363263" cy="6816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1459CB-0B36-4E27-8038-27FE499FD51A}">
      <dsp:nvSpPr>
        <dsp:cNvPr id="0" name=""/>
        <dsp:cNvSpPr/>
      </dsp:nvSpPr>
      <dsp:spPr>
        <a:xfrm>
          <a:off x="633" y="1315236"/>
          <a:ext cx="1758217" cy="879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Visible light</a:t>
          </a:r>
          <a:endParaRPr lang="en-CA" sz="1800" kern="1200" dirty="0"/>
        </a:p>
      </dsp:txBody>
      <dsp:txXfrm>
        <a:off x="633" y="1315236"/>
        <a:ext cx="1758217" cy="879108"/>
      </dsp:txXfrm>
    </dsp:sp>
    <dsp:sp modelId="{22228359-7225-4BE0-9438-9E91CE1B2071}">
      <dsp:nvSpPr>
        <dsp:cNvPr id="0" name=""/>
        <dsp:cNvSpPr/>
      </dsp:nvSpPr>
      <dsp:spPr>
        <a:xfrm rot="21552938">
          <a:off x="1758827" y="1728756"/>
          <a:ext cx="509895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509895" y="22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21552938">
        <a:off x="2001028" y="1738553"/>
        <a:ext cx="25494" cy="25494"/>
      </dsp:txXfrm>
    </dsp:sp>
    <dsp:sp modelId="{E570BA7D-F961-480D-9B1C-B07C00E84712}">
      <dsp:nvSpPr>
        <dsp:cNvPr id="0" name=""/>
        <dsp:cNvSpPr/>
      </dsp:nvSpPr>
      <dsp:spPr>
        <a:xfrm>
          <a:off x="2268699" y="1308255"/>
          <a:ext cx="1758217" cy="879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err="1" smtClean="0"/>
            <a:t>Photopsin</a:t>
          </a:r>
          <a:endParaRPr lang="en-CA" sz="1800" kern="1200" dirty="0"/>
        </a:p>
      </dsp:txBody>
      <dsp:txXfrm>
        <a:off x="2268699" y="1308255"/>
        <a:ext cx="1758217" cy="879108"/>
      </dsp:txXfrm>
    </dsp:sp>
    <dsp:sp modelId="{77792F7E-8176-4A5F-A41B-C58733159D5F}">
      <dsp:nvSpPr>
        <dsp:cNvPr id="0" name=""/>
        <dsp:cNvSpPr/>
      </dsp:nvSpPr>
      <dsp:spPr>
        <a:xfrm>
          <a:off x="4026917" y="1725266"/>
          <a:ext cx="624501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624501" y="22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4323555" y="1732197"/>
        <a:ext cx="31225" cy="31225"/>
      </dsp:txXfrm>
    </dsp:sp>
    <dsp:sp modelId="{64865772-7501-4E02-9FBD-0D3D2ACCC74D}">
      <dsp:nvSpPr>
        <dsp:cNvPr id="0" name=""/>
        <dsp:cNvSpPr/>
      </dsp:nvSpPr>
      <dsp:spPr>
        <a:xfrm>
          <a:off x="4651418" y="1308255"/>
          <a:ext cx="1758217" cy="879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Inhibits inhibitory neurotransmitter</a:t>
          </a:r>
          <a:endParaRPr lang="en-CA" sz="1800" kern="1200" dirty="0"/>
        </a:p>
      </dsp:txBody>
      <dsp:txXfrm>
        <a:off x="4651418" y="1308255"/>
        <a:ext cx="1758217" cy="879108"/>
      </dsp:txXfrm>
    </dsp:sp>
    <dsp:sp modelId="{5AAEF8F1-995A-4B8F-9822-205D72CC1D38}">
      <dsp:nvSpPr>
        <dsp:cNvPr id="0" name=""/>
        <dsp:cNvSpPr/>
      </dsp:nvSpPr>
      <dsp:spPr>
        <a:xfrm rot="21599945">
          <a:off x="6409636" y="1725262"/>
          <a:ext cx="545100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545100" y="22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21599945">
        <a:off x="6668559" y="1734178"/>
        <a:ext cx="27255" cy="27255"/>
      </dsp:txXfrm>
    </dsp:sp>
    <dsp:sp modelId="{F369D2E1-48BE-4051-9D45-3572431A4DAF}">
      <dsp:nvSpPr>
        <dsp:cNvPr id="0" name=""/>
        <dsp:cNvSpPr/>
      </dsp:nvSpPr>
      <dsp:spPr>
        <a:xfrm>
          <a:off x="6954736" y="1308247"/>
          <a:ext cx="1758217" cy="879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Transmission of impulse to optic nerve</a:t>
          </a:r>
          <a:endParaRPr lang="en-CA" sz="1800" kern="1200" dirty="0"/>
        </a:p>
      </dsp:txBody>
      <dsp:txXfrm>
        <a:off x="6954736" y="1308247"/>
        <a:ext cx="1758217" cy="879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F4C5-6EE3-4D42-916A-229CC679117F}" type="datetimeFigureOut">
              <a:rPr lang="en-US" smtClean="0"/>
              <a:pPr/>
              <a:t>12/10/2012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EA9-15A8-4287-8F20-E48FD91DD8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F4C5-6EE3-4D42-916A-229CC679117F}" type="datetimeFigureOut">
              <a:rPr lang="en-US" smtClean="0"/>
              <a:pPr/>
              <a:t>12/10/2012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EA9-15A8-4287-8F20-E48FD91DD8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F4C5-6EE3-4D42-916A-229CC679117F}" type="datetimeFigureOut">
              <a:rPr lang="en-US" smtClean="0"/>
              <a:pPr/>
              <a:t>12/10/2012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EA9-15A8-4287-8F20-E48FD91DD8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F4C5-6EE3-4D42-916A-229CC679117F}" type="datetimeFigureOut">
              <a:rPr lang="en-US" smtClean="0"/>
              <a:pPr/>
              <a:t>12/10/2012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EA9-15A8-4287-8F20-E48FD91DD8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F4C5-6EE3-4D42-916A-229CC679117F}" type="datetimeFigureOut">
              <a:rPr lang="en-US" smtClean="0"/>
              <a:pPr/>
              <a:t>12/10/2012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EA9-15A8-4287-8F20-E48FD91DD8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F4C5-6EE3-4D42-916A-229CC679117F}" type="datetimeFigureOut">
              <a:rPr lang="en-US" smtClean="0"/>
              <a:pPr/>
              <a:t>12/10/2012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EA9-15A8-4287-8F20-E48FD91DD8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F4C5-6EE3-4D42-916A-229CC679117F}" type="datetimeFigureOut">
              <a:rPr lang="en-US" smtClean="0"/>
              <a:pPr/>
              <a:t>12/10/2012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EA9-15A8-4287-8F20-E48FD91DD8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F4C5-6EE3-4D42-916A-229CC679117F}" type="datetimeFigureOut">
              <a:rPr lang="en-US" smtClean="0"/>
              <a:pPr/>
              <a:t>12/10/2012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EA9-15A8-4287-8F20-E48FD91DD8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F4C5-6EE3-4D42-916A-229CC679117F}" type="datetimeFigureOut">
              <a:rPr lang="en-US" smtClean="0"/>
              <a:pPr/>
              <a:t>12/10/2012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EA9-15A8-4287-8F20-E48FD91DD8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F4C5-6EE3-4D42-916A-229CC679117F}" type="datetimeFigureOut">
              <a:rPr lang="en-US" smtClean="0"/>
              <a:pPr/>
              <a:t>12/10/2012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EA9-15A8-4287-8F20-E48FD91DD8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F4C5-6EE3-4D42-916A-229CC679117F}" type="datetimeFigureOut">
              <a:rPr lang="en-US" smtClean="0"/>
              <a:pPr/>
              <a:t>12/10/2012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EEA9-15A8-4287-8F20-E48FD91DD8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0F4C5-6EE3-4D42-916A-229CC679117F}" type="datetimeFigureOut">
              <a:rPr lang="en-US" smtClean="0"/>
              <a:pPr/>
              <a:t>12/10/2012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AEEA9-15A8-4287-8F20-E48FD91DD88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youtube.com/watch?v=qxbuysNGL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WA7-k_UcWY&amp;feature=player_embedded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leavingbio.net/the%20senses_files/THE%20SENSES_files/image002.jpg"/>
          <p:cNvPicPr>
            <a:picLocks noChangeAspect="1" noChangeArrowheads="1"/>
          </p:cNvPicPr>
          <p:nvPr/>
        </p:nvPicPr>
        <p:blipFill>
          <a:blip r:embed="rId2" cstate="print"/>
          <a:srcRect b="3964"/>
          <a:stretch>
            <a:fillRect/>
          </a:stretch>
        </p:blipFill>
        <p:spPr bwMode="auto">
          <a:xfrm rot="20419757">
            <a:off x="1311775" y="-507736"/>
            <a:ext cx="7338833" cy="6859973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3419872" cy="576064"/>
          </a:xfrm>
          <a:solidFill>
            <a:schemeClr val="bg1">
              <a:alpha val="75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CA" dirty="0" smtClean="0"/>
              <a:t>Sensory Reception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93904"/>
            <a:ext cx="3419872" cy="864096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l"/>
            <a:r>
              <a:rPr lang="en-CA" b="1" dirty="0" smtClean="0"/>
              <a:t>Chapter 14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Mechanoreceptors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en-CA" dirty="0" smtClean="0"/>
              <a:t>Respond to mechanical forces</a:t>
            </a:r>
          </a:p>
          <a:p>
            <a:endParaRPr lang="en-CA" dirty="0" smtClean="0"/>
          </a:p>
          <a:p>
            <a:pPr>
              <a:buNone/>
            </a:pPr>
            <a:r>
              <a:rPr lang="en-CA" b="1" dirty="0" smtClean="0"/>
              <a:t>Ex. </a:t>
            </a:r>
            <a:r>
              <a:rPr lang="en-CA" dirty="0" smtClean="0"/>
              <a:t>Hair cells of the inner ear, skin receptors, and </a:t>
            </a:r>
            <a:r>
              <a:rPr lang="en-CA" dirty="0" err="1" smtClean="0"/>
              <a:t>proprioceptors</a:t>
            </a:r>
            <a:r>
              <a:rPr lang="en-CA" dirty="0" smtClean="0"/>
              <a:t> (muscles, joints, tendons)</a:t>
            </a:r>
            <a:endParaRPr lang="en-CA" dirty="0"/>
          </a:p>
        </p:txBody>
      </p:sp>
      <p:pic>
        <p:nvPicPr>
          <p:cNvPr id="20482" name="Picture 2" descr="http://c.photoshelter.com/img-get/I0000nxqicWtC3oM/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02983"/>
            <a:ext cx="3384376" cy="3555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79" t="9429" r="2582" b="4782"/>
          <a:stretch>
            <a:fillRect/>
          </a:stretch>
        </p:blipFill>
        <p:spPr bwMode="auto">
          <a:xfrm>
            <a:off x="1907704" y="2636912"/>
            <a:ext cx="6984776" cy="405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err="1" smtClean="0"/>
              <a:t>Thermoreceptors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CA" dirty="0" smtClean="0"/>
              <a:t>Stimulated by temperature; sensitive to heat and cold</a:t>
            </a:r>
          </a:p>
          <a:p>
            <a:r>
              <a:rPr lang="en-CA" b="1" dirty="0" smtClean="0"/>
              <a:t>Located in skin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Sensory Reception Summary</a:t>
            </a:r>
            <a:endParaRPr lang="en-C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73" t="7172" r="3067" b="3895"/>
          <a:stretch>
            <a:fillRect/>
          </a:stretch>
        </p:blipFill>
        <p:spPr bwMode="auto">
          <a:xfrm>
            <a:off x="0" y="980728"/>
            <a:ext cx="905907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8772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B050"/>
                </a:solidFill>
              </a:rPr>
              <a:t>Practice</a:t>
            </a:r>
            <a:r>
              <a:rPr lang="en-CA" sz="3200" b="1" dirty="0" smtClean="0"/>
              <a:t> – pg. 448 #1-4</a:t>
            </a:r>
            <a:endParaRPr lang="en-CA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carolguze.com/images/organsystems/Sensory/eye.jpg"/>
          <p:cNvPicPr>
            <a:picLocks noChangeAspect="1" noChangeArrowheads="1"/>
          </p:cNvPicPr>
          <p:nvPr/>
        </p:nvPicPr>
        <p:blipFill>
          <a:blip r:embed="rId2" cstate="print"/>
          <a:srcRect l="2091" t="3140" r="2372" b="11129"/>
          <a:stretch>
            <a:fillRect/>
          </a:stretch>
        </p:blipFill>
        <p:spPr bwMode="auto">
          <a:xfrm rot="743415">
            <a:off x="405163" y="761238"/>
            <a:ext cx="8424156" cy="47772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</p:spPr>
        <p:txBody>
          <a:bodyPr/>
          <a:lstStyle/>
          <a:p>
            <a:r>
              <a:rPr lang="en-CA" dirty="0" smtClean="0"/>
              <a:t>Photoreception – THE EYE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77072"/>
            <a:ext cx="7772400" cy="1500187"/>
          </a:xfrm>
        </p:spPr>
        <p:txBody>
          <a:bodyPr/>
          <a:lstStyle/>
          <a:p>
            <a:r>
              <a:rPr lang="en-CA" dirty="0" smtClean="0"/>
              <a:t>Topic 14.2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Human Eye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CA" dirty="0" smtClean="0"/>
              <a:t>Fluid-filled, hollow ball ~2.5cm in diameter</a:t>
            </a:r>
          </a:p>
          <a:p>
            <a:endParaRPr lang="en-CA" dirty="0" smtClean="0"/>
          </a:p>
          <a:p>
            <a:r>
              <a:rPr lang="en-CA" dirty="0" smtClean="0"/>
              <a:t>Purpose - focuses incoming light onto photoreceptors of the retina</a:t>
            </a:r>
          </a:p>
          <a:p>
            <a:endParaRPr lang="en-CA" dirty="0" smtClean="0"/>
          </a:p>
          <a:p>
            <a:r>
              <a:rPr lang="en-CA" b="1" u="sng" dirty="0" smtClean="0"/>
              <a:t>3 Distinct layers</a:t>
            </a:r>
            <a:r>
              <a:rPr lang="en-CA" b="1" dirty="0" smtClean="0"/>
              <a:t>:</a:t>
            </a:r>
          </a:p>
          <a:p>
            <a:pPr lvl="1"/>
            <a:r>
              <a:rPr lang="en-CA" sz="3200" dirty="0" smtClean="0"/>
              <a:t>External</a:t>
            </a:r>
          </a:p>
          <a:p>
            <a:pPr lvl="1"/>
            <a:r>
              <a:rPr lang="en-CA" sz="3200" dirty="0" smtClean="0"/>
              <a:t>Intermediate</a:t>
            </a:r>
          </a:p>
          <a:p>
            <a:pPr lvl="1"/>
            <a:r>
              <a:rPr lang="en-CA" sz="3200" dirty="0" smtClean="0"/>
              <a:t>Internal</a:t>
            </a:r>
            <a:endParaRPr lang="en-CA" sz="3200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 l="13654" t="13338" r="31827" b="9546"/>
          <a:stretch>
            <a:fillRect/>
          </a:stretch>
        </p:blipFill>
        <p:spPr bwMode="auto">
          <a:xfrm>
            <a:off x="4283968" y="3284984"/>
            <a:ext cx="330195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95936" y="3645024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External Layer (aka </a:t>
            </a:r>
            <a:r>
              <a:rPr lang="en-CA" b="1" dirty="0" smtClean="0">
                <a:solidFill>
                  <a:srgbClr val="0070C0"/>
                </a:solidFill>
              </a:rPr>
              <a:t>Sclera</a:t>
            </a:r>
            <a:r>
              <a:rPr lang="en-CA" b="1" dirty="0" smtClean="0"/>
              <a:t>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</a:rPr>
              <a:t>Sclera</a:t>
            </a:r>
            <a:r>
              <a:rPr lang="en-CA" dirty="0" smtClean="0"/>
              <a:t> - protects and supports the eyeball</a:t>
            </a:r>
          </a:p>
          <a:p>
            <a:pPr lvl="1"/>
            <a:r>
              <a:rPr lang="en-CA" dirty="0" smtClean="0"/>
              <a:t>White, tough and fibrous layer</a:t>
            </a:r>
          </a:p>
          <a:p>
            <a:pPr lvl="1"/>
            <a:endParaRPr lang="en-CA" dirty="0" smtClean="0"/>
          </a:p>
          <a:p>
            <a:r>
              <a:rPr lang="en-CA" b="1" dirty="0" smtClean="0"/>
              <a:t>Cornea</a:t>
            </a:r>
            <a:r>
              <a:rPr lang="en-CA" dirty="0" smtClean="0"/>
              <a:t> - bends light rays into the eye</a:t>
            </a:r>
          </a:p>
          <a:p>
            <a:pPr lvl="1"/>
            <a:r>
              <a:rPr lang="en-CA" dirty="0" smtClean="0"/>
              <a:t>Transparent part of the sclera on the front of the eye</a:t>
            </a:r>
            <a:endParaRPr lang="en-CA" dirty="0"/>
          </a:p>
        </p:txBody>
      </p:sp>
      <p:pic>
        <p:nvPicPr>
          <p:cNvPr id="26626" name="Picture 2" descr="http://bp0.blogger.com/_9s8iqcCd0DY/RgpXPuYK-OI/AAAAAAAAAiE/gwf50PhUAmY/s400/s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861048"/>
            <a:ext cx="3810000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uveitis.org/kids/images/OID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99158"/>
            <a:ext cx="7668344" cy="595884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External Layer (aka </a:t>
            </a: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Sclera</a:t>
            </a: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3928" y="1268760"/>
            <a:ext cx="720080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7092280" y="2924944"/>
            <a:ext cx="720080" cy="2880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4211960" y="1700808"/>
            <a:ext cx="72008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32240" y="3068960"/>
            <a:ext cx="36004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Intermediate Layer (aka </a:t>
            </a:r>
            <a:r>
              <a:rPr lang="en-CA" b="1" dirty="0" smtClean="0">
                <a:solidFill>
                  <a:srgbClr val="FF0000"/>
                </a:solidFill>
              </a:rPr>
              <a:t>Choroid</a:t>
            </a:r>
            <a:r>
              <a:rPr lang="en-CA" b="1" dirty="0" smtClean="0"/>
              <a:t>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Choroid </a:t>
            </a:r>
            <a:r>
              <a:rPr lang="en-CA" dirty="0" smtClean="0"/>
              <a:t>- inner layer of the sclera that absorbs stray light rays that are not detected by the photoreceptors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00B050"/>
                </a:solidFill>
              </a:rPr>
              <a:t>Iris</a:t>
            </a:r>
            <a:r>
              <a:rPr lang="en-CA" dirty="0" smtClean="0"/>
              <a:t> - regulates the amount of light that enters the eye</a:t>
            </a:r>
          </a:p>
          <a:p>
            <a:endParaRPr lang="en-CA" dirty="0" smtClean="0"/>
          </a:p>
          <a:p>
            <a:r>
              <a:rPr lang="en-CA" b="1" dirty="0" smtClean="0"/>
              <a:t>Pupil </a:t>
            </a:r>
            <a:r>
              <a:rPr lang="en-CA" dirty="0" smtClean="0"/>
              <a:t>- opening in which the light enters and travels to the inner eye </a:t>
            </a:r>
          </a:p>
          <a:p>
            <a:endParaRPr lang="en-CA" dirty="0" smtClean="0"/>
          </a:p>
          <a:p>
            <a:r>
              <a:rPr lang="en-CA" b="1" dirty="0" err="1" smtClean="0">
                <a:solidFill>
                  <a:srgbClr val="C00000"/>
                </a:solidFill>
              </a:rPr>
              <a:t>Ciliary</a:t>
            </a:r>
            <a:r>
              <a:rPr lang="en-CA" b="1" dirty="0" smtClean="0">
                <a:solidFill>
                  <a:srgbClr val="C00000"/>
                </a:solidFill>
              </a:rPr>
              <a:t> muscles </a:t>
            </a:r>
            <a:r>
              <a:rPr lang="en-CA" dirty="0" smtClean="0"/>
              <a:t>- changes shape of the lens for focus (thickening of the choroid behind the iris)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Intermediate Layer (aka </a:t>
            </a:r>
            <a:r>
              <a:rPr lang="en-CA" b="1" dirty="0" smtClean="0">
                <a:solidFill>
                  <a:srgbClr val="FF0000"/>
                </a:solidFill>
              </a:rPr>
              <a:t>Choroid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24578" name="Picture 2" descr="http://www.uveitis.org/kids/images/OID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99158"/>
            <a:ext cx="7668344" cy="59588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92280" y="3789040"/>
            <a:ext cx="71552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6444208" y="3931916"/>
            <a:ext cx="648072" cy="11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Internal Layer (aka </a:t>
            </a:r>
            <a:r>
              <a:rPr lang="en-CA" b="1" dirty="0" smtClean="0">
                <a:solidFill>
                  <a:srgbClr val="00B050"/>
                </a:solidFill>
              </a:rPr>
              <a:t>Retina</a:t>
            </a:r>
            <a:r>
              <a:rPr lang="en-CA" b="1" dirty="0" smtClean="0"/>
              <a:t>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r>
              <a:rPr lang="en-CA" b="1" dirty="0" smtClean="0">
                <a:solidFill>
                  <a:srgbClr val="00B050"/>
                </a:solidFill>
              </a:rPr>
              <a:t>Retina</a:t>
            </a:r>
            <a:r>
              <a:rPr lang="en-CA" dirty="0" smtClean="0">
                <a:solidFill>
                  <a:srgbClr val="00B050"/>
                </a:solidFill>
              </a:rPr>
              <a:t> </a:t>
            </a:r>
            <a:r>
              <a:rPr lang="en-CA" dirty="0" smtClean="0"/>
              <a:t>- thin layer of vascular tissue which contains </a:t>
            </a:r>
            <a:r>
              <a:rPr lang="en-CA" b="1" dirty="0" smtClean="0">
                <a:solidFill>
                  <a:srgbClr val="FFC000"/>
                </a:solidFill>
              </a:rPr>
              <a:t>photoreceptors</a:t>
            </a:r>
            <a:r>
              <a:rPr lang="en-CA" dirty="0" smtClean="0"/>
              <a:t> </a:t>
            </a:r>
            <a:r>
              <a:rPr lang="en-CA" b="1" dirty="0" smtClean="0"/>
              <a:t>(cones and rods)</a:t>
            </a:r>
          </a:p>
          <a:p>
            <a:endParaRPr lang="en-CA" sz="1700" dirty="0" smtClean="0"/>
          </a:p>
          <a:p>
            <a:r>
              <a:rPr lang="en-CA" b="1" dirty="0" smtClean="0"/>
              <a:t>Rods</a:t>
            </a:r>
            <a:r>
              <a:rPr lang="en-CA" dirty="0" smtClean="0"/>
              <a:t> - sensitive to dim light</a:t>
            </a:r>
          </a:p>
          <a:p>
            <a:endParaRPr lang="en-CA" sz="1700" dirty="0" smtClean="0"/>
          </a:p>
          <a:p>
            <a:r>
              <a:rPr lang="en-CA" b="1" dirty="0" smtClean="0">
                <a:solidFill>
                  <a:srgbClr val="FF0000"/>
                </a:solidFill>
              </a:rPr>
              <a:t>C</a:t>
            </a:r>
            <a:r>
              <a:rPr lang="en-CA" b="1" dirty="0" smtClean="0">
                <a:solidFill>
                  <a:srgbClr val="FFC000"/>
                </a:solidFill>
              </a:rPr>
              <a:t>o</a:t>
            </a:r>
            <a:r>
              <a:rPr lang="en-CA" b="1" dirty="0" smtClean="0">
                <a:solidFill>
                  <a:srgbClr val="7030A0"/>
                </a:solidFill>
              </a:rPr>
              <a:t>n</a:t>
            </a:r>
            <a:r>
              <a:rPr lang="en-CA" b="1" dirty="0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CA" dirty="0"/>
              <a:t> -</a:t>
            </a:r>
            <a:r>
              <a:rPr lang="en-CA" dirty="0" smtClean="0"/>
              <a:t> sensitive to different wavelengths of light; or colour vision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b="1" dirty="0" smtClean="0"/>
              <a:t>Fovea </a:t>
            </a:r>
            <a:r>
              <a:rPr lang="en-CA" b="1" dirty="0" err="1" smtClean="0"/>
              <a:t>centralis</a:t>
            </a:r>
            <a:r>
              <a:rPr lang="en-CA" dirty="0"/>
              <a:t> </a:t>
            </a:r>
            <a:r>
              <a:rPr lang="en-CA" dirty="0" smtClean="0"/>
              <a:t>- contains the highest density of cones (light is focused onto this point by the lens)</a:t>
            </a:r>
            <a:endParaRPr lang="en-CA" dirty="0"/>
          </a:p>
        </p:txBody>
      </p:sp>
      <p:pic>
        <p:nvPicPr>
          <p:cNvPr id="23554" name="Picture 2" descr="http://www.kollewin.com/EX/09-15-03/spectrum.gif"/>
          <p:cNvPicPr>
            <a:picLocks noChangeAspect="1" noChangeArrowheads="1"/>
          </p:cNvPicPr>
          <p:nvPr/>
        </p:nvPicPr>
        <p:blipFill>
          <a:blip r:embed="rId2" cstate="print"/>
          <a:srcRect l="980" b="18034"/>
          <a:stretch>
            <a:fillRect/>
          </a:stretch>
        </p:blipFill>
        <p:spPr bwMode="auto">
          <a:xfrm>
            <a:off x="3131839" y="3624969"/>
            <a:ext cx="6023177" cy="2027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nature.com/embor/journal/v3/n4/images/embor178-f2.jpg"/>
          <p:cNvPicPr>
            <a:picLocks noChangeAspect="1" noChangeArrowheads="1"/>
          </p:cNvPicPr>
          <p:nvPr/>
        </p:nvPicPr>
        <p:blipFill>
          <a:blip r:embed="rId2" cstate="print"/>
          <a:srcRect l="11275" r="11489"/>
          <a:stretch>
            <a:fillRect/>
          </a:stretch>
        </p:blipFill>
        <p:spPr bwMode="auto">
          <a:xfrm rot="793622">
            <a:off x="1674046" y="530460"/>
            <a:ext cx="6828624" cy="58695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</p:spPr>
        <p:txBody>
          <a:bodyPr/>
          <a:lstStyle/>
          <a:p>
            <a:r>
              <a:rPr lang="en-CA" dirty="0" smtClean="0"/>
              <a:t>Sensory Receptors and Sensation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33056"/>
            <a:ext cx="7772400" cy="1500187"/>
          </a:xfrm>
        </p:spPr>
        <p:txBody>
          <a:bodyPr/>
          <a:lstStyle/>
          <a:p>
            <a:r>
              <a:rPr lang="en-CA" dirty="0" smtClean="0"/>
              <a:t>Topic 14.1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Internal Layer (aka </a:t>
            </a:r>
            <a:r>
              <a:rPr lang="en-CA" b="1" dirty="0" smtClean="0">
                <a:solidFill>
                  <a:srgbClr val="00B050"/>
                </a:solidFill>
              </a:rPr>
              <a:t>Retina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6" name="Picture 2" descr="http://www.uveitis.org/kids/images/OID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99158"/>
            <a:ext cx="7668344" cy="595884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07704" y="2276872"/>
            <a:ext cx="715520" cy="2857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2623224" y="2419748"/>
            <a:ext cx="1012672" cy="731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15616" y="3140968"/>
            <a:ext cx="1512168" cy="6480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627784" y="3465004"/>
            <a:ext cx="288032" cy="25202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Other Parts of the Eye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Lens</a:t>
            </a:r>
            <a:r>
              <a:rPr lang="en-CA" dirty="0" smtClean="0"/>
              <a:t> – Held behind iris and pupil by the </a:t>
            </a:r>
            <a:r>
              <a:rPr lang="en-CA" dirty="0" err="1" smtClean="0"/>
              <a:t>ciliary</a:t>
            </a:r>
            <a:r>
              <a:rPr lang="en-CA" dirty="0" smtClean="0"/>
              <a:t> body muscles</a:t>
            </a:r>
          </a:p>
          <a:p>
            <a:pPr lvl="1"/>
            <a:r>
              <a:rPr lang="en-CA" dirty="0" smtClean="0"/>
              <a:t>focuses light onto the fovea centralis</a:t>
            </a:r>
          </a:p>
          <a:p>
            <a:endParaRPr lang="en-CA" sz="1700" dirty="0" smtClean="0"/>
          </a:p>
          <a:p>
            <a:r>
              <a:rPr lang="en-CA" b="1" dirty="0" smtClean="0">
                <a:solidFill>
                  <a:srgbClr val="FF00FF"/>
                </a:solidFill>
              </a:rPr>
              <a:t>Humours</a:t>
            </a:r>
          </a:p>
          <a:p>
            <a:pPr lvl="1"/>
            <a:r>
              <a:rPr lang="en-CA" b="1" dirty="0" smtClean="0">
                <a:solidFill>
                  <a:srgbClr val="0070C0"/>
                </a:solidFill>
              </a:rPr>
              <a:t>Aqueous humour:  </a:t>
            </a:r>
            <a:r>
              <a:rPr lang="en-CA" dirty="0" smtClean="0"/>
              <a:t>located in the </a:t>
            </a:r>
            <a:r>
              <a:rPr lang="en-CA" b="1" dirty="0" smtClean="0"/>
              <a:t>anterior chamber (in front of the lens) </a:t>
            </a:r>
            <a:r>
              <a:rPr lang="en-CA" dirty="0" smtClean="0"/>
              <a:t>and maintains shape of the cornea and provides oxygen to surrounding cells </a:t>
            </a:r>
            <a:r>
              <a:rPr lang="en-CA" b="1" dirty="0" smtClean="0"/>
              <a:t>(</a:t>
            </a:r>
            <a:r>
              <a:rPr lang="en-CA" b="1" dirty="0" smtClean="0">
                <a:solidFill>
                  <a:srgbClr val="0070C0"/>
                </a:solidFill>
              </a:rPr>
              <a:t>watery fluid</a:t>
            </a:r>
            <a:r>
              <a:rPr lang="en-CA" b="1" dirty="0" smtClean="0"/>
              <a:t>)</a:t>
            </a:r>
          </a:p>
          <a:p>
            <a:pPr lvl="1"/>
            <a:r>
              <a:rPr lang="en-CA" b="1" dirty="0" smtClean="0">
                <a:solidFill>
                  <a:srgbClr val="7030A0"/>
                </a:solidFill>
              </a:rPr>
              <a:t>Vitreous humour: </a:t>
            </a:r>
            <a:r>
              <a:rPr lang="en-CA" dirty="0" smtClean="0"/>
              <a:t>located in the </a:t>
            </a:r>
            <a:r>
              <a:rPr lang="en-CA" b="1" dirty="0" smtClean="0"/>
              <a:t>posterior chamber (behind the lens) </a:t>
            </a:r>
            <a:r>
              <a:rPr lang="en-CA" dirty="0" smtClean="0"/>
              <a:t>maintains shape of the eye ball and supports surrounding cells </a:t>
            </a:r>
            <a:r>
              <a:rPr lang="en-CA" b="1" dirty="0" smtClean="0"/>
              <a:t>(</a:t>
            </a:r>
            <a:r>
              <a:rPr lang="en-CA" b="1" dirty="0" smtClean="0">
                <a:solidFill>
                  <a:srgbClr val="7030A0"/>
                </a:solidFill>
              </a:rPr>
              <a:t>jelly-like</a:t>
            </a:r>
            <a:r>
              <a:rPr lang="en-CA" b="1" dirty="0" smtClean="0"/>
              <a:t>)</a:t>
            </a:r>
          </a:p>
          <a:p>
            <a:pPr lvl="1"/>
            <a:endParaRPr lang="en-CA" sz="1700" dirty="0" smtClean="0"/>
          </a:p>
          <a:p>
            <a:r>
              <a:rPr lang="en-CA" b="1" dirty="0" smtClean="0"/>
              <a:t>Optic nerve - </a:t>
            </a:r>
            <a:r>
              <a:rPr lang="en-CA" dirty="0" smtClean="0"/>
              <a:t>transmits sensory information to the brain. (creates “blind –spot”)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1956" t="5042" r="1552"/>
          <a:stretch>
            <a:fillRect/>
          </a:stretch>
        </p:blipFill>
        <p:spPr bwMode="auto">
          <a:xfrm>
            <a:off x="0" y="188640"/>
            <a:ext cx="9144000" cy="64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1966" t="5579" r="1826" b="2923"/>
          <a:stretch>
            <a:fillRect/>
          </a:stretch>
        </p:blipFill>
        <p:spPr bwMode="auto">
          <a:xfrm>
            <a:off x="0" y="332656"/>
            <a:ext cx="910637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How Does the Eye Focus?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lnSpcReduction="10000"/>
          </a:bodyPr>
          <a:lstStyle/>
          <a:p>
            <a:r>
              <a:rPr lang="en-CA" b="1" dirty="0" smtClean="0"/>
              <a:t>Focusing on </a:t>
            </a:r>
            <a:r>
              <a:rPr lang="en-CA" b="1" dirty="0" smtClean="0">
                <a:solidFill>
                  <a:srgbClr val="0070C0"/>
                </a:solidFill>
              </a:rPr>
              <a:t>distant</a:t>
            </a:r>
            <a:r>
              <a:rPr lang="en-CA" b="1" dirty="0" smtClean="0"/>
              <a:t> objects:</a:t>
            </a:r>
            <a:r>
              <a:rPr lang="en-CA" dirty="0" smtClean="0"/>
              <a:t>	</a:t>
            </a:r>
          </a:p>
          <a:p>
            <a:pPr lvl="1"/>
            <a:r>
              <a:rPr lang="en-CA" dirty="0" err="1" smtClean="0"/>
              <a:t>Ciliary</a:t>
            </a:r>
            <a:r>
              <a:rPr lang="en-CA" dirty="0" smtClean="0"/>
              <a:t> muscles relax causing </a:t>
            </a:r>
          </a:p>
          <a:p>
            <a:pPr lvl="1">
              <a:buNone/>
            </a:pPr>
            <a:r>
              <a:rPr lang="en-CA" dirty="0" smtClean="0"/>
              <a:t>the </a:t>
            </a:r>
            <a:r>
              <a:rPr lang="en-CA" dirty="0" err="1" smtClean="0"/>
              <a:t>suspensory</a:t>
            </a:r>
            <a:r>
              <a:rPr lang="en-CA" dirty="0" smtClean="0"/>
              <a:t> ligaments to </a:t>
            </a:r>
          </a:p>
          <a:p>
            <a:pPr lvl="1">
              <a:buNone/>
            </a:pPr>
            <a:r>
              <a:rPr lang="en-CA" dirty="0" smtClean="0"/>
              <a:t>pull the lens flat</a:t>
            </a:r>
          </a:p>
          <a:p>
            <a:endParaRPr lang="en-CA" dirty="0" smtClean="0"/>
          </a:p>
          <a:p>
            <a:r>
              <a:rPr lang="en-CA" b="1" dirty="0" smtClean="0"/>
              <a:t>Focusing on </a:t>
            </a:r>
            <a:r>
              <a:rPr lang="en-CA" b="1" dirty="0" smtClean="0">
                <a:solidFill>
                  <a:srgbClr val="FF0000"/>
                </a:solidFill>
              </a:rPr>
              <a:t>close</a:t>
            </a:r>
            <a:r>
              <a:rPr lang="en-CA" b="1" dirty="0" smtClean="0"/>
              <a:t> objects:</a:t>
            </a:r>
          </a:p>
          <a:p>
            <a:pPr lvl="1"/>
            <a:r>
              <a:rPr lang="en-CA" dirty="0" smtClean="0"/>
              <a:t>Ciliary muscles contract, </a:t>
            </a:r>
          </a:p>
          <a:p>
            <a:pPr lvl="1">
              <a:buNone/>
            </a:pPr>
            <a:r>
              <a:rPr lang="en-CA" dirty="0" err="1" smtClean="0"/>
              <a:t>suspensory</a:t>
            </a:r>
            <a:r>
              <a:rPr lang="en-CA" dirty="0" smtClean="0"/>
              <a:t> ligaments relax </a:t>
            </a:r>
          </a:p>
          <a:p>
            <a:pPr lvl="1">
              <a:buNone/>
            </a:pPr>
            <a:r>
              <a:rPr lang="en-CA" dirty="0" smtClean="0"/>
              <a:t>and the lens becomes more </a:t>
            </a:r>
          </a:p>
          <a:p>
            <a:pPr lvl="1">
              <a:buNone/>
            </a:pPr>
            <a:r>
              <a:rPr lang="en-CA" dirty="0" smtClean="0"/>
              <a:t>rounded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4365104"/>
            <a:ext cx="3995936" cy="23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336936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Glaucoma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If the aqueous humour is unable to drain due to blockage of ducts, pressure will build in the eye and blood vessels will rupture.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If blood vessels continue to rupture, cells will not receive sufficient oxygen and die.</a:t>
            </a:r>
          </a:p>
          <a:p>
            <a:endParaRPr lang="en-CA" dirty="0" smtClean="0"/>
          </a:p>
          <a:p>
            <a:r>
              <a:rPr lang="en-CA" dirty="0" smtClean="0"/>
              <a:t>If this condition goes untreated blindness may ensue.</a:t>
            </a:r>
            <a:endParaRPr lang="en-CA" dirty="0"/>
          </a:p>
        </p:txBody>
      </p:sp>
      <p:pic>
        <p:nvPicPr>
          <p:cNvPr id="47106" name="Picture 2" descr="http://www.umm.edu/graphics/images/en/9349.jpg"/>
          <p:cNvPicPr>
            <a:picLocks noChangeAspect="1" noChangeArrowheads="1"/>
          </p:cNvPicPr>
          <p:nvPr/>
        </p:nvPicPr>
        <p:blipFill>
          <a:blip r:embed="rId2" cstate="print"/>
          <a:srcRect l="2822" t="7087" r="4570" b="7864"/>
          <a:stretch>
            <a:fillRect/>
          </a:stretch>
        </p:blipFill>
        <p:spPr bwMode="auto">
          <a:xfrm>
            <a:off x="4572000" y="1988840"/>
            <a:ext cx="3528392" cy="2592288"/>
          </a:xfrm>
          <a:prstGeom prst="rect">
            <a:avLst/>
          </a:prstGeom>
          <a:noFill/>
        </p:spPr>
      </p:pic>
      <p:pic>
        <p:nvPicPr>
          <p:cNvPr id="47108" name="Picture 4" descr="http://s3.amazonaws.com/webgen_einsteinwebsites/public/assets/25379/Diabetic_retinopathy.jpg"/>
          <p:cNvPicPr>
            <a:picLocks noChangeAspect="1" noChangeArrowheads="1"/>
          </p:cNvPicPr>
          <p:nvPr/>
        </p:nvPicPr>
        <p:blipFill>
          <a:blip r:embed="rId3" cstate="print"/>
          <a:srcRect l="9091" r="9091"/>
          <a:stretch>
            <a:fillRect/>
          </a:stretch>
        </p:blipFill>
        <p:spPr bwMode="auto">
          <a:xfrm>
            <a:off x="1043608" y="2492896"/>
            <a:ext cx="2592288" cy="215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Conditions Affecting Cornea and Lens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Cataracts</a:t>
            </a:r>
          </a:p>
          <a:p>
            <a:pPr lvl="1"/>
            <a:r>
              <a:rPr lang="en-CA" sz="3600" dirty="0" smtClean="0"/>
              <a:t>Protein structures in the lens degenerate and cause the lens to become clouded (therefore light cannot pass through)</a:t>
            </a:r>
          </a:p>
          <a:p>
            <a:pPr lvl="1"/>
            <a:r>
              <a:rPr lang="en-CA" sz="3600" dirty="0" smtClean="0"/>
              <a:t>Surgery to replace lens</a:t>
            </a:r>
          </a:p>
          <a:p>
            <a:pPr lvl="1"/>
            <a:endParaRPr lang="en-CA" dirty="0" smtClean="0"/>
          </a:p>
        </p:txBody>
      </p:sp>
      <p:pic>
        <p:nvPicPr>
          <p:cNvPr id="44034" name="Picture 2" descr="http://www.eyecare2020.com/wp-content/uploads/2012/02/cataract1.jpg"/>
          <p:cNvPicPr>
            <a:picLocks noChangeAspect="1" noChangeArrowheads="1"/>
          </p:cNvPicPr>
          <p:nvPr/>
        </p:nvPicPr>
        <p:blipFill>
          <a:blip r:embed="rId2" cstate="print"/>
          <a:srcRect t="13042" b="9092"/>
          <a:stretch>
            <a:fillRect/>
          </a:stretch>
        </p:blipFill>
        <p:spPr bwMode="auto">
          <a:xfrm>
            <a:off x="2339752" y="4149080"/>
            <a:ext cx="3888432" cy="256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Conditions Affecting Cornea and Lens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00B050"/>
                </a:solidFill>
              </a:rPr>
              <a:t>Astigmatism</a:t>
            </a:r>
          </a:p>
          <a:p>
            <a:pPr lvl="1"/>
            <a:r>
              <a:rPr lang="en-CA" sz="3200" dirty="0" smtClean="0"/>
              <a:t>Due to uneven curvature on part of the cornea, therefore cannot bend light directly onto the focal point</a:t>
            </a:r>
          </a:p>
          <a:p>
            <a:pPr lvl="1">
              <a:buNone/>
            </a:pPr>
            <a:endParaRPr lang="en-CA" sz="3200" dirty="0" smtClean="0"/>
          </a:p>
          <a:p>
            <a:pPr lvl="1"/>
            <a:r>
              <a:rPr lang="en-CA" sz="3200" dirty="0" smtClean="0"/>
              <a:t>Must wear specialty lenses</a:t>
            </a:r>
          </a:p>
          <a:p>
            <a:pPr lvl="1">
              <a:buNone/>
            </a:pPr>
            <a:r>
              <a:rPr lang="en-CA" sz="3200" dirty="0" smtClean="0"/>
              <a:t> to correct exact malformation.</a:t>
            </a:r>
            <a:endParaRPr lang="en-CA" sz="3200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 l="5439" t="7430" r="4821" b="3412"/>
          <a:stretch>
            <a:fillRect/>
          </a:stretch>
        </p:blipFill>
        <p:spPr bwMode="auto">
          <a:xfrm>
            <a:off x="5868144" y="2877921"/>
            <a:ext cx="2736304" cy="398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Nearsighted vs. Farsighted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Myopia </a:t>
            </a:r>
            <a:r>
              <a:rPr lang="en-CA" b="1" dirty="0" smtClean="0"/>
              <a:t>(nearsighted)</a:t>
            </a:r>
          </a:p>
          <a:p>
            <a:pPr lvl="1"/>
            <a:r>
              <a:rPr lang="en-CA" dirty="0" smtClean="0"/>
              <a:t>Difficulty focusing on distant objects</a:t>
            </a:r>
          </a:p>
          <a:p>
            <a:pPr lvl="1"/>
            <a:r>
              <a:rPr lang="en-CA" dirty="0" smtClean="0"/>
              <a:t>Eyeball is elongated so the image lands short of the retina</a:t>
            </a:r>
          </a:p>
          <a:p>
            <a:pPr lvl="1"/>
            <a:r>
              <a:rPr lang="en-CA" dirty="0" smtClean="0"/>
              <a:t>Wear </a:t>
            </a:r>
            <a:r>
              <a:rPr lang="en-CA" b="1" u="sng" dirty="0" smtClean="0"/>
              <a:t>concave</a:t>
            </a:r>
            <a:r>
              <a:rPr lang="en-CA" dirty="0" smtClean="0"/>
              <a:t> lenses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5122" name="Picture 2" descr="http://opticalsurgery.com/images/myop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801924"/>
            <a:ext cx="3548058" cy="405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Nearsighted vs. Farsighted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</a:rPr>
              <a:t>Hyperopia</a:t>
            </a:r>
            <a:r>
              <a:rPr lang="en-CA" dirty="0" smtClean="0"/>
              <a:t> </a:t>
            </a:r>
            <a:r>
              <a:rPr lang="en-CA" b="1" dirty="0" smtClean="0"/>
              <a:t>(farsighted)</a:t>
            </a:r>
          </a:p>
          <a:p>
            <a:pPr lvl="1"/>
            <a:r>
              <a:rPr lang="en-CA" dirty="0" smtClean="0"/>
              <a:t>Difficulty focusing on nearby objects</a:t>
            </a:r>
          </a:p>
          <a:p>
            <a:pPr lvl="1"/>
            <a:r>
              <a:rPr lang="en-CA" dirty="0" smtClean="0"/>
              <a:t>Eyeball is “too short” and the image lands behind the retina</a:t>
            </a:r>
          </a:p>
          <a:p>
            <a:pPr lvl="1"/>
            <a:r>
              <a:rPr lang="en-CA" dirty="0" smtClean="0"/>
              <a:t>Wear </a:t>
            </a:r>
            <a:r>
              <a:rPr lang="en-CA" b="1" u="sng" dirty="0" smtClean="0"/>
              <a:t>convex</a:t>
            </a:r>
            <a:r>
              <a:rPr lang="en-CA" dirty="0" smtClean="0"/>
              <a:t> lenses</a:t>
            </a:r>
          </a:p>
          <a:p>
            <a:endParaRPr lang="en-CA" dirty="0"/>
          </a:p>
        </p:txBody>
      </p:sp>
      <p:pic>
        <p:nvPicPr>
          <p:cNvPr id="4098" name="Picture 2" descr="http://www.childrenshospital.org/az/Site1517/Images/hyperopia_big.gif"/>
          <p:cNvPicPr>
            <a:picLocks noChangeAspect="1" noChangeArrowheads="1"/>
          </p:cNvPicPr>
          <p:nvPr/>
        </p:nvPicPr>
        <p:blipFill>
          <a:blip r:embed="rId2" cstate="print"/>
          <a:srcRect l="2057"/>
          <a:stretch>
            <a:fillRect/>
          </a:stretch>
        </p:blipFill>
        <p:spPr bwMode="auto">
          <a:xfrm>
            <a:off x="4860032" y="2856335"/>
            <a:ext cx="3428454" cy="4001665"/>
          </a:xfrm>
          <a:prstGeom prst="rect">
            <a:avLst/>
          </a:prstGeom>
          <a:noFill/>
        </p:spPr>
      </p:pic>
      <p:pic>
        <p:nvPicPr>
          <p:cNvPr id="4100" name="Picture 4" descr="http://25.media.tumblr.com/tumblr_kskcz9266D1qap9nq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429023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The Senses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en-CA" dirty="0" smtClean="0"/>
              <a:t>Senses transmit sensory information to the brain through electrochemical signals</a:t>
            </a:r>
          </a:p>
          <a:p>
            <a:endParaRPr lang="en-CA" dirty="0"/>
          </a:p>
          <a:p>
            <a:r>
              <a:rPr lang="en-CA" dirty="0" smtClean="0"/>
              <a:t>Different types of energy stimulate </a:t>
            </a:r>
          </a:p>
          <a:p>
            <a:pPr>
              <a:buNone/>
            </a:pPr>
            <a:r>
              <a:rPr lang="en-CA" dirty="0" smtClean="0"/>
              <a:t>different sensory receptors</a:t>
            </a:r>
          </a:p>
          <a:p>
            <a:endParaRPr lang="en-CA" dirty="0"/>
          </a:p>
          <a:p>
            <a:r>
              <a:rPr lang="en-CA" b="1" dirty="0" smtClean="0">
                <a:solidFill>
                  <a:srgbClr val="FF0000"/>
                </a:solidFill>
              </a:rPr>
              <a:t>Sensory Receptors </a:t>
            </a:r>
            <a:r>
              <a:rPr lang="en-CA" dirty="0" smtClean="0"/>
              <a:t>– Specialized </a:t>
            </a:r>
          </a:p>
          <a:p>
            <a:pPr>
              <a:buNone/>
            </a:pPr>
            <a:r>
              <a:rPr lang="en-CA" dirty="0" smtClean="0"/>
              <a:t>endings of the neuron that collect </a:t>
            </a:r>
          </a:p>
          <a:p>
            <a:pPr>
              <a:buNone/>
            </a:pPr>
            <a:r>
              <a:rPr lang="en-CA" dirty="0" smtClean="0"/>
              <a:t>sensory information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845" t="7786" r="8766" b="5295"/>
          <a:stretch>
            <a:fillRect/>
          </a:stretch>
        </p:blipFill>
        <p:spPr bwMode="auto">
          <a:xfrm>
            <a:off x="6407696" y="1955455"/>
            <a:ext cx="2736304" cy="49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Photoreceptors</a:t>
            </a:r>
            <a:endParaRPr lang="en-CA" b="1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66800"/>
          <a:stretch>
            <a:fillRect/>
          </a:stretch>
        </p:blipFill>
        <p:spPr bwMode="auto">
          <a:xfrm>
            <a:off x="5940153" y="1044127"/>
            <a:ext cx="3203848" cy="581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 r="52800"/>
          <a:stretch>
            <a:fillRect/>
          </a:stretch>
        </p:blipFill>
        <p:spPr bwMode="auto">
          <a:xfrm>
            <a:off x="2915816" y="1484784"/>
            <a:ext cx="262805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3928" t="12979" r="33589" b="10825"/>
          <a:stretch>
            <a:fillRect/>
          </a:stretch>
        </p:blipFill>
        <p:spPr bwMode="auto">
          <a:xfrm>
            <a:off x="251520" y="4077072"/>
            <a:ext cx="227725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429309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403648" y="4797152"/>
            <a:ext cx="576064" cy="7920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403648" y="1484784"/>
            <a:ext cx="1512168" cy="33123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79712" y="4797152"/>
            <a:ext cx="3528392" cy="7920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15816" y="1484784"/>
            <a:ext cx="2592288" cy="33123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Photoreceptors: Rods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CA" b="1" u="sng" dirty="0" smtClean="0"/>
              <a:t>Rods</a:t>
            </a:r>
          </a:p>
          <a:p>
            <a:r>
              <a:rPr lang="en-CA" dirty="0" smtClean="0"/>
              <a:t>~125million/eye</a:t>
            </a:r>
          </a:p>
          <a:p>
            <a:endParaRPr lang="en-CA" dirty="0" smtClean="0"/>
          </a:p>
          <a:p>
            <a:r>
              <a:rPr lang="en-CA" dirty="0" smtClean="0"/>
              <a:t>Extremely sensitive </a:t>
            </a:r>
          </a:p>
          <a:p>
            <a:endParaRPr lang="en-CA" dirty="0" smtClean="0"/>
          </a:p>
          <a:p>
            <a:r>
              <a:rPr lang="en-CA" b="1" dirty="0" smtClean="0"/>
              <a:t>Degrees of black and white</a:t>
            </a:r>
          </a:p>
          <a:p>
            <a:pPr>
              <a:buNone/>
            </a:pPr>
            <a:endParaRPr lang="en-CA" b="1" dirty="0" smtClean="0"/>
          </a:p>
          <a:p>
            <a:r>
              <a:rPr lang="en-CA" b="1" dirty="0" smtClean="0"/>
              <a:t>Detect motion </a:t>
            </a:r>
            <a:r>
              <a:rPr lang="en-CA" dirty="0" smtClean="0"/>
              <a:t>and are responsible </a:t>
            </a:r>
          </a:p>
          <a:p>
            <a:pPr>
              <a:buNone/>
            </a:pPr>
            <a:r>
              <a:rPr lang="en-CA" dirty="0" smtClean="0"/>
              <a:t>for peripheral vision</a:t>
            </a:r>
          </a:p>
          <a:p>
            <a:endParaRPr lang="en-CA" dirty="0" smtClean="0"/>
          </a:p>
          <a:p>
            <a:r>
              <a:rPr lang="en-CA" dirty="0" smtClean="0"/>
              <a:t>Spread throughout the retina, but </a:t>
            </a:r>
            <a:endParaRPr lang="en-CA" dirty="0"/>
          </a:p>
          <a:p>
            <a:pPr>
              <a:buNone/>
            </a:pPr>
            <a:r>
              <a:rPr lang="en-CA" dirty="0" smtClean="0"/>
              <a:t>concentrated along the outside edges</a:t>
            </a:r>
          </a:p>
          <a:p>
            <a:endParaRPr lang="en-CA" dirty="0" smtClean="0"/>
          </a:p>
          <a:p>
            <a:r>
              <a:rPr lang="en-CA" b="1" dirty="0" smtClean="0"/>
              <a:t>Rhodopsin</a:t>
            </a:r>
            <a:r>
              <a:rPr lang="en-CA" dirty="0" smtClean="0"/>
              <a:t> is derived from </a:t>
            </a:r>
            <a:r>
              <a:rPr lang="en-CA" b="1" dirty="0" smtClean="0"/>
              <a:t>Vitamin A</a:t>
            </a:r>
          </a:p>
          <a:p>
            <a:pPr lvl="1"/>
            <a:endParaRPr lang="en-CA" dirty="0"/>
          </a:p>
        </p:txBody>
      </p:sp>
      <p:pic>
        <p:nvPicPr>
          <p:cNvPr id="3074" name="Picture 2" descr="http://images-mediawiki-sites.thefullwiki.org/06/5/9/2/8809463127682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576" y="1340768"/>
            <a:ext cx="3816424" cy="4656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How Rods Transmit Neural Impulses</a:t>
            </a:r>
            <a:endParaRPr lang="en-CA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9001156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286380" y="3500438"/>
            <a:ext cx="571504" cy="42862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ghtning Bolt 4"/>
          <p:cNvSpPr/>
          <p:nvPr/>
        </p:nvSpPr>
        <p:spPr>
          <a:xfrm>
            <a:off x="1691680" y="2852936"/>
            <a:ext cx="432048" cy="1224136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upload.wikimedia.org/wikipedia/commons/thumb/a/a0/Cone_cell_en.png/250px-Cone_cell_en.png"/>
          <p:cNvPicPr>
            <a:picLocks noChangeAspect="1" noChangeArrowheads="1"/>
          </p:cNvPicPr>
          <p:nvPr/>
        </p:nvPicPr>
        <p:blipFill>
          <a:blip r:embed="rId2" cstate="print"/>
          <a:srcRect l="1980" b="8366"/>
          <a:stretch>
            <a:fillRect/>
          </a:stretch>
        </p:blipFill>
        <p:spPr bwMode="auto">
          <a:xfrm>
            <a:off x="5220072" y="724185"/>
            <a:ext cx="3923928" cy="51503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Photoreceptors: Cones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CA" b="1" u="sng" dirty="0" smtClean="0"/>
              <a:t>Cones</a:t>
            </a:r>
          </a:p>
          <a:p>
            <a:r>
              <a:rPr lang="en-CA" dirty="0" smtClean="0"/>
              <a:t>~6million/eye</a:t>
            </a:r>
          </a:p>
          <a:p>
            <a:endParaRPr lang="en-CA" dirty="0" smtClean="0"/>
          </a:p>
          <a:p>
            <a:r>
              <a:rPr lang="en-CA" dirty="0" smtClean="0"/>
              <a:t>Densely packed at the fovea </a:t>
            </a:r>
          </a:p>
          <a:p>
            <a:pPr>
              <a:buNone/>
            </a:pPr>
            <a:r>
              <a:rPr lang="en-CA" dirty="0" err="1" smtClean="0"/>
              <a:t>centralis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Require </a:t>
            </a:r>
            <a:r>
              <a:rPr lang="en-CA" b="1" dirty="0" smtClean="0"/>
              <a:t>intense light </a:t>
            </a:r>
            <a:r>
              <a:rPr lang="en-CA" dirty="0" smtClean="0"/>
              <a:t>for stimulation</a:t>
            </a:r>
          </a:p>
          <a:p>
            <a:endParaRPr lang="en-CA" dirty="0" smtClean="0"/>
          </a:p>
          <a:p>
            <a:r>
              <a:rPr lang="en-CA" dirty="0" smtClean="0"/>
              <a:t>Important in tasks such as </a:t>
            </a:r>
            <a:r>
              <a:rPr lang="en-CA" b="1" dirty="0" smtClean="0"/>
              <a:t>reading</a:t>
            </a:r>
          </a:p>
          <a:p>
            <a:endParaRPr lang="en-CA" dirty="0" smtClean="0"/>
          </a:p>
          <a:p>
            <a:r>
              <a:rPr lang="en-CA" b="1" dirty="0" smtClean="0"/>
              <a:t>3 Types: </a:t>
            </a:r>
            <a:r>
              <a:rPr lang="en-CA" b="1" dirty="0" smtClean="0">
                <a:solidFill>
                  <a:srgbClr val="FF0000"/>
                </a:solidFill>
              </a:rPr>
              <a:t>red</a:t>
            </a:r>
            <a:r>
              <a:rPr lang="en-CA" dirty="0" smtClean="0"/>
              <a:t>, </a:t>
            </a:r>
            <a:r>
              <a:rPr lang="en-CA" b="1" dirty="0" smtClean="0">
                <a:solidFill>
                  <a:srgbClr val="0070C0"/>
                </a:solidFill>
              </a:rPr>
              <a:t>blue</a:t>
            </a:r>
            <a:r>
              <a:rPr lang="en-CA" dirty="0" smtClean="0"/>
              <a:t> and </a:t>
            </a:r>
            <a:r>
              <a:rPr lang="en-CA" b="1" dirty="0" smtClean="0">
                <a:solidFill>
                  <a:srgbClr val="00B050"/>
                </a:solidFill>
              </a:rPr>
              <a:t>green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FF0000"/>
                </a:solidFill>
              </a:rPr>
              <a:t>Red</a:t>
            </a:r>
            <a:r>
              <a:rPr lang="en-CA" b="1" dirty="0" smtClean="0"/>
              <a:t>-</a:t>
            </a:r>
            <a:r>
              <a:rPr lang="en-CA" b="1" dirty="0" smtClean="0">
                <a:solidFill>
                  <a:srgbClr val="00B050"/>
                </a:solidFill>
              </a:rPr>
              <a:t>green </a:t>
            </a:r>
            <a:r>
              <a:rPr lang="en-CA" b="1" dirty="0" smtClean="0"/>
              <a:t>colour blindness </a:t>
            </a:r>
            <a:r>
              <a:rPr lang="en-CA" dirty="0" smtClean="0"/>
              <a:t>due to lack of </a:t>
            </a:r>
            <a:r>
              <a:rPr lang="en-CA" b="1" dirty="0" smtClean="0">
                <a:solidFill>
                  <a:srgbClr val="FF0000"/>
                </a:solidFill>
              </a:rPr>
              <a:t>red</a:t>
            </a:r>
            <a:r>
              <a:rPr lang="en-CA" b="1" dirty="0" smtClean="0"/>
              <a:t> cones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How Cones Transmit Neural Impulses</a:t>
            </a:r>
            <a:endParaRPr lang="en-CA" b="1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071547"/>
          <a:ext cx="9144000" cy="350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7" cstate="print"/>
          <a:srcRect l="4458" t="6385" r="4458" b="32231"/>
          <a:stretch>
            <a:fillRect/>
          </a:stretch>
        </p:blipFill>
        <p:spPr bwMode="auto">
          <a:xfrm>
            <a:off x="2987824" y="3789040"/>
            <a:ext cx="28803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t="5966" b="2737"/>
          <a:stretch>
            <a:fillRect/>
          </a:stretch>
        </p:blipFill>
        <p:spPr bwMode="auto">
          <a:xfrm>
            <a:off x="395536" y="0"/>
            <a:ext cx="8172400" cy="659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How Does the Eye “See”?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en-CA" dirty="0" smtClean="0"/>
              <a:t>Images are projected on to the fovea </a:t>
            </a:r>
            <a:r>
              <a:rPr lang="en-CA" dirty="0" err="1" smtClean="0"/>
              <a:t>centralis</a:t>
            </a:r>
            <a:r>
              <a:rPr lang="en-CA" dirty="0" smtClean="0"/>
              <a:t> smaller, upside down and reversed from left to right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The brain (occipital lobe) must make sense of the image during processing</a:t>
            </a:r>
          </a:p>
          <a:p>
            <a:endParaRPr lang="en-CA" dirty="0" smtClean="0"/>
          </a:p>
        </p:txBody>
      </p:sp>
      <p:pic>
        <p:nvPicPr>
          <p:cNvPr id="46082" name="Picture 2" descr="http://www.cyh.com/HealthTopics/Library/eyewk-2a.gif"/>
          <p:cNvPicPr>
            <a:picLocks noChangeAspect="1" noChangeArrowheads="1"/>
          </p:cNvPicPr>
          <p:nvPr/>
        </p:nvPicPr>
        <p:blipFill>
          <a:blip r:embed="rId2" cstate="print"/>
          <a:srcRect t="10390" b="4416"/>
          <a:stretch>
            <a:fillRect/>
          </a:stretch>
        </p:blipFill>
        <p:spPr bwMode="auto">
          <a:xfrm>
            <a:off x="899591" y="2060848"/>
            <a:ext cx="6896961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Visual Interpretation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en-CA" b="1" dirty="0" smtClean="0"/>
              <a:t>Blind spot</a:t>
            </a:r>
          </a:p>
          <a:p>
            <a:pPr lvl="1"/>
            <a:r>
              <a:rPr lang="en-CA" dirty="0" smtClean="0"/>
              <a:t>Where the ganglion cells and the optic nerve meet</a:t>
            </a:r>
          </a:p>
          <a:p>
            <a:pPr lvl="1"/>
            <a:r>
              <a:rPr lang="en-CA" dirty="0" smtClean="0"/>
              <a:t>No photoreceptors</a:t>
            </a:r>
          </a:p>
          <a:p>
            <a:pPr lvl="1"/>
            <a:endParaRPr lang="en-CA" dirty="0" smtClean="0"/>
          </a:p>
          <a:p>
            <a:r>
              <a:rPr lang="en-CA" b="1" dirty="0" smtClean="0"/>
              <a:t>Visual pathway</a:t>
            </a:r>
          </a:p>
          <a:p>
            <a:pPr lvl="1"/>
            <a:r>
              <a:rPr lang="en-CA" dirty="0" smtClean="0"/>
              <a:t>Retina </a:t>
            </a:r>
            <a:r>
              <a:rPr lang="en-CA" dirty="0"/>
              <a:t>-</a:t>
            </a:r>
            <a:r>
              <a:rPr lang="en-CA" dirty="0" smtClean="0"/>
              <a:t> optic nerve </a:t>
            </a:r>
            <a:r>
              <a:rPr lang="en-CA" dirty="0"/>
              <a:t>-</a:t>
            </a:r>
            <a:r>
              <a:rPr lang="en-CA" dirty="0" smtClean="0"/>
              <a:t> thalamus </a:t>
            </a:r>
            <a:r>
              <a:rPr lang="en-CA" dirty="0"/>
              <a:t>-</a:t>
            </a:r>
            <a:r>
              <a:rPr lang="en-CA" dirty="0" smtClean="0"/>
              <a:t> occipital lobe (for interpretation – </a:t>
            </a:r>
            <a:r>
              <a:rPr lang="en-CA" b="1" dirty="0" smtClean="0">
                <a:solidFill>
                  <a:srgbClr val="FF0000"/>
                </a:solidFill>
              </a:rPr>
              <a:t>what am </a:t>
            </a:r>
            <a:r>
              <a:rPr lang="en-CA" b="1" dirty="0">
                <a:solidFill>
                  <a:srgbClr val="FF0000"/>
                </a:solidFill>
              </a:rPr>
              <a:t>I</a:t>
            </a:r>
            <a:r>
              <a:rPr lang="en-CA" b="1" dirty="0" smtClean="0">
                <a:solidFill>
                  <a:srgbClr val="FF0000"/>
                </a:solidFill>
              </a:rPr>
              <a:t> seeing?)</a:t>
            </a:r>
          </a:p>
          <a:p>
            <a:pPr lvl="1"/>
            <a:r>
              <a:rPr lang="en-CA" dirty="0" smtClean="0"/>
              <a:t>**The left optic tract carries information from the right visual field.**</a:t>
            </a:r>
          </a:p>
          <a:p>
            <a:pPr lvl="1"/>
            <a:r>
              <a:rPr lang="en-CA" dirty="0" smtClean="0"/>
              <a:t>**The right optic tract carries information from the left visual field.**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Visual Pathway</a:t>
            </a:r>
            <a:endParaRPr lang="en-CA" b="1" dirty="0"/>
          </a:p>
        </p:txBody>
      </p:sp>
      <p:pic>
        <p:nvPicPr>
          <p:cNvPr id="4" name="Picture 2" descr="http://3.bp.blogspot.com/_PRJJxuTIeLw/S-hJMPUx-0I/AAAAAAAAAO0/PTbSFJpFpdQ/s1600/Visual+pathway.jpg"/>
          <p:cNvPicPr>
            <a:picLocks noChangeAspect="1" noChangeArrowheads="1"/>
          </p:cNvPicPr>
          <p:nvPr/>
        </p:nvPicPr>
        <p:blipFill>
          <a:blip r:embed="rId2" cstate="print"/>
          <a:srcRect l="3706" t="2856" r="801" b="2892"/>
          <a:stretch>
            <a:fillRect/>
          </a:stretch>
        </p:blipFill>
        <p:spPr bwMode="auto">
          <a:xfrm>
            <a:off x="0" y="980728"/>
            <a:ext cx="5596985" cy="4104456"/>
          </a:xfrm>
          <a:prstGeom prst="rect">
            <a:avLst/>
          </a:prstGeom>
          <a:noFill/>
        </p:spPr>
      </p:pic>
      <p:pic>
        <p:nvPicPr>
          <p:cNvPr id="35842" name="Picture 2" descr="http://www.glaucoma.org/glaucoma/eye-brain%20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798"/>
            <a:ext cx="4427984" cy="3861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CA" b="1" dirty="0" smtClean="0"/>
              <a:t>Human Vision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lnSpcReduction="10000"/>
          </a:bodyPr>
          <a:lstStyle/>
          <a:p>
            <a:r>
              <a:rPr lang="en-CA" b="1" dirty="0" smtClean="0"/>
              <a:t>Binocular vision </a:t>
            </a:r>
            <a:r>
              <a:rPr lang="en-CA" dirty="0" smtClean="0"/>
              <a:t>– both eyes are used to collect visual information about the same object</a:t>
            </a:r>
          </a:p>
          <a:p>
            <a:endParaRPr lang="en-CA" dirty="0" smtClean="0"/>
          </a:p>
          <a:p>
            <a:r>
              <a:rPr lang="en-CA" dirty="0" smtClean="0"/>
              <a:t>Unlike the jumping spider...</a:t>
            </a: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pPr>
              <a:buNone/>
            </a:pPr>
            <a:r>
              <a:rPr lang="en-CA" dirty="0" smtClean="0">
                <a:hlinkClick r:id="rId2"/>
              </a:rPr>
              <a:t>http://www.youtube.com/watch?v=qxbuysNGLOM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6082" name="Picture 2" descr="http://1.bp.blogspot.com/_LbccUVbSRd8/SWZpdbbXG2I/AAAAAAAAD7Y/X1-TwL_E8f0/s400/jumping+spider+eyes+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924944"/>
            <a:ext cx="3384376" cy="3003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Sensation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70C0"/>
                </a:solidFill>
              </a:rPr>
              <a:t>Sensation </a:t>
            </a:r>
            <a:r>
              <a:rPr lang="en-CA" sz="3600" dirty="0" smtClean="0"/>
              <a:t>- the feeling that occurs when the neural impulse reaches the cerebral cortex</a:t>
            </a:r>
          </a:p>
          <a:p>
            <a:endParaRPr lang="en-CA" sz="1600" dirty="0" smtClean="0"/>
          </a:p>
          <a:p>
            <a:pPr lvl="1">
              <a:buNone/>
            </a:pPr>
            <a:r>
              <a:rPr lang="en-CA" sz="3200" b="1" dirty="0" smtClean="0"/>
              <a:t>Ex. </a:t>
            </a:r>
            <a:r>
              <a:rPr lang="en-CA" sz="3200" dirty="0" smtClean="0"/>
              <a:t>A cold wind</a:t>
            </a:r>
          </a:p>
          <a:p>
            <a:endParaRPr lang="en-CA" sz="1600" dirty="0"/>
          </a:p>
          <a:p>
            <a:r>
              <a:rPr lang="en-CA" sz="3600" dirty="0" smtClean="0"/>
              <a:t>The type of sensation depends on the area of the brain that has processed the sensory information</a:t>
            </a:r>
          </a:p>
          <a:p>
            <a:endParaRPr lang="en-CA" sz="1600" dirty="0" smtClean="0"/>
          </a:p>
          <a:p>
            <a:pPr lvl="1">
              <a:buNone/>
            </a:pPr>
            <a:r>
              <a:rPr lang="en-CA" sz="3200" b="1" dirty="0" smtClean="0"/>
              <a:t>Ex. </a:t>
            </a:r>
            <a:r>
              <a:rPr lang="en-CA" sz="3200" dirty="0" smtClean="0"/>
              <a:t>Perception of stimulus can be different from person to person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FF0000"/>
                </a:solidFill>
              </a:rPr>
              <a:t>Practice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en-CA" b="1" u="sng" dirty="0" smtClean="0"/>
              <a:t>Fill in Diagram for</a:t>
            </a:r>
            <a:r>
              <a:rPr lang="en-CA" b="1" dirty="0" smtClean="0"/>
              <a:t>:</a:t>
            </a:r>
          </a:p>
          <a:p>
            <a:pPr lvl="1"/>
            <a:r>
              <a:rPr lang="en-CA" b="1" dirty="0" smtClean="0"/>
              <a:t>The Human Eye</a:t>
            </a:r>
          </a:p>
          <a:p>
            <a:endParaRPr lang="en-CA" b="1" dirty="0" smtClean="0">
              <a:solidFill>
                <a:srgbClr val="00B050"/>
              </a:solidFill>
            </a:endParaRPr>
          </a:p>
          <a:p>
            <a:r>
              <a:rPr lang="en-CA" b="1" dirty="0" smtClean="0">
                <a:solidFill>
                  <a:srgbClr val="00B050"/>
                </a:solidFill>
              </a:rPr>
              <a:t>EYE DISSECTION LAB</a:t>
            </a:r>
          </a:p>
          <a:p>
            <a:endParaRPr lang="en-CA" b="1" dirty="0"/>
          </a:p>
          <a:p>
            <a:r>
              <a:rPr lang="en-CA" b="1" dirty="0" smtClean="0"/>
              <a:t>Pg. 455 # 2-5, 8</a:t>
            </a:r>
          </a:p>
          <a:p>
            <a:endParaRPr lang="en-CA" b="1" dirty="0"/>
          </a:p>
          <a:p>
            <a:r>
              <a:rPr lang="en-CA" b="1" dirty="0" smtClean="0">
                <a:solidFill>
                  <a:srgbClr val="7030A0"/>
                </a:solidFill>
              </a:rPr>
              <a:t>Read Section 14.3</a:t>
            </a:r>
          </a:p>
          <a:p>
            <a:endParaRPr lang="en-CA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4.hubimg.com/u/5856511_f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43311">
            <a:off x="1085729" y="-32939"/>
            <a:ext cx="7194306" cy="72219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092280" cy="1362075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CA" dirty="0" smtClean="0"/>
              <a:t>Mechanoreception – THE EAR and Chemoreception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013176"/>
            <a:ext cx="1259632" cy="492075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CA" dirty="0" smtClean="0"/>
              <a:t>Topic 14.3</a:t>
            </a:r>
            <a:endParaRPr lang="en-C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Mechanoreceptors and Chemoreceptors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>
              <a:buNone/>
            </a:pPr>
            <a:r>
              <a:rPr lang="en-CA" sz="3600" b="1" u="sng" dirty="0" smtClean="0"/>
              <a:t>Mechanoreceptors</a:t>
            </a:r>
            <a:r>
              <a:rPr lang="en-CA" sz="3600" b="1" dirty="0" smtClean="0"/>
              <a:t> - </a:t>
            </a:r>
            <a:endParaRPr lang="en-CA" sz="3600" b="1" u="sng" dirty="0" smtClean="0"/>
          </a:p>
          <a:p>
            <a:r>
              <a:rPr lang="en-CA" dirty="0" smtClean="0"/>
              <a:t>Hearing</a:t>
            </a:r>
          </a:p>
          <a:p>
            <a:r>
              <a:rPr lang="en-CA" dirty="0" smtClean="0"/>
              <a:t>Touch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sz="3600" b="1" u="sng" dirty="0" err="1" smtClean="0"/>
              <a:t>Chemoreceptors</a:t>
            </a:r>
            <a:r>
              <a:rPr lang="en-CA" sz="3600" b="1" dirty="0" smtClean="0"/>
              <a:t> - </a:t>
            </a:r>
            <a:endParaRPr lang="en-CA" sz="3600" b="1" u="sng" dirty="0" smtClean="0"/>
          </a:p>
          <a:p>
            <a:r>
              <a:rPr lang="en-CA" dirty="0" smtClean="0"/>
              <a:t>Taste </a:t>
            </a:r>
          </a:p>
          <a:p>
            <a:r>
              <a:rPr lang="en-CA" dirty="0" smtClean="0"/>
              <a:t>Smell</a:t>
            </a:r>
          </a:p>
          <a:p>
            <a:endParaRPr lang="en-CA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Hearing and Balance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CA" dirty="0" smtClean="0"/>
              <a:t>Auditory system detects changes in air pressure 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b="1" dirty="0" smtClean="0"/>
              <a:t>Ex. </a:t>
            </a:r>
            <a:r>
              <a:rPr lang="en-CA" dirty="0" smtClean="0"/>
              <a:t>sound waves</a:t>
            </a:r>
          </a:p>
          <a:p>
            <a:endParaRPr lang="en-CA" dirty="0" smtClean="0"/>
          </a:p>
          <a:p>
            <a:r>
              <a:rPr lang="en-CA" dirty="0" smtClean="0"/>
              <a:t>The energy of sound is converted into electrochemical energy that the brain interprets as sound</a:t>
            </a:r>
            <a:endParaRPr lang="en-CA" dirty="0"/>
          </a:p>
        </p:txBody>
      </p:sp>
      <p:pic>
        <p:nvPicPr>
          <p:cNvPr id="6146" name="Picture 2" descr="http://www.trigger--point.com/images/ART/sound%20waves.jpg"/>
          <p:cNvPicPr>
            <a:picLocks noChangeAspect="1" noChangeArrowheads="1"/>
          </p:cNvPicPr>
          <p:nvPr/>
        </p:nvPicPr>
        <p:blipFill>
          <a:blip r:embed="rId2" cstate="print"/>
          <a:srcRect t="18608" r="3636" b="20254"/>
          <a:stretch>
            <a:fillRect/>
          </a:stretch>
        </p:blipFill>
        <p:spPr bwMode="auto">
          <a:xfrm>
            <a:off x="1835696" y="4221088"/>
            <a:ext cx="564167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51" t="7264" r="1842" b="7264"/>
          <a:stretch>
            <a:fillRect/>
          </a:stretch>
        </p:blipFill>
        <p:spPr bwMode="auto">
          <a:xfrm>
            <a:off x="0" y="1052736"/>
            <a:ext cx="91251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Parts of the Ear</a:t>
            </a:r>
            <a:endParaRPr lang="en-CA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Parts of the Ear</a:t>
            </a:r>
            <a:endParaRPr lang="en-C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26" t="5508" r="2775" b="1972"/>
          <a:stretch>
            <a:fillRect/>
          </a:stretch>
        </p:blipFill>
        <p:spPr bwMode="auto">
          <a:xfrm>
            <a:off x="467544" y="859180"/>
            <a:ext cx="8208912" cy="599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751" t="7264" r="64504" b="7264"/>
          <a:stretch>
            <a:fillRect/>
          </a:stretch>
        </p:blipFill>
        <p:spPr bwMode="auto">
          <a:xfrm>
            <a:off x="5220072" y="542609"/>
            <a:ext cx="3923928" cy="631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Outer Ear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01419"/>
          </a:xfrm>
        </p:spPr>
        <p:txBody>
          <a:bodyPr/>
          <a:lstStyle/>
          <a:p>
            <a:pPr>
              <a:buNone/>
            </a:pPr>
            <a:r>
              <a:rPr lang="en-CA" sz="3600" b="1" dirty="0" smtClean="0">
                <a:solidFill>
                  <a:srgbClr val="FF0000"/>
                </a:solidFill>
              </a:rPr>
              <a:t>Pinna</a:t>
            </a:r>
          </a:p>
          <a:p>
            <a:r>
              <a:rPr lang="en-CA" dirty="0" smtClean="0">
                <a:ea typeface="Calibri"/>
                <a:cs typeface="Times New Roman"/>
              </a:rPr>
              <a:t>External earflaps that funnels sound </a:t>
            </a:r>
          </a:p>
          <a:p>
            <a:pPr>
              <a:buNone/>
            </a:pPr>
            <a:r>
              <a:rPr lang="en-CA" dirty="0" smtClean="0">
                <a:ea typeface="Calibri"/>
                <a:cs typeface="Times New Roman"/>
              </a:rPr>
              <a:t>into the ear.</a:t>
            </a:r>
          </a:p>
          <a:p>
            <a:pPr lvl="1">
              <a:buNone/>
            </a:pPr>
            <a:endParaRPr lang="en-CA" dirty="0" smtClean="0"/>
          </a:p>
          <a:p>
            <a:pPr>
              <a:buNone/>
            </a:pPr>
            <a:r>
              <a:rPr lang="en-CA" sz="3600" b="1" dirty="0" smtClean="0">
                <a:solidFill>
                  <a:srgbClr val="FFC000"/>
                </a:solidFill>
              </a:rPr>
              <a:t>Auditory canal</a:t>
            </a:r>
          </a:p>
          <a:p>
            <a:r>
              <a:rPr lang="en-CA" dirty="0" smtClean="0">
                <a:ea typeface="Calibri"/>
                <a:cs typeface="Times New Roman"/>
              </a:rPr>
              <a:t>Carries sound to eardrum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Middle Ear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3600" b="1" dirty="0" smtClean="0">
                <a:solidFill>
                  <a:srgbClr val="7030A0"/>
                </a:solidFill>
              </a:rPr>
              <a:t>Tympanic Membrane</a:t>
            </a:r>
            <a:r>
              <a:rPr lang="en-CA" sz="3600" dirty="0" smtClean="0"/>
              <a:t> (aka </a:t>
            </a:r>
            <a:r>
              <a:rPr lang="en-CA" sz="3600" b="1" dirty="0" smtClean="0">
                <a:solidFill>
                  <a:srgbClr val="7030A0"/>
                </a:solidFill>
              </a:rPr>
              <a:t>eardrum</a:t>
            </a:r>
            <a:r>
              <a:rPr lang="en-CA" sz="3600" dirty="0" smtClean="0"/>
              <a:t>)</a:t>
            </a:r>
          </a:p>
          <a:p>
            <a:r>
              <a:rPr lang="en-CA" sz="4000" dirty="0" smtClean="0">
                <a:ea typeface="Calibri"/>
                <a:cs typeface="Times New Roman"/>
              </a:rPr>
              <a:t> </a:t>
            </a:r>
            <a:r>
              <a:rPr lang="en-CA" dirty="0" smtClean="0">
                <a:ea typeface="Calibri"/>
                <a:cs typeface="Times New Roman"/>
              </a:rPr>
              <a:t>Thin layer of tissue that vibrates in response to sound waves</a:t>
            </a:r>
          </a:p>
          <a:p>
            <a:endParaRPr lang="en-CA" sz="1600" dirty="0" smtClean="0">
              <a:ea typeface="Calibri"/>
              <a:cs typeface="Times New Roman"/>
            </a:endParaRPr>
          </a:p>
          <a:p>
            <a:pPr>
              <a:buNone/>
            </a:pPr>
            <a:r>
              <a:rPr lang="en-CA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Ossicles</a:t>
            </a:r>
          </a:p>
          <a:p>
            <a:r>
              <a:rPr lang="en-CA" dirty="0" smtClean="0">
                <a:ea typeface="Calibri"/>
                <a:cs typeface="Times New Roman"/>
              </a:rPr>
              <a:t>Tiny bones that amplify sound in the middle ear  (in order - </a:t>
            </a:r>
            <a:r>
              <a:rPr lang="en-CA" dirty="0" err="1" smtClean="0">
                <a:ea typeface="Calibri"/>
                <a:cs typeface="Times New Roman"/>
              </a:rPr>
              <a:t>malleus</a:t>
            </a:r>
            <a:r>
              <a:rPr lang="en-CA" dirty="0" smtClean="0">
                <a:ea typeface="Calibri"/>
                <a:cs typeface="Times New Roman"/>
              </a:rPr>
              <a:t>, incus, stapes)</a:t>
            </a:r>
          </a:p>
          <a:p>
            <a:endParaRPr lang="en-CA" sz="1600" dirty="0" smtClean="0">
              <a:ea typeface="Calibri"/>
              <a:cs typeface="Times New Roman"/>
            </a:endParaRPr>
          </a:p>
          <a:p>
            <a:pPr>
              <a:buNone/>
            </a:pPr>
            <a:r>
              <a:rPr lang="en-CA" sz="3600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Oval Window</a:t>
            </a:r>
          </a:p>
          <a:p>
            <a:r>
              <a:rPr lang="en-CA" dirty="0" smtClean="0">
                <a:ea typeface="Calibri"/>
                <a:cs typeface="Times New Roman"/>
              </a:rPr>
              <a:t>Opening in the wall of the middle ear; transfers sound to inner ear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iscounthearingaids.org.uk/wp-content/uploads/2012/08/ear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95936" y="4365104"/>
            <a:ext cx="1909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36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Ossicles</a:t>
            </a:r>
            <a:endParaRPr lang="en-CA" sz="36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3768" y="4941168"/>
            <a:ext cx="4968552" cy="191683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4743" t="7264" r="29425" b="7264"/>
          <a:stretch>
            <a:fillRect/>
          </a:stretch>
        </p:blipFill>
        <p:spPr bwMode="auto">
          <a:xfrm>
            <a:off x="0" y="27651"/>
            <a:ext cx="4644008" cy="68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endCxn id="7" idx="1"/>
          </p:cNvCxnSpPr>
          <p:nvPr/>
        </p:nvCxnSpPr>
        <p:spPr>
          <a:xfrm>
            <a:off x="4572000" y="5085184"/>
            <a:ext cx="504056" cy="455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6056" y="4869160"/>
            <a:ext cx="255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Eustachian tube</a:t>
            </a:r>
            <a:endParaRPr lang="en-CA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endCxn id="11" idx="1"/>
          </p:cNvCxnSpPr>
          <p:nvPr/>
        </p:nvCxnSpPr>
        <p:spPr>
          <a:xfrm flipV="1">
            <a:off x="3491880" y="3258562"/>
            <a:ext cx="1512168" cy="264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27984" y="0"/>
            <a:ext cx="471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600" b="1" dirty="0" smtClean="0">
                <a:solidFill>
                  <a:srgbClr val="FF0000"/>
                </a:solidFill>
              </a:rPr>
              <a:t>Eustachian tube </a:t>
            </a:r>
            <a:r>
              <a:rPr lang="en-CA" sz="3600" dirty="0" smtClean="0"/>
              <a:t>connects the ear to the throat and equalizes air pressure.</a:t>
            </a:r>
            <a:endParaRPr lang="en-CA" sz="3600" dirty="0"/>
          </a:p>
        </p:txBody>
      </p:sp>
      <p:sp>
        <p:nvSpPr>
          <p:cNvPr id="11" name="Rectangle 10"/>
          <p:cNvSpPr/>
          <p:nvPr/>
        </p:nvSpPr>
        <p:spPr>
          <a:xfrm>
            <a:off x="5004048" y="2996952"/>
            <a:ext cx="207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800" dirty="0" smtClean="0">
                <a:solidFill>
                  <a:prstClr val="black"/>
                </a:solidFill>
              </a:rPr>
              <a:t>Oval window</a:t>
            </a:r>
            <a:endParaRPr lang="en-CA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Sensory Adaptation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Sensory adaptation </a:t>
            </a:r>
            <a:r>
              <a:rPr lang="en-CA" dirty="0" smtClean="0"/>
              <a:t>- filtering by the brain that blocks out redundant or insignificant sensory information</a:t>
            </a:r>
          </a:p>
          <a:p>
            <a:pPr lvl="1">
              <a:buNone/>
            </a:pPr>
            <a:r>
              <a:rPr lang="en-CA" b="1" dirty="0" smtClean="0"/>
              <a:t>Ex. </a:t>
            </a:r>
            <a:r>
              <a:rPr lang="en-CA" dirty="0" smtClean="0"/>
              <a:t>Driving by feedlot (smells terrible) vs. Working on a feedlot (don’t notice)</a:t>
            </a:r>
          </a:p>
          <a:p>
            <a:pPr lvl="1"/>
            <a:endParaRPr lang="en-CA" dirty="0" smtClean="0"/>
          </a:p>
          <a:p>
            <a:r>
              <a:rPr lang="en-CA" b="1" dirty="0" smtClean="0">
                <a:solidFill>
                  <a:srgbClr val="00B050"/>
                </a:solidFill>
              </a:rPr>
              <a:t>Neural multi-tasking </a:t>
            </a:r>
            <a:r>
              <a:rPr lang="en-CA" dirty="0" smtClean="0"/>
              <a:t>- brain splits up input of sensory info to various areas in order to process sensory information quickly</a:t>
            </a:r>
            <a:endParaRPr lang="en-CA" dirty="0"/>
          </a:p>
          <a:p>
            <a:pPr lvl="1">
              <a:buNone/>
            </a:pPr>
            <a:r>
              <a:rPr lang="en-CA" b="1" dirty="0" smtClean="0"/>
              <a:t>Ex. </a:t>
            </a:r>
            <a:r>
              <a:rPr lang="en-CA" dirty="0" smtClean="0"/>
              <a:t>Different areas/lobes of the brain deal with different sensory info. Act like multiple processors.</a:t>
            </a:r>
            <a:endParaRPr lang="en-C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Inner Ear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3600" b="1" dirty="0" smtClean="0">
                <a:solidFill>
                  <a:srgbClr val="FF00FF"/>
                </a:solidFill>
              </a:rPr>
              <a:t>Semicircular canals</a:t>
            </a:r>
          </a:p>
          <a:p>
            <a:r>
              <a:rPr lang="en-CA" dirty="0" smtClean="0"/>
              <a:t>Contain sensors for balance</a:t>
            </a:r>
          </a:p>
          <a:p>
            <a:endParaRPr lang="en-CA" sz="1600" dirty="0" smtClean="0"/>
          </a:p>
          <a:p>
            <a:pPr>
              <a:buNone/>
            </a:pPr>
            <a:r>
              <a:rPr lang="en-CA" sz="3600" b="1" dirty="0" smtClean="0">
                <a:solidFill>
                  <a:srgbClr val="C00000"/>
                </a:solidFill>
              </a:rPr>
              <a:t>Vestibule</a:t>
            </a:r>
          </a:p>
          <a:p>
            <a:r>
              <a:rPr lang="en-CA" dirty="0" smtClean="0"/>
              <a:t>Contains sensors for balance</a:t>
            </a:r>
          </a:p>
          <a:p>
            <a:endParaRPr lang="en-CA" sz="1600" dirty="0" smtClean="0"/>
          </a:p>
          <a:p>
            <a:pPr>
              <a:buNone/>
            </a:pPr>
            <a:r>
              <a:rPr lang="en-CA" sz="3600" b="1" dirty="0" smtClean="0">
                <a:solidFill>
                  <a:srgbClr val="00B050"/>
                </a:solidFill>
              </a:rPr>
              <a:t>Cochlea</a:t>
            </a:r>
          </a:p>
          <a:p>
            <a:r>
              <a:rPr lang="en-CA" dirty="0" smtClean="0">
                <a:ea typeface="Calibri"/>
                <a:cs typeface="Times New Roman"/>
              </a:rPr>
              <a:t>Coiled structure of inner ear that responds to various sound waves and converts them to nerve impulses </a:t>
            </a:r>
            <a:endParaRPr lang="en-C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8835" t="26800" r="1842" b="7264"/>
          <a:stretch>
            <a:fillRect/>
          </a:stretch>
        </p:blipFill>
        <p:spPr bwMode="auto">
          <a:xfrm>
            <a:off x="1403648" y="-8294"/>
            <a:ext cx="6641384" cy="686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004048" y="4365104"/>
            <a:ext cx="302433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4048" y="4365104"/>
            <a:ext cx="302433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44034" t="9138" r="2004" b="4054"/>
          <a:stretch>
            <a:fillRect/>
          </a:stretch>
        </p:blipFill>
        <p:spPr bwMode="auto">
          <a:xfrm>
            <a:off x="4895528" y="116632"/>
            <a:ext cx="4248472" cy="35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 l="2685" t="8212" r="1634" b="4413"/>
          <a:stretch>
            <a:fillRect/>
          </a:stretch>
        </p:blipFill>
        <p:spPr bwMode="auto">
          <a:xfrm>
            <a:off x="2267744" y="3727630"/>
            <a:ext cx="6192688" cy="313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228184" y="1988840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195736" y="3717032"/>
            <a:ext cx="6264696" cy="31409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962" t="9138" r="55051" b="4054"/>
          <a:stretch>
            <a:fillRect/>
          </a:stretch>
        </p:blipFill>
        <p:spPr bwMode="auto">
          <a:xfrm>
            <a:off x="0" y="116632"/>
            <a:ext cx="3384376" cy="35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3203848" y="1628800"/>
            <a:ext cx="187220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</p:cNvCxnSpPr>
          <p:nvPr/>
        </p:nvCxnSpPr>
        <p:spPr>
          <a:xfrm>
            <a:off x="6876256" y="2168860"/>
            <a:ext cx="1584176" cy="15481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7704" y="321297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cochlea</a:t>
            </a:r>
            <a:endParaRPr lang="en-CA" b="1" dirty="0"/>
          </a:p>
        </p:txBody>
      </p:sp>
      <p:cxnSp>
        <p:nvCxnSpPr>
          <p:cNvPr id="16" name="Straight Connector 15"/>
          <p:cNvCxnSpPr>
            <a:stCxn id="6" idx="2"/>
          </p:cNvCxnSpPr>
          <p:nvPr/>
        </p:nvCxnSpPr>
        <p:spPr>
          <a:xfrm flipH="1">
            <a:off x="2195736" y="2168860"/>
            <a:ext cx="4032448" cy="15481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Within the </a:t>
            </a:r>
            <a:r>
              <a:rPr lang="en-CA" b="1" dirty="0" smtClean="0">
                <a:solidFill>
                  <a:srgbClr val="00B050"/>
                </a:solidFill>
              </a:rPr>
              <a:t>Cochlea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>
              <a:buNone/>
            </a:pPr>
            <a:r>
              <a:rPr lang="en-CA" sz="3600" b="1" dirty="0" smtClean="0">
                <a:solidFill>
                  <a:srgbClr val="92D050"/>
                </a:solidFill>
              </a:rPr>
              <a:t>Organ of Corti</a:t>
            </a:r>
          </a:p>
          <a:p>
            <a:r>
              <a:rPr lang="en-CA" dirty="0" smtClean="0">
                <a:ea typeface="Calibri"/>
                <a:cs typeface="Times New Roman"/>
              </a:rPr>
              <a:t>Primary sound receptor in the cochlea</a:t>
            </a:r>
          </a:p>
          <a:p>
            <a:r>
              <a:rPr lang="en-CA" dirty="0" smtClean="0"/>
              <a:t>“Organ of hearing”</a:t>
            </a:r>
          </a:p>
          <a:p>
            <a:r>
              <a:rPr lang="en-CA" dirty="0" smtClean="0"/>
              <a:t>Contains hair cells which can distinguish between frequency and amplitude</a:t>
            </a:r>
          </a:p>
          <a:p>
            <a:pPr lvl="1"/>
            <a:endParaRPr lang="en-CA" dirty="0" smtClean="0"/>
          </a:p>
          <a:p>
            <a:r>
              <a:rPr lang="en-C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Frequency </a:t>
            </a:r>
            <a:r>
              <a:rPr lang="en-CA" sz="3600" dirty="0" smtClean="0"/>
              <a:t>= high/low pitches</a:t>
            </a:r>
          </a:p>
          <a:p>
            <a:endParaRPr lang="en-CA" sz="3600" dirty="0" smtClean="0"/>
          </a:p>
          <a:p>
            <a:r>
              <a:rPr lang="en-CA" sz="3600" b="1" dirty="0" smtClean="0">
                <a:solidFill>
                  <a:schemeClr val="accent4">
                    <a:lumMod val="75000"/>
                  </a:schemeClr>
                </a:solidFill>
              </a:rPr>
              <a:t>Amplitude</a:t>
            </a:r>
            <a:r>
              <a:rPr lang="en-CA" sz="3600" dirty="0" smtClean="0"/>
              <a:t> = volume (intensity)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Within the </a:t>
            </a:r>
            <a:r>
              <a:rPr lang="en-CA" b="1" dirty="0" smtClean="0">
                <a:solidFill>
                  <a:srgbClr val="00B050"/>
                </a:solidFill>
              </a:rPr>
              <a:t>Cochlea</a:t>
            </a:r>
            <a:endParaRPr lang="en-CA" b="1" dirty="0">
              <a:solidFill>
                <a:srgbClr val="00B050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3883" t="9889" r="2913" b="4492"/>
          <a:stretch>
            <a:fillRect/>
          </a:stretch>
        </p:blipFill>
        <p:spPr bwMode="auto">
          <a:xfrm>
            <a:off x="467544" y="957844"/>
            <a:ext cx="8208912" cy="59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Hearing Loss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600" u="sng" dirty="0" smtClean="0"/>
              <a:t>Caused by either</a:t>
            </a:r>
            <a:r>
              <a:rPr lang="en-CA" sz="3600" dirty="0" smtClean="0"/>
              <a:t>: </a:t>
            </a:r>
          </a:p>
          <a:p>
            <a:r>
              <a:rPr lang="en-CA" dirty="0" smtClean="0"/>
              <a:t>damage of hair cells in </a:t>
            </a:r>
            <a:r>
              <a:rPr lang="en-CA" b="1" u="sng" dirty="0" smtClean="0"/>
              <a:t>inner ear</a:t>
            </a:r>
            <a:r>
              <a:rPr lang="en-CA" b="1" dirty="0" smtClean="0"/>
              <a:t> </a:t>
            </a:r>
            <a:r>
              <a:rPr lang="en-CA" dirty="0" smtClean="0"/>
              <a:t>(</a:t>
            </a:r>
            <a:r>
              <a:rPr lang="en-CA" b="1" i="1" dirty="0" smtClean="0">
                <a:solidFill>
                  <a:schemeClr val="accent1"/>
                </a:solidFill>
              </a:rPr>
              <a:t>nerve deafness</a:t>
            </a:r>
            <a:r>
              <a:rPr lang="en-CA" dirty="0" smtClean="0"/>
              <a:t>) OR</a:t>
            </a:r>
          </a:p>
          <a:p>
            <a:r>
              <a:rPr lang="en-CA" dirty="0" smtClean="0"/>
              <a:t>damage of </a:t>
            </a:r>
            <a:r>
              <a:rPr lang="en-CA" b="1" u="sng" dirty="0" smtClean="0"/>
              <a:t>outer or middle ear</a:t>
            </a:r>
            <a:r>
              <a:rPr lang="en-CA" b="1" dirty="0" smtClean="0"/>
              <a:t> </a:t>
            </a:r>
            <a:r>
              <a:rPr lang="en-CA" dirty="0" smtClean="0"/>
              <a:t>(</a:t>
            </a:r>
            <a:r>
              <a:rPr lang="en-CA" b="1" i="1" dirty="0" smtClean="0">
                <a:solidFill>
                  <a:schemeClr val="accent2"/>
                </a:solidFill>
              </a:rPr>
              <a:t>conduction deafness</a:t>
            </a:r>
            <a:r>
              <a:rPr lang="en-CA" dirty="0" smtClean="0"/>
              <a:t>)</a:t>
            </a:r>
          </a:p>
          <a:p>
            <a:endParaRPr lang="en-CA" dirty="0" smtClean="0"/>
          </a:p>
          <a:p>
            <a:pPr>
              <a:buNone/>
            </a:pPr>
            <a:r>
              <a:rPr lang="en-CA" b="1" dirty="0" smtClean="0"/>
              <a:t>Ex. </a:t>
            </a:r>
            <a:r>
              <a:rPr lang="en-CA" dirty="0" smtClean="0"/>
              <a:t>Birth defects, aging, exposure to loud noises</a:t>
            </a:r>
          </a:p>
          <a:p>
            <a:endParaRPr lang="en-CA" dirty="0" smtClean="0"/>
          </a:p>
          <a:p>
            <a:pPr algn="ctr">
              <a:buNone/>
            </a:pPr>
            <a:r>
              <a:rPr lang="en-CA" dirty="0" smtClean="0">
                <a:hlinkClick r:id="rId2"/>
              </a:rPr>
              <a:t>http://www.youtube.com/watch?v=-WA7-k_UcWY&amp;feature=player_embedded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Hearing Correction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CA" dirty="0" smtClean="0"/>
              <a:t>damage of hair cells in </a:t>
            </a:r>
          </a:p>
          <a:p>
            <a:pPr>
              <a:buNone/>
            </a:pPr>
            <a:r>
              <a:rPr lang="en-CA" b="1" u="sng" dirty="0" smtClean="0"/>
              <a:t>inner ear</a:t>
            </a:r>
            <a:r>
              <a:rPr lang="en-CA" b="1" dirty="0" smtClean="0"/>
              <a:t> </a:t>
            </a:r>
            <a:r>
              <a:rPr lang="en-CA" dirty="0" smtClean="0"/>
              <a:t>(</a:t>
            </a:r>
            <a:r>
              <a:rPr lang="en-CA" b="1" i="1" dirty="0" smtClean="0">
                <a:solidFill>
                  <a:schemeClr val="accent1"/>
                </a:solidFill>
              </a:rPr>
              <a:t>nerve deafness</a:t>
            </a:r>
            <a:r>
              <a:rPr lang="en-CA" dirty="0" smtClean="0"/>
              <a:t>)</a:t>
            </a:r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damage of </a:t>
            </a:r>
            <a:r>
              <a:rPr lang="en-CA" b="1" u="sng" dirty="0" smtClean="0"/>
              <a:t>outer or middle </a:t>
            </a:r>
          </a:p>
          <a:p>
            <a:pPr>
              <a:buNone/>
            </a:pPr>
            <a:r>
              <a:rPr lang="en-CA" b="1" u="sng" dirty="0" smtClean="0"/>
              <a:t>ear</a:t>
            </a:r>
            <a:r>
              <a:rPr lang="en-CA" b="1" dirty="0" smtClean="0"/>
              <a:t> </a:t>
            </a:r>
            <a:r>
              <a:rPr lang="en-CA" dirty="0" smtClean="0"/>
              <a:t>(</a:t>
            </a:r>
            <a:r>
              <a:rPr lang="en-CA" b="1" i="1" dirty="0" smtClean="0">
                <a:solidFill>
                  <a:schemeClr val="accent2"/>
                </a:solidFill>
              </a:rPr>
              <a:t>conduction deafness</a:t>
            </a:r>
            <a:r>
              <a:rPr lang="en-CA" dirty="0" smtClean="0"/>
              <a:t>)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144" t="11594" r="6144" b="7551"/>
          <a:stretch>
            <a:fillRect/>
          </a:stretch>
        </p:blipFill>
        <p:spPr bwMode="auto">
          <a:xfrm>
            <a:off x="4932040" y="908720"/>
            <a:ext cx="29487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medfordhearingaids.com/images/how_hearing_aids_work/diagram.png"/>
          <p:cNvPicPr>
            <a:picLocks noChangeAspect="1" noChangeArrowheads="1"/>
          </p:cNvPicPr>
          <p:nvPr/>
        </p:nvPicPr>
        <p:blipFill>
          <a:blip r:embed="rId3" cstate="print"/>
          <a:srcRect l="38716" b="27903"/>
          <a:stretch>
            <a:fillRect/>
          </a:stretch>
        </p:blipFill>
        <p:spPr bwMode="auto">
          <a:xfrm>
            <a:off x="5292080" y="3909017"/>
            <a:ext cx="2520280" cy="2948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Auditory Pathway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CA" sz="4000" dirty="0" smtClean="0"/>
              <a:t>Auditory nerve – Brain stem – Thalamus – </a:t>
            </a:r>
            <a:r>
              <a:rPr lang="en-CA" sz="4000" b="1" dirty="0" smtClean="0">
                <a:solidFill>
                  <a:srgbClr val="FF0000"/>
                </a:solidFill>
              </a:rPr>
              <a:t>Temporal lobe</a:t>
            </a:r>
          </a:p>
          <a:p>
            <a:endParaRPr lang="en-CA" sz="4000" dirty="0" smtClean="0"/>
          </a:p>
          <a:p>
            <a:r>
              <a:rPr lang="en-CA" sz="4000" dirty="0" smtClean="0"/>
              <a:t>Different sensory neurons </a:t>
            </a:r>
          </a:p>
          <a:p>
            <a:pPr>
              <a:buNone/>
            </a:pPr>
            <a:r>
              <a:rPr lang="en-CA" sz="4000" dirty="0" smtClean="0"/>
              <a:t>in the brain are stimulated </a:t>
            </a:r>
          </a:p>
          <a:p>
            <a:pPr>
              <a:buNone/>
            </a:pPr>
            <a:r>
              <a:rPr lang="en-CA" sz="4000" dirty="0" smtClean="0"/>
              <a:t>depending on frequency, </a:t>
            </a:r>
          </a:p>
          <a:p>
            <a:pPr>
              <a:buNone/>
            </a:pPr>
            <a:r>
              <a:rPr lang="en-CA" sz="4000" dirty="0" smtClean="0"/>
              <a:t>amplitude and position of </a:t>
            </a:r>
          </a:p>
          <a:p>
            <a:pPr>
              <a:buNone/>
            </a:pPr>
            <a:r>
              <a:rPr lang="en-CA" sz="4000" dirty="0" smtClean="0"/>
              <a:t>sound</a:t>
            </a:r>
            <a:endParaRPr lang="en-CA" sz="4000" dirty="0"/>
          </a:p>
        </p:txBody>
      </p:sp>
      <p:pic>
        <p:nvPicPr>
          <p:cNvPr id="4" name="Picture 2" descr="http://www.cochlea.org/spe/en/exploration-fonctionnelle/images/e_pea2_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588" y="1700808"/>
            <a:ext cx="3408412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Balance and Coordination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en-CA" sz="3600" dirty="0" smtClean="0"/>
              <a:t>The ear plays a major role in balance and coordination</a:t>
            </a:r>
          </a:p>
          <a:p>
            <a:endParaRPr lang="en-CA" sz="3600" dirty="0" smtClean="0"/>
          </a:p>
          <a:p>
            <a:r>
              <a:rPr lang="en-CA" sz="3600" b="1" dirty="0" smtClean="0">
                <a:solidFill>
                  <a:schemeClr val="accent5">
                    <a:lumMod val="75000"/>
                  </a:schemeClr>
                </a:solidFill>
              </a:rPr>
              <a:t>Semicircular canals </a:t>
            </a:r>
            <a:r>
              <a:rPr lang="en-CA" sz="3600" dirty="0" smtClean="0"/>
              <a:t>– contain mechanoreceptors which detect head and body movement</a:t>
            </a:r>
          </a:p>
          <a:p>
            <a:pPr lvl="1"/>
            <a:r>
              <a:rPr lang="en-CA" sz="3200" dirty="0" smtClean="0"/>
              <a:t>3 different planes of motion</a:t>
            </a:r>
          </a:p>
          <a:p>
            <a:r>
              <a:rPr lang="en-CA" sz="3600" b="1" dirty="0" smtClean="0">
                <a:solidFill>
                  <a:schemeClr val="accent3">
                    <a:lumMod val="75000"/>
                  </a:schemeClr>
                </a:solidFill>
              </a:rPr>
              <a:t>There are </a:t>
            </a:r>
            <a:r>
              <a:rPr lang="en-CA" sz="3600" b="1" dirty="0" smtClean="0"/>
              <a:t>2 ways </a:t>
            </a:r>
            <a:r>
              <a:rPr lang="en-CA" sz="3600" b="1" dirty="0" smtClean="0">
                <a:solidFill>
                  <a:schemeClr val="accent3">
                    <a:lumMod val="75000"/>
                  </a:schemeClr>
                </a:solidFill>
              </a:rPr>
              <a:t>for your brain to know where your body is in space.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420888"/>
          </a:xfrm>
        </p:spPr>
        <p:txBody>
          <a:bodyPr>
            <a:normAutofit/>
          </a:bodyPr>
          <a:lstStyle/>
          <a:p>
            <a:r>
              <a:rPr lang="en-CA" b="1" dirty="0" smtClean="0"/>
              <a:t>Balance and Coordination</a:t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1. Static Equilibrium</a:t>
            </a:r>
            <a:endParaRPr lang="en-CA" b="1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3" y="2204864"/>
            <a:ext cx="9110137" cy="35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Herman’s Square</a:t>
            </a:r>
            <a:endParaRPr lang="en-CA" b="1" dirty="0"/>
          </a:p>
        </p:txBody>
      </p:sp>
      <p:pic>
        <p:nvPicPr>
          <p:cNvPr id="15362" name="Picture 2" descr="http://www.world-mysteries.com/illusions/HermanGr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649449" cy="4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2. Dynamic Equilibrium</a:t>
            </a:r>
            <a:endParaRPr lang="en-CA" b="1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l="2312" t="6811" r="1744" b="2410"/>
          <a:stretch>
            <a:fillRect/>
          </a:stretch>
        </p:blipFill>
        <p:spPr bwMode="auto">
          <a:xfrm>
            <a:off x="467544" y="877866"/>
            <a:ext cx="8136904" cy="598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Chemoreceptors – Taste and Smell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sz="3600" b="1" u="sng" dirty="0" smtClean="0">
                <a:solidFill>
                  <a:srgbClr val="0070C0"/>
                </a:solidFill>
              </a:rPr>
              <a:t>Tastes</a:t>
            </a:r>
          </a:p>
          <a:p>
            <a:r>
              <a:rPr lang="en-CA" dirty="0" smtClean="0"/>
              <a:t>Salty, bitter, sweet and sour</a:t>
            </a:r>
          </a:p>
          <a:p>
            <a:r>
              <a:rPr lang="en-CA" dirty="0" smtClean="0"/>
              <a:t>Chemoreceptors in the form of taste buds</a:t>
            </a:r>
          </a:p>
          <a:p>
            <a:r>
              <a:rPr lang="en-CA" dirty="0" smtClean="0"/>
              <a:t>Pathway: taste buds – brain stem – thalamus – </a:t>
            </a:r>
            <a:r>
              <a:rPr lang="en-CA" b="1" dirty="0" smtClean="0">
                <a:solidFill>
                  <a:srgbClr val="7030A0"/>
                </a:solidFill>
              </a:rPr>
              <a:t>parietal lobe</a:t>
            </a:r>
          </a:p>
          <a:p>
            <a:endParaRPr lang="en-CA" sz="1600" dirty="0" smtClean="0"/>
          </a:p>
          <a:p>
            <a:pPr>
              <a:buNone/>
            </a:pPr>
            <a:r>
              <a:rPr lang="en-CA" sz="3600" b="1" u="sng" dirty="0" smtClean="0">
                <a:solidFill>
                  <a:schemeClr val="accent6">
                    <a:lumMod val="75000"/>
                  </a:schemeClr>
                </a:solidFill>
              </a:rPr>
              <a:t>Smell</a:t>
            </a:r>
          </a:p>
          <a:p>
            <a:r>
              <a:rPr lang="en-CA" dirty="0" smtClean="0"/>
              <a:t>Chemoreceptors = olfactory cells</a:t>
            </a:r>
          </a:p>
          <a:p>
            <a:r>
              <a:rPr lang="en-CA" dirty="0" smtClean="0"/>
              <a:t>Impulse received in frontal lobe</a:t>
            </a:r>
          </a:p>
          <a:p>
            <a:r>
              <a:rPr lang="en-CA" dirty="0" smtClean="0"/>
              <a:t>80-90% of what we perceive as taste is actually smell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The Senses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CA" sz="4000" dirty="0" smtClean="0"/>
              <a:t>How do our senses allow our body to maintain homeostasis?</a:t>
            </a:r>
            <a:endParaRPr lang="en-CA" sz="4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chemeClr val="accent2"/>
                </a:solidFill>
              </a:rPr>
              <a:t>Practice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en-CA" sz="3600" b="1" u="sng" dirty="0" smtClean="0"/>
              <a:t>Fill in Diagram for</a:t>
            </a:r>
            <a:r>
              <a:rPr lang="en-CA" sz="3600" b="1" dirty="0" smtClean="0"/>
              <a:t>:</a:t>
            </a:r>
          </a:p>
          <a:p>
            <a:pPr lvl="1"/>
            <a:r>
              <a:rPr lang="en-CA" sz="3600" b="1" dirty="0" smtClean="0"/>
              <a:t>The Human Ear</a:t>
            </a:r>
          </a:p>
          <a:p>
            <a:endParaRPr lang="en-CA" sz="3600" b="1" dirty="0"/>
          </a:p>
          <a:p>
            <a:r>
              <a:rPr lang="en-CA" sz="3600" b="1" dirty="0" smtClean="0">
                <a:solidFill>
                  <a:schemeClr val="accent5">
                    <a:lumMod val="75000"/>
                  </a:schemeClr>
                </a:solidFill>
              </a:rPr>
              <a:t>Pg. 458 # 1, 2</a:t>
            </a:r>
          </a:p>
          <a:p>
            <a:endParaRPr lang="en-CA" sz="3600" b="1" dirty="0"/>
          </a:p>
          <a:p>
            <a:r>
              <a:rPr lang="en-CA" sz="3600" b="1" dirty="0" smtClean="0">
                <a:solidFill>
                  <a:srgbClr val="7030A0"/>
                </a:solidFill>
              </a:rPr>
              <a:t>Pg. 461 # 1-7 &amp; 10</a:t>
            </a:r>
          </a:p>
          <a:p>
            <a:endParaRPr lang="en-CA" sz="3600" b="1" dirty="0" smtClean="0">
              <a:solidFill>
                <a:srgbClr val="7030A0"/>
              </a:solidFill>
            </a:endParaRPr>
          </a:p>
          <a:p>
            <a:r>
              <a:rPr lang="en-CA" sz="3600" b="1" dirty="0" smtClean="0">
                <a:solidFill>
                  <a:schemeClr val="accent3">
                    <a:lumMod val="75000"/>
                  </a:schemeClr>
                </a:solidFill>
              </a:rPr>
              <a:t>Why can`t you hear in a Vacuum?</a:t>
            </a:r>
          </a:p>
          <a:p>
            <a:endParaRPr lang="en-CA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Human Sensory Receptors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dirty="0" smtClean="0"/>
              <a:t>4 Types:</a:t>
            </a:r>
          </a:p>
          <a:p>
            <a:pPr>
              <a:buNone/>
            </a:pPr>
            <a:r>
              <a:rPr lang="en-CA" dirty="0" smtClean="0"/>
              <a:t>1. Photoreceptors		2. Chemoreceptors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3. Mechanoreceptors		4. </a:t>
            </a:r>
            <a:r>
              <a:rPr lang="en-CA" dirty="0" err="1" smtClean="0"/>
              <a:t>Thermoreceptors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Photoreceptors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en-CA" dirty="0" smtClean="0"/>
              <a:t>Stimulated by light energy</a:t>
            </a:r>
          </a:p>
          <a:p>
            <a:endParaRPr lang="en-CA" dirty="0" smtClean="0"/>
          </a:p>
          <a:p>
            <a:pPr>
              <a:buNone/>
            </a:pPr>
            <a:r>
              <a:rPr lang="en-CA" b="1" dirty="0" smtClean="0"/>
              <a:t>Ex. </a:t>
            </a:r>
            <a:r>
              <a:rPr lang="en-CA" dirty="0" smtClean="0"/>
              <a:t>Rods and cones in the human eye </a:t>
            </a:r>
          </a:p>
          <a:p>
            <a:endParaRPr lang="en-CA" dirty="0" smtClean="0"/>
          </a:p>
        </p:txBody>
      </p:sp>
      <p:pic>
        <p:nvPicPr>
          <p:cNvPr id="22530" name="Picture 2" descr="http://www.nri.ucsb.edu/Labs/breese/Images/Photorecep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48000"/>
            <a:ext cx="45243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Chemoreceptors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en-CA" dirty="0" smtClean="0"/>
              <a:t>Stimulated by certain chemicals</a:t>
            </a:r>
          </a:p>
          <a:p>
            <a:endParaRPr lang="en-CA" dirty="0" smtClean="0"/>
          </a:p>
          <a:p>
            <a:pPr>
              <a:buNone/>
            </a:pPr>
            <a:r>
              <a:rPr lang="en-CA" b="1" dirty="0" smtClean="0"/>
              <a:t>Ex. </a:t>
            </a:r>
            <a:r>
              <a:rPr lang="en-CA" dirty="0" smtClean="0"/>
              <a:t>Taste buds, olfactory receptors (smell), </a:t>
            </a:r>
            <a:r>
              <a:rPr lang="en-CA" dirty="0" err="1" smtClean="0"/>
              <a:t>osmoreceptors</a:t>
            </a:r>
            <a:r>
              <a:rPr lang="en-CA" dirty="0" smtClean="0"/>
              <a:t> (hypothalamus), &amp; receptors of the carotid artery and aorta</a:t>
            </a:r>
            <a:endParaRPr lang="en-CA" dirty="0"/>
          </a:p>
        </p:txBody>
      </p:sp>
      <p:pic>
        <p:nvPicPr>
          <p:cNvPr id="21506" name="Picture 2" descr="http://library.thinkquest.org/3750/images/tastebu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30568"/>
            <a:ext cx="3071834" cy="312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9766DC380EC41B0C646DC6BEDE1C2" ma:contentTypeVersion="0" ma:contentTypeDescription="Create a new document." ma:contentTypeScope="" ma:versionID="46df14caedb83cc47a62a714c32e4e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46A156-9C5C-49DA-946F-73F7A5AF1798}"/>
</file>

<file path=customXml/itemProps2.xml><?xml version="1.0" encoding="utf-8"?>
<ds:datastoreItem xmlns:ds="http://schemas.openxmlformats.org/officeDocument/2006/customXml" ds:itemID="{2C78E883-A413-45C3-96B4-575FB3691836}"/>
</file>

<file path=customXml/itemProps3.xml><?xml version="1.0" encoding="utf-8"?>
<ds:datastoreItem xmlns:ds="http://schemas.openxmlformats.org/officeDocument/2006/customXml" ds:itemID="{2A3D890E-A895-4127-AE54-F72BA7A82C3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1474</Words>
  <Application>Microsoft Office PowerPoint</Application>
  <PresentationFormat>On-screen Show (4:3)</PresentationFormat>
  <Paragraphs>330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Chapter 14</vt:lpstr>
      <vt:lpstr>Sensory Receptors and Sensation</vt:lpstr>
      <vt:lpstr>The Senses</vt:lpstr>
      <vt:lpstr>Sensation</vt:lpstr>
      <vt:lpstr>Sensory Adaptation</vt:lpstr>
      <vt:lpstr>Herman’s Square</vt:lpstr>
      <vt:lpstr>Human Sensory Receptors</vt:lpstr>
      <vt:lpstr>Photoreceptors</vt:lpstr>
      <vt:lpstr>Chemoreceptors</vt:lpstr>
      <vt:lpstr>Mechanoreceptors</vt:lpstr>
      <vt:lpstr>Thermoreceptors</vt:lpstr>
      <vt:lpstr>Sensory Reception Summary</vt:lpstr>
      <vt:lpstr>Photoreception – THE EYE</vt:lpstr>
      <vt:lpstr>Human Eye</vt:lpstr>
      <vt:lpstr>External Layer (aka Sclera)</vt:lpstr>
      <vt:lpstr>Slide 16</vt:lpstr>
      <vt:lpstr>Intermediate Layer (aka Choroid)</vt:lpstr>
      <vt:lpstr>Intermediate Layer (aka Choroid)</vt:lpstr>
      <vt:lpstr>Internal Layer (aka Retina)</vt:lpstr>
      <vt:lpstr>Internal Layer (aka Retina)</vt:lpstr>
      <vt:lpstr>Other Parts of the Eye</vt:lpstr>
      <vt:lpstr>Slide 22</vt:lpstr>
      <vt:lpstr>Slide 23</vt:lpstr>
      <vt:lpstr>How Does the Eye Focus?</vt:lpstr>
      <vt:lpstr>Glaucoma</vt:lpstr>
      <vt:lpstr>Conditions Affecting Cornea and Lens</vt:lpstr>
      <vt:lpstr>Conditions Affecting Cornea and Lens</vt:lpstr>
      <vt:lpstr>Nearsighted vs. Farsighted</vt:lpstr>
      <vt:lpstr>Nearsighted vs. Farsighted</vt:lpstr>
      <vt:lpstr>Photoreceptors</vt:lpstr>
      <vt:lpstr>Photoreceptors: Rods</vt:lpstr>
      <vt:lpstr>How Rods Transmit Neural Impulses</vt:lpstr>
      <vt:lpstr>Photoreceptors: Cones</vt:lpstr>
      <vt:lpstr>How Cones Transmit Neural Impulses</vt:lpstr>
      <vt:lpstr>Slide 35</vt:lpstr>
      <vt:lpstr>How Does the Eye “See”?</vt:lpstr>
      <vt:lpstr>Visual Interpretation</vt:lpstr>
      <vt:lpstr>Visual Pathway</vt:lpstr>
      <vt:lpstr>Human Vision</vt:lpstr>
      <vt:lpstr>Practice</vt:lpstr>
      <vt:lpstr>Mechanoreception – THE EAR and Chemoreception</vt:lpstr>
      <vt:lpstr>Mechanoreceptors and Chemoreceptors</vt:lpstr>
      <vt:lpstr>Hearing and Balance</vt:lpstr>
      <vt:lpstr>Parts of the Ear</vt:lpstr>
      <vt:lpstr>Parts of the Ear</vt:lpstr>
      <vt:lpstr>Outer Ear</vt:lpstr>
      <vt:lpstr>Middle Ear</vt:lpstr>
      <vt:lpstr>Slide 48</vt:lpstr>
      <vt:lpstr>Slide 49</vt:lpstr>
      <vt:lpstr>Inner Ear</vt:lpstr>
      <vt:lpstr>Slide 51</vt:lpstr>
      <vt:lpstr>Slide 52</vt:lpstr>
      <vt:lpstr>Within the Cochlea</vt:lpstr>
      <vt:lpstr>Within the Cochlea</vt:lpstr>
      <vt:lpstr>Hearing Loss</vt:lpstr>
      <vt:lpstr>Hearing Correction</vt:lpstr>
      <vt:lpstr>Auditory Pathway</vt:lpstr>
      <vt:lpstr>Balance and Coordination</vt:lpstr>
      <vt:lpstr>Balance and Coordination  1. Static Equilibrium</vt:lpstr>
      <vt:lpstr>2. Dynamic Equilibrium</vt:lpstr>
      <vt:lpstr>Chemoreceptors – Taste and Smell</vt:lpstr>
      <vt:lpstr>The Senses</vt:lpstr>
      <vt:lpstr>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ian b</dc:creator>
  <cp:lastModifiedBy>Patrick</cp:lastModifiedBy>
  <cp:revision>107</cp:revision>
  <dcterms:created xsi:type="dcterms:W3CDTF">2011-03-27T23:06:09Z</dcterms:created>
  <dcterms:modified xsi:type="dcterms:W3CDTF">2012-12-11T01:30:34Z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0x010100FA99766DC380EC41B0C646DC6BEDE1C2</vt:lpwstr>
  </property>
</Properties>
</file>