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33.xml" ContentType="application/vnd.openxmlformats-officedocument.presentationml.slide+xml"/>
  <Override PartName="/ppt/slides/slide87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9"/>
  </p:notesMasterIdLst>
  <p:sldIdLst>
    <p:sldId id="256" r:id="rId2"/>
    <p:sldId id="260" r:id="rId3"/>
    <p:sldId id="306" r:id="rId4"/>
    <p:sldId id="307" r:id="rId5"/>
    <p:sldId id="311" r:id="rId6"/>
    <p:sldId id="312" r:id="rId7"/>
    <p:sldId id="308" r:id="rId8"/>
    <p:sldId id="309" r:id="rId9"/>
    <p:sldId id="310" r:id="rId10"/>
    <p:sldId id="313" r:id="rId11"/>
    <p:sldId id="314" r:id="rId12"/>
    <p:sldId id="315" r:id="rId13"/>
    <p:sldId id="258" r:id="rId14"/>
    <p:sldId id="261" r:id="rId15"/>
    <p:sldId id="259" r:id="rId16"/>
    <p:sldId id="317" r:id="rId17"/>
    <p:sldId id="263" r:id="rId18"/>
    <p:sldId id="319" r:id="rId19"/>
    <p:sldId id="318" r:id="rId20"/>
    <p:sldId id="265" r:id="rId21"/>
    <p:sldId id="320" r:id="rId22"/>
    <p:sldId id="321" r:id="rId23"/>
    <p:sldId id="322" r:id="rId24"/>
    <p:sldId id="323" r:id="rId25"/>
    <p:sldId id="324" r:id="rId26"/>
    <p:sldId id="293" r:id="rId27"/>
    <p:sldId id="331" r:id="rId28"/>
    <p:sldId id="294" r:id="rId29"/>
    <p:sldId id="295" r:id="rId30"/>
    <p:sldId id="296" r:id="rId31"/>
    <p:sldId id="328" r:id="rId32"/>
    <p:sldId id="297" r:id="rId33"/>
    <p:sldId id="329" r:id="rId34"/>
    <p:sldId id="298" r:id="rId35"/>
    <p:sldId id="300" r:id="rId36"/>
    <p:sldId id="299" r:id="rId37"/>
    <p:sldId id="301" r:id="rId38"/>
    <p:sldId id="332" r:id="rId39"/>
    <p:sldId id="325" r:id="rId40"/>
    <p:sldId id="288" r:id="rId41"/>
    <p:sldId id="284" r:id="rId42"/>
    <p:sldId id="285" r:id="rId43"/>
    <p:sldId id="286" r:id="rId44"/>
    <p:sldId id="287" r:id="rId45"/>
    <p:sldId id="327" r:id="rId46"/>
    <p:sldId id="289" r:id="rId47"/>
    <p:sldId id="290" r:id="rId48"/>
    <p:sldId id="291" r:id="rId49"/>
    <p:sldId id="292" r:id="rId50"/>
    <p:sldId id="326" r:id="rId51"/>
    <p:sldId id="270" r:id="rId52"/>
    <p:sldId id="271" r:id="rId53"/>
    <p:sldId id="334" r:id="rId54"/>
    <p:sldId id="272" r:id="rId55"/>
    <p:sldId id="273" r:id="rId56"/>
    <p:sldId id="274" r:id="rId57"/>
    <p:sldId id="275" r:id="rId58"/>
    <p:sldId id="276" r:id="rId59"/>
    <p:sldId id="277" r:id="rId60"/>
    <p:sldId id="278" r:id="rId61"/>
    <p:sldId id="279" r:id="rId62"/>
    <p:sldId id="336" r:id="rId63"/>
    <p:sldId id="280" r:id="rId64"/>
    <p:sldId id="281" r:id="rId65"/>
    <p:sldId id="282" r:id="rId66"/>
    <p:sldId id="283" r:id="rId67"/>
    <p:sldId id="333" r:id="rId68"/>
    <p:sldId id="337" r:id="rId69"/>
    <p:sldId id="335" r:id="rId70"/>
    <p:sldId id="338" r:id="rId71"/>
    <p:sldId id="340" r:id="rId72"/>
    <p:sldId id="342" r:id="rId73"/>
    <p:sldId id="343" r:id="rId74"/>
    <p:sldId id="341" r:id="rId75"/>
    <p:sldId id="345" r:id="rId76"/>
    <p:sldId id="344" r:id="rId77"/>
    <p:sldId id="346" r:id="rId78"/>
    <p:sldId id="347" r:id="rId79"/>
    <p:sldId id="339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E6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95" Type="http://schemas.openxmlformats.org/officeDocument/2006/relationships/customXml" Target="../customXml/item2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9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E2C38-121C-4627-A89E-9C35764932E8}" type="datetimeFigureOut">
              <a:rPr lang="en-CA" smtClean="0"/>
              <a:pPr/>
              <a:t>19/12/2012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66B24-9CC1-4F00-8C61-F83397BF60C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5873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781FD6-17AC-4D15-9791-049B626D2C8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9D5C-D73D-4EAD-8683-8A97E80481FB}" type="datetimeFigureOut">
              <a:rPr lang="en-US" smtClean="0"/>
              <a:pPr/>
              <a:t>12/19/2012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93FD-827B-4F78-9723-0254C93819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9D5C-D73D-4EAD-8683-8A97E80481FB}" type="datetimeFigureOut">
              <a:rPr lang="en-US" smtClean="0"/>
              <a:pPr/>
              <a:t>12/19/2012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93FD-827B-4F78-9723-0254C93819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9D5C-D73D-4EAD-8683-8A97E80481FB}" type="datetimeFigureOut">
              <a:rPr lang="en-US" smtClean="0"/>
              <a:pPr/>
              <a:t>12/19/2012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93FD-827B-4F78-9723-0254C93819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9D5C-D73D-4EAD-8683-8A97E80481FB}" type="datetimeFigureOut">
              <a:rPr lang="en-US" smtClean="0"/>
              <a:pPr/>
              <a:t>12/19/2012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93FD-827B-4F78-9723-0254C93819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9D5C-D73D-4EAD-8683-8A97E80481FB}" type="datetimeFigureOut">
              <a:rPr lang="en-US" smtClean="0"/>
              <a:pPr/>
              <a:t>12/19/2012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93FD-827B-4F78-9723-0254C93819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9D5C-D73D-4EAD-8683-8A97E80481FB}" type="datetimeFigureOut">
              <a:rPr lang="en-US" smtClean="0"/>
              <a:pPr/>
              <a:t>12/19/2012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93FD-827B-4F78-9723-0254C93819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9D5C-D73D-4EAD-8683-8A97E80481FB}" type="datetimeFigureOut">
              <a:rPr lang="en-US" smtClean="0"/>
              <a:pPr/>
              <a:t>12/19/2012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93FD-827B-4F78-9723-0254C93819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9D5C-D73D-4EAD-8683-8A97E80481FB}" type="datetimeFigureOut">
              <a:rPr lang="en-US" smtClean="0"/>
              <a:pPr/>
              <a:t>12/19/2012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93FD-827B-4F78-9723-0254C93819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9D5C-D73D-4EAD-8683-8A97E80481FB}" type="datetimeFigureOut">
              <a:rPr lang="en-US" smtClean="0"/>
              <a:pPr/>
              <a:t>12/19/2012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93FD-827B-4F78-9723-0254C93819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9D5C-D73D-4EAD-8683-8A97E80481FB}" type="datetimeFigureOut">
              <a:rPr lang="en-US" smtClean="0"/>
              <a:pPr/>
              <a:t>12/19/2012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93FD-827B-4F78-9723-0254C93819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9D5C-D73D-4EAD-8683-8A97E80481FB}" type="datetimeFigureOut">
              <a:rPr lang="en-US" smtClean="0"/>
              <a:pPr/>
              <a:t>12/19/2012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93FD-827B-4F78-9723-0254C938191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C9D5C-D73D-4EAD-8683-8A97E80481FB}" type="datetimeFigureOut">
              <a:rPr lang="en-US" smtClean="0"/>
              <a:pPr/>
              <a:t>12/19/2012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293FD-827B-4F78-9723-0254C938191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emc.maricopa.edu/faculty/farabee/biobk/endocrorg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1725">
            <a:off x="640581" y="252586"/>
            <a:ext cx="8264670" cy="62062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87975"/>
            <a:ext cx="4283968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CA" b="1" dirty="0" smtClean="0"/>
              <a:t>THE ENDOCRINE SYSTEM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85184"/>
            <a:ext cx="1979712" cy="50405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l"/>
            <a:r>
              <a:rPr lang="en-CA" dirty="0" smtClean="0"/>
              <a:t>Chapter 15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Homeostasis and Feedback Systems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en-CA" dirty="0" smtClean="0"/>
              <a:t>Mechanisms </a:t>
            </a:r>
            <a:r>
              <a:rPr lang="en-CA" dirty="0"/>
              <a:t>that make adjustments to bring the body back within an acceptable </a:t>
            </a:r>
            <a:r>
              <a:rPr lang="en-CA" dirty="0" smtClean="0"/>
              <a:t>range are </a:t>
            </a:r>
            <a:r>
              <a:rPr lang="en-CA" dirty="0"/>
              <a:t>referred to as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Negative Feedback Systems</a:t>
            </a:r>
            <a:r>
              <a:rPr lang="en-CA" dirty="0" smtClean="0"/>
              <a:t> (</a:t>
            </a:r>
            <a:r>
              <a:rPr lang="en-CA" dirty="0"/>
              <a:t>the process </a:t>
            </a:r>
            <a:r>
              <a:rPr lang="en-CA" dirty="0" smtClean="0"/>
              <a:t>by which </a:t>
            </a:r>
            <a:r>
              <a:rPr lang="en-CA" dirty="0"/>
              <a:t>a mechanism is activated </a:t>
            </a:r>
            <a:r>
              <a:rPr lang="en-CA" dirty="0" smtClean="0"/>
              <a:t>to restore </a:t>
            </a:r>
            <a:r>
              <a:rPr lang="en-CA" dirty="0"/>
              <a:t>conditions to their </a:t>
            </a:r>
            <a:r>
              <a:rPr lang="en-CA" dirty="0" smtClean="0"/>
              <a:t>original state)</a:t>
            </a:r>
          </a:p>
          <a:p>
            <a:pPr>
              <a:buNone/>
            </a:pPr>
            <a:r>
              <a:rPr lang="en-CA" b="1" dirty="0" smtClean="0"/>
              <a:t>Ex.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Thermostat</a:t>
            </a:r>
            <a:endParaRPr lang="en-C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375" t="10670" r="2126" b="4914"/>
          <a:stretch>
            <a:fillRect/>
          </a:stretch>
        </p:blipFill>
        <p:spPr bwMode="auto">
          <a:xfrm>
            <a:off x="2843808" y="3617640"/>
            <a:ext cx="60486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b="1" dirty="0" smtClean="0"/>
              <a:t>General Model of Negative Feedback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1066800" y="12954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rgbClr val="FF0000"/>
                </a:solidFill>
              </a:rPr>
              <a:t>Too High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762000" y="3352800"/>
            <a:ext cx="144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/>
              <a:t>Normal Range</a:t>
            </a:r>
            <a:endParaRPr lang="en-GB" b="1" dirty="0"/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609600" y="5410200"/>
            <a:ext cx="1658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B050"/>
                </a:solidFill>
              </a:rPr>
              <a:t>Too Low</a:t>
            </a: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4267200" y="1400175"/>
            <a:ext cx="1514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 err="1"/>
              <a:t>Effector</a:t>
            </a:r>
            <a:endParaRPr lang="en-GB" b="1" dirty="0"/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3347864" y="3356992"/>
            <a:ext cx="31910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Receptor Systems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4495800" y="5257800"/>
            <a:ext cx="15104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 err="1"/>
              <a:t>Effector</a:t>
            </a:r>
            <a:endParaRPr lang="en-GB" sz="3200" b="1" dirty="0"/>
          </a:p>
        </p:txBody>
      </p:sp>
      <p:sp>
        <p:nvSpPr>
          <p:cNvPr id="32777" name="Text Box 13"/>
          <p:cNvSpPr txBox="1">
            <a:spLocks noChangeArrowheads="1"/>
          </p:cNvSpPr>
          <p:nvPr/>
        </p:nvSpPr>
        <p:spPr bwMode="auto">
          <a:xfrm>
            <a:off x="7178205" y="3284984"/>
            <a:ext cx="20090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/>
              <a:t>Modulator</a:t>
            </a:r>
          </a:p>
        </p:txBody>
      </p:sp>
      <p:sp>
        <p:nvSpPr>
          <p:cNvPr id="32778" name="Line 15"/>
          <p:cNvSpPr>
            <a:spLocks noChangeShapeType="1"/>
          </p:cNvSpPr>
          <p:nvPr/>
        </p:nvSpPr>
        <p:spPr bwMode="auto">
          <a:xfrm>
            <a:off x="1676400" y="2514600"/>
            <a:ext cx="0" cy="914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79" name="Line 16"/>
          <p:cNvSpPr>
            <a:spLocks noChangeShapeType="1"/>
          </p:cNvSpPr>
          <p:nvPr/>
        </p:nvSpPr>
        <p:spPr bwMode="auto">
          <a:xfrm>
            <a:off x="1143000" y="44958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80" name="Line 17"/>
          <p:cNvSpPr>
            <a:spLocks noChangeShapeType="1"/>
          </p:cNvSpPr>
          <p:nvPr/>
        </p:nvSpPr>
        <p:spPr bwMode="auto">
          <a:xfrm flipV="1">
            <a:off x="1676400" y="4495800"/>
            <a:ext cx="0" cy="9144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81" name="Line 18"/>
          <p:cNvSpPr>
            <a:spLocks noChangeShapeType="1"/>
          </p:cNvSpPr>
          <p:nvPr/>
        </p:nvSpPr>
        <p:spPr bwMode="auto">
          <a:xfrm flipV="1">
            <a:off x="1219200" y="24384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82" name="Line 19"/>
          <p:cNvSpPr>
            <a:spLocks noChangeShapeType="1"/>
          </p:cNvSpPr>
          <p:nvPr/>
        </p:nvSpPr>
        <p:spPr bwMode="auto">
          <a:xfrm>
            <a:off x="1981200" y="1981200"/>
            <a:ext cx="19812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83" name="Line 20"/>
          <p:cNvSpPr>
            <a:spLocks noChangeShapeType="1"/>
          </p:cNvSpPr>
          <p:nvPr/>
        </p:nvSpPr>
        <p:spPr bwMode="auto">
          <a:xfrm flipV="1">
            <a:off x="2209800" y="4038600"/>
            <a:ext cx="1828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84" name="Line 21"/>
          <p:cNvSpPr>
            <a:spLocks noChangeShapeType="1"/>
          </p:cNvSpPr>
          <p:nvPr/>
        </p:nvSpPr>
        <p:spPr bwMode="auto">
          <a:xfrm>
            <a:off x="2209800" y="37338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85" name="Line 22"/>
          <p:cNvSpPr>
            <a:spLocks noChangeShapeType="1"/>
          </p:cNvSpPr>
          <p:nvPr/>
        </p:nvSpPr>
        <p:spPr bwMode="auto">
          <a:xfrm flipH="1" flipV="1">
            <a:off x="5867400" y="1905000"/>
            <a:ext cx="2057400" cy="1143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86" name="Line 23"/>
          <p:cNvSpPr>
            <a:spLocks noChangeShapeType="1"/>
          </p:cNvSpPr>
          <p:nvPr/>
        </p:nvSpPr>
        <p:spPr bwMode="auto">
          <a:xfrm flipH="1">
            <a:off x="6172200" y="3962400"/>
            <a:ext cx="1676400" cy="1447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87" name="Line 24"/>
          <p:cNvSpPr>
            <a:spLocks noChangeShapeType="1"/>
          </p:cNvSpPr>
          <p:nvPr/>
        </p:nvSpPr>
        <p:spPr bwMode="auto">
          <a:xfrm flipH="1">
            <a:off x="2438400" y="5486400"/>
            <a:ext cx="1905000" cy="76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88" name="Line 25"/>
          <p:cNvSpPr>
            <a:spLocks noChangeShapeType="1"/>
          </p:cNvSpPr>
          <p:nvPr/>
        </p:nvSpPr>
        <p:spPr bwMode="auto">
          <a:xfrm flipH="1">
            <a:off x="2286000" y="1752600"/>
            <a:ext cx="19050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89" name="Line 26"/>
          <p:cNvSpPr>
            <a:spLocks noChangeShapeType="1"/>
          </p:cNvSpPr>
          <p:nvPr/>
        </p:nvSpPr>
        <p:spPr bwMode="auto">
          <a:xfrm>
            <a:off x="6444208" y="3573016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90" name="Line 27"/>
          <p:cNvSpPr>
            <a:spLocks noChangeShapeType="1"/>
          </p:cNvSpPr>
          <p:nvPr/>
        </p:nvSpPr>
        <p:spPr bwMode="auto">
          <a:xfrm>
            <a:off x="7524328" y="1412776"/>
            <a:ext cx="1143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91" name="Text Box 28"/>
          <p:cNvSpPr txBox="1">
            <a:spLocks noChangeArrowheads="1"/>
          </p:cNvSpPr>
          <p:nvPr/>
        </p:nvSpPr>
        <p:spPr bwMode="auto">
          <a:xfrm>
            <a:off x="7145337" y="1556792"/>
            <a:ext cx="1998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/>
              <a:t>After modification</a:t>
            </a:r>
          </a:p>
        </p:txBody>
      </p:sp>
      <p:sp>
        <p:nvSpPr>
          <p:cNvPr id="32792" name="Rectangle 29"/>
          <p:cNvSpPr>
            <a:spLocks noChangeArrowheads="1"/>
          </p:cNvSpPr>
          <p:nvPr/>
        </p:nvSpPr>
        <p:spPr bwMode="auto">
          <a:xfrm>
            <a:off x="7162800" y="1124744"/>
            <a:ext cx="1981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93" name="Text Box 30"/>
          <p:cNvSpPr txBox="1">
            <a:spLocks noChangeArrowheads="1"/>
          </p:cNvSpPr>
          <p:nvPr/>
        </p:nvSpPr>
        <p:spPr bwMode="auto">
          <a:xfrm>
            <a:off x="7183437" y="5589240"/>
            <a:ext cx="2038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Before </a:t>
            </a:r>
            <a:r>
              <a:rPr lang="en-GB" dirty="0" smtClean="0"/>
              <a:t>modification</a:t>
            </a:r>
            <a:endParaRPr lang="en-GB" dirty="0"/>
          </a:p>
        </p:txBody>
      </p:sp>
      <p:sp>
        <p:nvSpPr>
          <p:cNvPr id="32794" name="Line 31"/>
          <p:cNvSpPr>
            <a:spLocks noChangeShapeType="1"/>
          </p:cNvSpPr>
          <p:nvPr/>
        </p:nvSpPr>
        <p:spPr bwMode="auto">
          <a:xfrm>
            <a:off x="7524328" y="5445224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2795" name="Rectangle 32"/>
          <p:cNvSpPr>
            <a:spLocks noChangeArrowheads="1"/>
          </p:cNvSpPr>
          <p:nvPr/>
        </p:nvSpPr>
        <p:spPr bwMode="auto">
          <a:xfrm>
            <a:off x="7236296" y="5157192"/>
            <a:ext cx="1907704" cy="975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Homeostasis and Feedback Systems</a:t>
            </a:r>
            <a:endParaRPr lang="en-CA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chemeClr val="accent2"/>
                </a:solidFill>
              </a:rPr>
              <a:t>Positive feedback systems </a:t>
            </a:r>
            <a:r>
              <a:rPr lang="en-CA" dirty="0"/>
              <a:t>are less common in the body</a:t>
            </a:r>
            <a:r>
              <a:rPr lang="en-CA" dirty="0" smtClean="0"/>
              <a:t>. Instead of resisting change, they </a:t>
            </a:r>
            <a:r>
              <a:rPr lang="en-CA" dirty="0"/>
              <a:t>reinforce </a:t>
            </a:r>
            <a:r>
              <a:rPr lang="en-CA" dirty="0" smtClean="0"/>
              <a:t>(or amplify) change</a:t>
            </a:r>
            <a:r>
              <a:rPr lang="en-CA" dirty="0"/>
              <a:t>. </a:t>
            </a:r>
            <a:endParaRPr lang="en-CA" dirty="0" smtClean="0"/>
          </a:p>
          <a:p>
            <a:pPr lvl="1"/>
            <a:r>
              <a:rPr lang="en-CA" dirty="0" smtClean="0"/>
              <a:t>Positive feedback </a:t>
            </a:r>
            <a:r>
              <a:rPr lang="en-CA" dirty="0"/>
              <a:t>systems move the controlled variable away from a steady state. </a:t>
            </a:r>
            <a:endParaRPr lang="en-CA" dirty="0" smtClean="0"/>
          </a:p>
          <a:p>
            <a:r>
              <a:rPr lang="en-CA" b="1" dirty="0" smtClean="0">
                <a:solidFill>
                  <a:schemeClr val="accent2"/>
                </a:solidFill>
              </a:rPr>
              <a:t>Value of this?</a:t>
            </a:r>
          </a:p>
          <a:p>
            <a:endParaRPr lang="en-CA" b="1" dirty="0" smtClean="0">
              <a:solidFill>
                <a:schemeClr val="accent2"/>
              </a:solidFill>
            </a:endParaRPr>
          </a:p>
          <a:p>
            <a:r>
              <a:rPr lang="en-CA" dirty="0"/>
              <a:t>A</a:t>
            </a:r>
            <a:r>
              <a:rPr lang="en-CA" dirty="0" smtClean="0"/>
              <a:t>llows </a:t>
            </a:r>
            <a:r>
              <a:rPr lang="en-CA" dirty="0"/>
              <a:t>a discrete physiological event to be </a:t>
            </a:r>
            <a:r>
              <a:rPr lang="en-CA" dirty="0" smtClean="0"/>
              <a:t>accomplished rapidly</a:t>
            </a:r>
            <a:r>
              <a:rPr lang="en-CA" dirty="0"/>
              <a:t>. Once this event is accomplished, the feedback system stops.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Messages and the Nervous System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en-CA" b="1" dirty="0" smtClean="0">
                <a:solidFill>
                  <a:srgbClr val="0070C0"/>
                </a:solidFill>
              </a:rPr>
              <a:t>Endocrine glands </a:t>
            </a:r>
            <a:r>
              <a:rPr lang="en-CA" b="1" dirty="0" smtClean="0"/>
              <a:t>- </a:t>
            </a:r>
            <a:r>
              <a:rPr lang="en-CA" dirty="0" smtClean="0"/>
              <a:t>Secrete chemical messengers called </a:t>
            </a:r>
            <a:r>
              <a:rPr lang="en-CA" b="1" dirty="0">
                <a:solidFill>
                  <a:srgbClr val="FF0000"/>
                </a:solidFill>
              </a:rPr>
              <a:t>H</a:t>
            </a:r>
            <a:r>
              <a:rPr lang="en-CA" b="1" dirty="0" smtClean="0">
                <a:solidFill>
                  <a:srgbClr val="FF0000"/>
                </a:solidFill>
              </a:rPr>
              <a:t>ormones</a:t>
            </a:r>
            <a:r>
              <a:rPr lang="en-CA" dirty="0" smtClean="0"/>
              <a:t> directly into the bloodstream.</a:t>
            </a:r>
          </a:p>
          <a:p>
            <a:endParaRPr lang="en-CA" sz="1600" dirty="0" smtClean="0"/>
          </a:p>
          <a:p>
            <a:r>
              <a:rPr lang="en-CA" b="1" dirty="0" smtClean="0">
                <a:solidFill>
                  <a:srgbClr val="FF0000"/>
                </a:solidFill>
              </a:rPr>
              <a:t>Hormones </a:t>
            </a:r>
            <a:r>
              <a:rPr lang="en-CA" dirty="0" smtClean="0"/>
              <a:t>– chemicals (in very small amounts) that target cells and set into motion specific regulatory responses.</a:t>
            </a:r>
          </a:p>
          <a:p>
            <a:endParaRPr lang="en-CA" sz="1600" dirty="0"/>
          </a:p>
          <a:p>
            <a:r>
              <a:rPr lang="en-CA" b="1" dirty="0" smtClean="0">
                <a:solidFill>
                  <a:srgbClr val="0070C0"/>
                </a:solidFill>
              </a:rPr>
              <a:t>Endocrine glands </a:t>
            </a:r>
            <a:r>
              <a:rPr lang="en-CA" dirty="0" smtClean="0"/>
              <a:t>and </a:t>
            </a:r>
            <a:r>
              <a:rPr lang="en-CA" b="1" dirty="0">
                <a:solidFill>
                  <a:srgbClr val="FF0000"/>
                </a:solidFill>
              </a:rPr>
              <a:t>H</a:t>
            </a:r>
            <a:r>
              <a:rPr lang="en-CA" b="1" dirty="0" smtClean="0">
                <a:solidFill>
                  <a:srgbClr val="FF0000"/>
                </a:solidFill>
              </a:rPr>
              <a:t>ormones </a:t>
            </a:r>
            <a:r>
              <a:rPr lang="en-CA" dirty="0" smtClean="0"/>
              <a:t>make up the </a:t>
            </a:r>
            <a:r>
              <a:rPr lang="en-CA" b="1" dirty="0">
                <a:solidFill>
                  <a:srgbClr val="00B050"/>
                </a:solidFill>
              </a:rPr>
              <a:t>E</a:t>
            </a:r>
            <a:r>
              <a:rPr lang="en-CA" b="1" dirty="0" smtClean="0">
                <a:solidFill>
                  <a:srgbClr val="00B050"/>
                </a:solidFill>
              </a:rPr>
              <a:t>ndocrine </a:t>
            </a:r>
            <a:r>
              <a:rPr lang="en-CA" b="1" dirty="0">
                <a:solidFill>
                  <a:srgbClr val="00B050"/>
                </a:solidFill>
              </a:rPr>
              <a:t>S</a:t>
            </a:r>
            <a:r>
              <a:rPr lang="en-CA" b="1" dirty="0" smtClean="0">
                <a:solidFill>
                  <a:srgbClr val="00B050"/>
                </a:solidFill>
              </a:rPr>
              <a:t>ystem.</a:t>
            </a:r>
          </a:p>
          <a:p>
            <a:endParaRPr lang="en-CA" sz="1600" dirty="0" smtClean="0"/>
          </a:p>
          <a:p>
            <a:r>
              <a:rPr lang="en-CA" dirty="0" smtClean="0"/>
              <a:t>The </a:t>
            </a:r>
            <a:r>
              <a:rPr lang="en-CA" b="1" dirty="0" smtClean="0">
                <a:solidFill>
                  <a:srgbClr val="00B050"/>
                </a:solidFill>
              </a:rPr>
              <a:t>Endocrine System </a:t>
            </a:r>
            <a:r>
              <a:rPr lang="en-CA" dirty="0" smtClean="0"/>
              <a:t>is slower but has longer acting effects than the nervous system</a:t>
            </a:r>
          </a:p>
          <a:p>
            <a:endParaRPr lang="en-CA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Endocrine System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u="sng" dirty="0" smtClean="0"/>
              <a:t>Important endocrine glands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Hypothalamus</a:t>
            </a:r>
          </a:p>
          <a:p>
            <a:pPr lvl="1"/>
            <a:r>
              <a:rPr lang="en-CA" dirty="0" smtClean="0"/>
              <a:t>Pituitary</a:t>
            </a:r>
          </a:p>
          <a:p>
            <a:pPr lvl="1"/>
            <a:r>
              <a:rPr lang="en-CA" dirty="0" smtClean="0"/>
              <a:t>Thyroid</a:t>
            </a:r>
          </a:p>
          <a:p>
            <a:pPr lvl="1"/>
            <a:r>
              <a:rPr lang="en-CA" dirty="0" smtClean="0"/>
              <a:t>Parathyroid</a:t>
            </a:r>
          </a:p>
          <a:p>
            <a:pPr lvl="1"/>
            <a:r>
              <a:rPr lang="en-CA" dirty="0" smtClean="0"/>
              <a:t>Adrenal glands</a:t>
            </a:r>
          </a:p>
          <a:p>
            <a:pPr lvl="1"/>
            <a:r>
              <a:rPr lang="en-CA" dirty="0" smtClean="0"/>
              <a:t>Pancreas</a:t>
            </a:r>
          </a:p>
          <a:p>
            <a:pPr lvl="1"/>
            <a:r>
              <a:rPr lang="en-CA" dirty="0" smtClean="0"/>
              <a:t>Thymus</a:t>
            </a:r>
          </a:p>
          <a:p>
            <a:pPr lvl="1"/>
            <a:r>
              <a:rPr lang="en-CA" dirty="0" smtClean="0"/>
              <a:t>Testes</a:t>
            </a:r>
          </a:p>
          <a:p>
            <a:pPr lvl="1"/>
            <a:r>
              <a:rPr lang="en-CA" dirty="0" smtClean="0"/>
              <a:t>Ovaries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97144" cy="2924944"/>
          </a:xfrm>
        </p:spPr>
        <p:txBody>
          <a:bodyPr>
            <a:normAutofit/>
          </a:bodyPr>
          <a:lstStyle/>
          <a:p>
            <a:pPr algn="l"/>
            <a:r>
              <a:rPr lang="en-CA" sz="4800" b="1" dirty="0" smtClean="0"/>
              <a:t>The </a:t>
            </a:r>
            <a:br>
              <a:rPr lang="en-CA" sz="4800" b="1" dirty="0" smtClean="0"/>
            </a:br>
            <a:r>
              <a:rPr lang="en-CA" sz="4800" b="1" dirty="0" smtClean="0"/>
              <a:t>Endocrine </a:t>
            </a:r>
            <a:br>
              <a:rPr lang="en-CA" sz="4800" b="1" dirty="0" smtClean="0"/>
            </a:br>
            <a:r>
              <a:rPr lang="en-CA" sz="4800" b="1" dirty="0" smtClean="0"/>
              <a:t>System</a:t>
            </a:r>
            <a:endParaRPr lang="en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150" t="5205" r="3926" b="2771"/>
          <a:stretch>
            <a:fillRect/>
          </a:stretch>
        </p:blipFill>
        <p:spPr bwMode="auto">
          <a:xfrm>
            <a:off x="2843808" y="116237"/>
            <a:ext cx="4572000" cy="67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endocrine_system"/>
          <p:cNvPicPr>
            <a:picLocks noChangeAspect="1" noChangeArrowheads="1"/>
          </p:cNvPicPr>
          <p:nvPr/>
        </p:nvPicPr>
        <p:blipFill>
          <a:blip r:embed="rId3" cstate="print"/>
          <a:srcRect l="33290" t="45862" r="58467" b="43080"/>
          <a:stretch>
            <a:fillRect/>
          </a:stretch>
        </p:blipFill>
        <p:spPr bwMode="auto">
          <a:xfrm>
            <a:off x="4499992" y="2708920"/>
            <a:ext cx="5040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932040" y="2852936"/>
            <a:ext cx="15841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16216" y="256490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thymus</a:t>
            </a:r>
            <a:endParaRPr lang="en-CA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Types of Hormones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en-GB" sz="4000" b="1" i="1" u="sng" dirty="0"/>
              <a:t>N</a:t>
            </a:r>
            <a:r>
              <a:rPr lang="en-GB" sz="4000" b="1" i="1" u="sng" dirty="0" smtClean="0"/>
              <a:t>on-target</a:t>
            </a:r>
            <a:r>
              <a:rPr lang="en-GB" sz="4000" dirty="0" smtClean="0"/>
              <a:t> - general hormones that affect many cells throughout the body</a:t>
            </a:r>
          </a:p>
          <a:p>
            <a:pPr>
              <a:buNone/>
            </a:pPr>
            <a:r>
              <a:rPr lang="en-GB" sz="4000" b="1" dirty="0" smtClean="0"/>
              <a:t>Ex. </a:t>
            </a:r>
            <a:r>
              <a:rPr lang="en-GB" sz="4000" dirty="0"/>
              <a:t>E</a:t>
            </a:r>
            <a:r>
              <a:rPr lang="en-GB" sz="4000" dirty="0" smtClean="0"/>
              <a:t>pinephrine, Insulin</a:t>
            </a:r>
          </a:p>
          <a:p>
            <a:endParaRPr lang="en-GB" sz="4000" dirty="0" smtClean="0"/>
          </a:p>
          <a:p>
            <a:r>
              <a:rPr lang="en-GB" sz="4000" b="1" i="1" u="sng" dirty="0"/>
              <a:t>T</a:t>
            </a:r>
            <a:r>
              <a:rPr lang="en-GB" sz="4000" b="1" i="1" u="sng" dirty="0" smtClean="0"/>
              <a:t>arget hormones</a:t>
            </a:r>
            <a:r>
              <a:rPr lang="en-GB" sz="4000" dirty="0" smtClean="0"/>
              <a:t> - can only bind to specific tissues, called </a:t>
            </a:r>
            <a:r>
              <a:rPr lang="en-GB" sz="4000" i="1" dirty="0" smtClean="0"/>
              <a:t>target tissues</a:t>
            </a:r>
            <a:r>
              <a:rPr lang="en-GB" sz="4000" dirty="0" smtClean="0"/>
              <a:t> </a:t>
            </a:r>
          </a:p>
          <a:p>
            <a:pPr>
              <a:buNone/>
            </a:pPr>
            <a:r>
              <a:rPr lang="en-GB" sz="4000" b="1" dirty="0" smtClean="0"/>
              <a:t>Ex. </a:t>
            </a:r>
            <a:r>
              <a:rPr lang="en-GB" sz="4000" dirty="0" err="1" smtClean="0"/>
              <a:t>Gastrin</a:t>
            </a:r>
            <a:r>
              <a:rPr lang="en-GB" sz="4000" dirty="0" smtClean="0"/>
              <a:t>, FSH, LH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Water-soluble vs. Lipid-soluble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r>
              <a:rPr lang="en-CA" b="1" dirty="0" smtClean="0">
                <a:solidFill>
                  <a:srgbClr val="FFC000"/>
                </a:solidFill>
              </a:rPr>
              <a:t>Lipid-soluble hormones </a:t>
            </a:r>
            <a:r>
              <a:rPr lang="en-CA" dirty="0" smtClean="0"/>
              <a:t>cross the membrane and interact with the genes inside the cell</a:t>
            </a:r>
          </a:p>
          <a:p>
            <a:pPr lvl="1"/>
            <a:r>
              <a:rPr lang="en-GB" b="1" i="1" u="sng" dirty="0"/>
              <a:t>Steroid hormones</a:t>
            </a:r>
            <a:r>
              <a:rPr lang="en-GB" dirty="0"/>
              <a:t> - made from cholesterol, soluble in fat, not water </a:t>
            </a:r>
            <a:endParaRPr lang="en-GB" dirty="0" smtClean="0"/>
          </a:p>
          <a:p>
            <a:pPr lvl="1">
              <a:buNone/>
            </a:pPr>
            <a:r>
              <a:rPr lang="en-CA" b="1" dirty="0" smtClean="0"/>
              <a:t>Ex. </a:t>
            </a:r>
            <a:r>
              <a:rPr lang="en-GB" dirty="0" err="1" smtClean="0"/>
              <a:t>estrogen</a:t>
            </a:r>
            <a:r>
              <a:rPr lang="en-GB" dirty="0"/>
              <a:t>, progesterone, </a:t>
            </a:r>
            <a:r>
              <a:rPr lang="en-GB" dirty="0" smtClean="0"/>
              <a:t>testosterone</a:t>
            </a:r>
            <a:endParaRPr lang="en-CA" dirty="0" smtClean="0"/>
          </a:p>
          <a:p>
            <a:pPr>
              <a:buNone/>
            </a:pPr>
            <a:endParaRPr lang="en-CA" sz="1600" dirty="0" smtClean="0"/>
          </a:p>
          <a:p>
            <a:r>
              <a:rPr lang="en-CA" b="1" dirty="0" smtClean="0">
                <a:solidFill>
                  <a:srgbClr val="0070C0"/>
                </a:solidFill>
              </a:rPr>
              <a:t>Water-soluble hormones </a:t>
            </a:r>
            <a:r>
              <a:rPr lang="en-CA" dirty="0" smtClean="0"/>
              <a:t>interact with receptor proteins and cause a cascade of events inside the cell.</a:t>
            </a:r>
          </a:p>
          <a:p>
            <a:pPr lvl="1"/>
            <a:r>
              <a:rPr lang="en-GB" b="1" i="1" u="sng" dirty="0"/>
              <a:t>Protein hormones</a:t>
            </a:r>
            <a:r>
              <a:rPr lang="en-GB" dirty="0"/>
              <a:t> - made from amino acids, soluble in water </a:t>
            </a:r>
            <a:endParaRPr lang="en-GB" dirty="0" smtClean="0"/>
          </a:p>
          <a:p>
            <a:pPr lvl="1">
              <a:buNone/>
            </a:pPr>
            <a:r>
              <a:rPr lang="en-GB" b="1" dirty="0" smtClean="0"/>
              <a:t>Ex. </a:t>
            </a:r>
            <a:r>
              <a:rPr lang="en-GB" dirty="0" smtClean="0"/>
              <a:t>ADH </a:t>
            </a:r>
            <a:r>
              <a:rPr lang="en-GB" dirty="0"/>
              <a:t>(vasopressin), insulin, epinephrine, </a:t>
            </a:r>
            <a:r>
              <a:rPr lang="en-GB" dirty="0" err="1" smtClean="0"/>
              <a:t>HGh</a:t>
            </a:r>
            <a:endParaRPr lang="en-GB" dirty="0"/>
          </a:p>
          <a:p>
            <a:endParaRPr lang="en-CA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963" t="6136" r="1963" b="3636"/>
          <a:stretch>
            <a:fillRect/>
          </a:stretch>
        </p:blipFill>
        <p:spPr bwMode="auto">
          <a:xfrm>
            <a:off x="88717" y="1340768"/>
            <a:ext cx="905528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Water-soluble vs. Lipid-soluble</a:t>
            </a:r>
            <a:endParaRPr lang="en-CA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788024" y="980728"/>
            <a:ext cx="0" cy="56886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Nervous &amp; Endocrine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algn="ctr">
              <a:buNone/>
            </a:pPr>
            <a:r>
              <a:rPr lang="en-CA" b="1" dirty="0">
                <a:solidFill>
                  <a:srgbClr val="0070C0"/>
                </a:solidFill>
              </a:rPr>
              <a:t>Along with the </a:t>
            </a:r>
            <a:r>
              <a:rPr lang="en-CA" b="1" dirty="0"/>
              <a:t>nervous system</a:t>
            </a:r>
            <a:r>
              <a:rPr lang="en-CA" b="1" dirty="0">
                <a:solidFill>
                  <a:srgbClr val="0070C0"/>
                </a:solidFill>
              </a:rPr>
              <a:t>, the </a:t>
            </a:r>
            <a:r>
              <a:rPr lang="en-CA" b="1" dirty="0">
                <a:solidFill>
                  <a:schemeClr val="bg1">
                    <a:lumMod val="50000"/>
                  </a:schemeClr>
                </a:solidFill>
              </a:rPr>
              <a:t>endocrine </a:t>
            </a:r>
            <a:r>
              <a:rPr lang="en-CA" b="1" dirty="0" smtClean="0">
                <a:solidFill>
                  <a:schemeClr val="bg1">
                    <a:lumMod val="50000"/>
                  </a:schemeClr>
                </a:solidFill>
              </a:rPr>
              <a:t>system </a:t>
            </a:r>
            <a:r>
              <a:rPr lang="en-CA" b="1" dirty="0" smtClean="0">
                <a:solidFill>
                  <a:srgbClr val="0070C0"/>
                </a:solidFill>
              </a:rPr>
              <a:t>provides </a:t>
            </a:r>
            <a:r>
              <a:rPr lang="en-CA" b="1" dirty="0">
                <a:solidFill>
                  <a:srgbClr val="0070C0"/>
                </a:solidFill>
              </a:rPr>
              <a:t>integration and control </a:t>
            </a:r>
            <a:r>
              <a:rPr lang="en-CA" b="1" dirty="0" smtClean="0">
                <a:solidFill>
                  <a:srgbClr val="0070C0"/>
                </a:solidFill>
              </a:rPr>
              <a:t>of the </a:t>
            </a:r>
            <a:r>
              <a:rPr lang="en-CA" b="1" dirty="0">
                <a:solidFill>
                  <a:srgbClr val="0070C0"/>
                </a:solidFill>
              </a:rPr>
              <a:t>organs </a:t>
            </a:r>
            <a:r>
              <a:rPr lang="en-CA" b="1" dirty="0" smtClean="0">
                <a:solidFill>
                  <a:srgbClr val="0070C0"/>
                </a:solidFill>
              </a:rPr>
              <a:t>and tissues </a:t>
            </a:r>
            <a:r>
              <a:rPr lang="en-CA" b="1" dirty="0">
                <a:solidFill>
                  <a:srgbClr val="0070C0"/>
                </a:solidFill>
              </a:rPr>
              <a:t>to maintain homeostasis. </a:t>
            </a:r>
            <a:endParaRPr lang="en-CA" b="1" dirty="0" smtClean="0">
              <a:solidFill>
                <a:srgbClr val="0070C0"/>
              </a:solidFill>
            </a:endParaRPr>
          </a:p>
          <a:p>
            <a:r>
              <a:rPr lang="en-CA" dirty="0" smtClean="0"/>
              <a:t>The </a:t>
            </a:r>
            <a:r>
              <a:rPr lang="en-CA" b="1" dirty="0"/>
              <a:t>nervous system </a:t>
            </a:r>
            <a:r>
              <a:rPr lang="en-CA" dirty="0"/>
              <a:t>enables the body </a:t>
            </a:r>
            <a:r>
              <a:rPr lang="en-CA" dirty="0" smtClean="0"/>
              <a:t>to adjust </a:t>
            </a:r>
            <a:r>
              <a:rPr lang="en-CA" dirty="0"/>
              <a:t>quickly to changes in the environment</a:t>
            </a:r>
            <a:r>
              <a:rPr lang="en-CA" dirty="0" smtClean="0"/>
              <a:t>.</a:t>
            </a:r>
          </a:p>
          <a:p>
            <a:endParaRPr lang="en-CA" sz="1600" dirty="0" smtClean="0"/>
          </a:p>
          <a:p>
            <a:r>
              <a:rPr lang="en-CA" dirty="0" smtClean="0"/>
              <a:t>The </a:t>
            </a:r>
            <a:r>
              <a:rPr lang="en-CA" b="1" dirty="0">
                <a:solidFill>
                  <a:schemeClr val="bg1">
                    <a:lumMod val="50000"/>
                  </a:schemeClr>
                </a:solidFill>
              </a:rPr>
              <a:t>endocrine system </a:t>
            </a:r>
            <a:r>
              <a:rPr lang="en-CA" dirty="0"/>
              <a:t>is designed to </a:t>
            </a:r>
            <a:r>
              <a:rPr lang="en-CA" dirty="0" smtClean="0"/>
              <a:t>maintain control </a:t>
            </a:r>
            <a:r>
              <a:rPr lang="en-CA" dirty="0"/>
              <a:t>over a longer duration</a:t>
            </a:r>
            <a:r>
              <a:rPr lang="en-CA" dirty="0" smtClean="0"/>
              <a:t>.</a:t>
            </a:r>
          </a:p>
          <a:p>
            <a:endParaRPr lang="en-CA" sz="1600" dirty="0"/>
          </a:p>
          <a:p>
            <a:r>
              <a:rPr lang="en-GB" dirty="0" smtClean="0"/>
              <a:t>The 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Hypothalamus</a:t>
            </a:r>
            <a:r>
              <a:rPr lang="en-GB" dirty="0" smtClean="0"/>
              <a:t> serves as the intersection between the two systems.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5925"/>
            <a:ext cx="7772400" cy="1362075"/>
          </a:xfrm>
        </p:spPr>
        <p:txBody>
          <a:bodyPr/>
          <a:lstStyle/>
          <a:p>
            <a:r>
              <a:rPr lang="en-CA" dirty="0" smtClean="0"/>
              <a:t>Homeostasis, Hormones &amp; the Endocrine System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085184"/>
            <a:ext cx="1331640" cy="420067"/>
          </a:xfrm>
        </p:spPr>
        <p:txBody>
          <a:bodyPr/>
          <a:lstStyle/>
          <a:p>
            <a:r>
              <a:rPr lang="en-CA" dirty="0" smtClean="0"/>
              <a:t>Topic 15.1</a:t>
            </a:r>
            <a:endParaRPr lang="en-CA" dirty="0"/>
          </a:p>
        </p:txBody>
      </p:sp>
      <p:pic>
        <p:nvPicPr>
          <p:cNvPr id="80898" name="Picture 2" descr="http://otah2o.wikispaces.com/file/view/Homeostasis.jpg/195919808/Homeostasis.jpg"/>
          <p:cNvPicPr>
            <a:picLocks noChangeAspect="1" noChangeArrowheads="1"/>
          </p:cNvPicPr>
          <p:nvPr/>
        </p:nvPicPr>
        <p:blipFill>
          <a:blip r:embed="rId2" cstate="print"/>
          <a:srcRect l="4348" t="10045" r="4348" b="13144"/>
          <a:stretch>
            <a:fillRect/>
          </a:stretch>
        </p:blipFill>
        <p:spPr bwMode="auto">
          <a:xfrm>
            <a:off x="1835696" y="332656"/>
            <a:ext cx="6192688" cy="5209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Tropic (Releasing) Hormones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Hormones that are released from the </a:t>
            </a:r>
            <a:r>
              <a:rPr lang="en-CA" b="1" dirty="0" smtClean="0"/>
              <a:t>hypothalamus</a:t>
            </a:r>
            <a:endParaRPr lang="en-CA" dirty="0"/>
          </a:p>
          <a:p>
            <a:pPr>
              <a:buNone/>
            </a:pPr>
            <a:r>
              <a:rPr lang="en-CA" dirty="0" smtClean="0"/>
              <a:t>and </a:t>
            </a:r>
            <a:r>
              <a:rPr lang="en-CA" b="1" dirty="0" smtClean="0"/>
              <a:t>pituitary gland </a:t>
            </a:r>
            <a:r>
              <a:rPr lang="en-CA" dirty="0" smtClean="0"/>
              <a:t>are known as </a:t>
            </a:r>
            <a:r>
              <a:rPr lang="en-CA" b="1" dirty="0" smtClean="0">
                <a:solidFill>
                  <a:srgbClr val="00B050"/>
                </a:solidFill>
              </a:rPr>
              <a:t>tropic hormones</a:t>
            </a:r>
            <a:r>
              <a:rPr lang="en-CA" dirty="0" smtClean="0"/>
              <a:t>,</a:t>
            </a:r>
          </a:p>
          <a:p>
            <a:pPr>
              <a:buNone/>
            </a:pPr>
            <a:r>
              <a:rPr lang="en-CA" dirty="0" smtClean="0"/>
              <a:t>because they target other endocrine glands and</a:t>
            </a:r>
          </a:p>
          <a:p>
            <a:pPr>
              <a:buNone/>
            </a:pPr>
            <a:r>
              <a:rPr lang="en-CA" dirty="0" smtClean="0"/>
              <a:t>stimulate endocrine glands to release other</a:t>
            </a:r>
          </a:p>
          <a:p>
            <a:pPr>
              <a:buNone/>
            </a:pPr>
            <a:r>
              <a:rPr lang="en-CA" dirty="0" smtClean="0"/>
              <a:t>hormones.</a:t>
            </a:r>
            <a:endParaRPr lang="en-CA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2751" t="10259" r="2751" b="4353"/>
          <a:stretch>
            <a:fillRect/>
          </a:stretch>
        </p:blipFill>
        <p:spPr bwMode="auto">
          <a:xfrm>
            <a:off x="2051720" y="3470436"/>
            <a:ext cx="5688632" cy="33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 rot="2016948">
            <a:off x="4347846" y="4986940"/>
            <a:ext cx="559123" cy="10385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979712" y="5085184"/>
            <a:ext cx="1080120" cy="21602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131840" y="5661248"/>
            <a:ext cx="648072" cy="28803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Pituitary Gland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r>
              <a:rPr lang="en-GB" dirty="0" smtClean="0"/>
              <a:t>The Pituitary gland exercises control over all the other endocrine glands. </a:t>
            </a:r>
          </a:p>
          <a:p>
            <a:r>
              <a:rPr lang="en-GB" dirty="0" smtClean="0"/>
              <a:t>Sometimes referred to as the </a:t>
            </a:r>
            <a:r>
              <a:rPr lang="en-GB" b="1" dirty="0" smtClean="0"/>
              <a:t>``Master Gland``</a:t>
            </a:r>
          </a:p>
          <a:p>
            <a:r>
              <a:rPr lang="en-GB" dirty="0"/>
              <a:t>A</a:t>
            </a:r>
            <a:r>
              <a:rPr lang="en-GB" dirty="0" smtClean="0"/>
              <a:t>ttached to (below) </a:t>
            </a:r>
            <a:r>
              <a:rPr lang="en-GB" dirty="0" err="1" smtClean="0"/>
              <a:t>Hypothalmus</a:t>
            </a:r>
            <a:endParaRPr lang="en-GB" dirty="0" smtClean="0"/>
          </a:p>
          <a:p>
            <a:pPr>
              <a:buNone/>
            </a:pPr>
            <a:endParaRPr lang="en-GB" sz="1600" b="1" u="sng" dirty="0" smtClean="0"/>
          </a:p>
          <a:p>
            <a:pPr>
              <a:buNone/>
            </a:pPr>
            <a:r>
              <a:rPr lang="en-GB" b="1" u="sng" dirty="0" smtClean="0"/>
              <a:t>Two parts</a:t>
            </a:r>
            <a:r>
              <a:rPr lang="en-GB" b="1" dirty="0" smtClean="0"/>
              <a:t>:</a:t>
            </a:r>
          </a:p>
          <a:p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osterior lobe </a:t>
            </a:r>
          </a:p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GB" b="1" dirty="0" smtClean="0">
                <a:solidFill>
                  <a:schemeClr val="bg2">
                    <a:lumMod val="75000"/>
                  </a:schemeClr>
                </a:solidFill>
              </a:rPr>
              <a:t>nterior lobe</a:t>
            </a:r>
          </a:p>
          <a:p>
            <a:endParaRPr lang="en-CA" dirty="0"/>
          </a:p>
        </p:txBody>
      </p:sp>
      <p:pic>
        <p:nvPicPr>
          <p:cNvPr id="8196" name="Picture 4" descr="http://thebiologyzone.files.wordpress.com/2011/05/f20-4_pituitary_gland_c.jpg"/>
          <p:cNvPicPr>
            <a:picLocks noChangeAspect="1" noChangeArrowheads="1"/>
          </p:cNvPicPr>
          <p:nvPr/>
        </p:nvPicPr>
        <p:blipFill>
          <a:blip r:embed="rId2" cstate="print"/>
          <a:srcRect l="1009" t="5730"/>
          <a:stretch>
            <a:fillRect/>
          </a:stretch>
        </p:blipFill>
        <p:spPr bwMode="auto">
          <a:xfrm>
            <a:off x="2771800" y="3203440"/>
            <a:ext cx="6372200" cy="3654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4082" t="7207" r="3392" b="3173"/>
          <a:stretch>
            <a:fillRect/>
          </a:stretch>
        </p:blipFill>
        <p:spPr bwMode="auto">
          <a:xfrm>
            <a:off x="3779912" y="1027321"/>
            <a:ext cx="5184576" cy="564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7412" t="10536" r="6001" b="5172"/>
          <a:stretch>
            <a:fillRect/>
          </a:stretch>
        </p:blipFill>
        <p:spPr bwMode="auto">
          <a:xfrm>
            <a:off x="611560" y="908720"/>
            <a:ext cx="29969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635896" y="980728"/>
            <a:ext cx="5328592" cy="56886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Pituitary Gland – Posterior Lobe</a:t>
            </a:r>
            <a:endParaRPr lang="en-CA" b="1" dirty="0"/>
          </a:p>
        </p:txBody>
      </p:sp>
      <p:sp>
        <p:nvSpPr>
          <p:cNvPr id="10" name="Rectangle 9"/>
          <p:cNvSpPr/>
          <p:nvPr/>
        </p:nvSpPr>
        <p:spPr>
          <a:xfrm>
            <a:off x="0" y="3645024"/>
            <a:ext cx="3779912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800" b="1" dirty="0" smtClean="0"/>
              <a:t>1. </a:t>
            </a:r>
            <a:r>
              <a:rPr lang="en-GB" sz="2800" b="1" dirty="0" err="1" smtClean="0"/>
              <a:t>Oxytocin</a:t>
            </a:r>
            <a:r>
              <a:rPr lang="en-GB" sz="2800" dirty="0" smtClean="0"/>
              <a:t> smooth muscle contraction (uterus &amp; mammary)</a:t>
            </a:r>
          </a:p>
          <a:p>
            <a:pPr>
              <a:lnSpc>
                <a:spcPct val="90000"/>
              </a:lnSpc>
            </a:pPr>
            <a:r>
              <a:rPr lang="en-GB" sz="2800" b="1" dirty="0" smtClean="0"/>
              <a:t>2. ADH - 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kidneys</a:t>
            </a:r>
            <a:r>
              <a:rPr lang="en-GB" sz="2800" dirty="0" smtClean="0"/>
              <a:t> - distal tubule &amp; collecting duct (increases 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O re-absorption)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0282" t="5836" r="2751" b="4537"/>
          <a:stretch>
            <a:fillRect/>
          </a:stretch>
        </p:blipFill>
        <p:spPr bwMode="auto">
          <a:xfrm>
            <a:off x="2627784" y="1052736"/>
            <a:ext cx="6336704" cy="51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7412" t="10536" r="6001" b="5172"/>
          <a:stretch>
            <a:fillRect/>
          </a:stretch>
        </p:blipFill>
        <p:spPr bwMode="auto">
          <a:xfrm>
            <a:off x="0" y="980728"/>
            <a:ext cx="2448272" cy="223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483768" y="1052736"/>
            <a:ext cx="6552728" cy="51845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Pituitary Gland – Anterior Lobe</a:t>
            </a:r>
            <a:endParaRPr lang="en-CA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1842" t="5836" r="82925" b="89350"/>
          <a:stretch>
            <a:fillRect/>
          </a:stretch>
        </p:blipFill>
        <p:spPr bwMode="auto">
          <a:xfrm>
            <a:off x="6948264" y="1340768"/>
            <a:ext cx="1368152" cy="30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23528" y="3429000"/>
            <a:ext cx="1547664" cy="275152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b="1" dirty="0" smtClean="0"/>
              <a:t>1. TSH</a:t>
            </a:r>
            <a:endParaRPr lang="en-GB" sz="3200" dirty="0" smtClean="0"/>
          </a:p>
          <a:p>
            <a:pPr>
              <a:lnSpc>
                <a:spcPct val="90000"/>
              </a:lnSpc>
            </a:pPr>
            <a:r>
              <a:rPr lang="en-GB" sz="3200" b="1" dirty="0" smtClean="0"/>
              <a:t>2. ACTH</a:t>
            </a:r>
            <a:endParaRPr lang="en-GB" sz="3200" dirty="0" smtClean="0"/>
          </a:p>
          <a:p>
            <a:pPr>
              <a:lnSpc>
                <a:spcPct val="90000"/>
              </a:lnSpc>
            </a:pPr>
            <a:r>
              <a:rPr lang="en-GB" sz="3200" b="1" dirty="0" smtClean="0"/>
              <a:t>3. </a:t>
            </a:r>
            <a:r>
              <a:rPr lang="en-GB" sz="3200" b="1" dirty="0" err="1" smtClean="0"/>
              <a:t>hGH</a:t>
            </a:r>
            <a:endParaRPr lang="en-GB" sz="3200" dirty="0" smtClean="0"/>
          </a:p>
          <a:p>
            <a:pPr>
              <a:lnSpc>
                <a:spcPct val="90000"/>
              </a:lnSpc>
            </a:pPr>
            <a:r>
              <a:rPr lang="en-GB" sz="3200" b="1" dirty="0" smtClean="0"/>
              <a:t>4. FSH</a:t>
            </a:r>
            <a:endParaRPr lang="en-GB" sz="3200" dirty="0" smtClean="0"/>
          </a:p>
          <a:p>
            <a:pPr>
              <a:lnSpc>
                <a:spcPct val="90000"/>
              </a:lnSpc>
            </a:pPr>
            <a:r>
              <a:rPr lang="en-GB" sz="3200" b="1" dirty="0" smtClean="0"/>
              <a:t>5. LH</a:t>
            </a:r>
            <a:endParaRPr lang="en-GB" sz="3200" dirty="0" smtClean="0"/>
          </a:p>
          <a:p>
            <a:pPr>
              <a:lnSpc>
                <a:spcPct val="90000"/>
              </a:lnSpc>
            </a:pPr>
            <a:r>
              <a:rPr lang="en-GB" sz="3200" b="1" dirty="0" smtClean="0"/>
              <a:t>6. PRL</a:t>
            </a:r>
            <a:endParaRPr lang="en-GB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Pituitary Gland</a:t>
            </a:r>
            <a:endParaRPr lang="en-CA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327" t="6090" r="21347" b="4058"/>
          <a:stretch>
            <a:fillRect/>
          </a:stretch>
        </p:blipFill>
        <p:spPr bwMode="auto">
          <a:xfrm>
            <a:off x="179512" y="817394"/>
            <a:ext cx="8748464" cy="604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smtClean="0">
                <a:solidFill>
                  <a:srgbClr val="00B050"/>
                </a:solidFill>
              </a:rPr>
              <a:t>Practice</a:t>
            </a:r>
            <a:endParaRPr lang="en-C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b="1" dirty="0" smtClean="0"/>
              <a:t>Pg. 472 – 475 </a:t>
            </a:r>
            <a:r>
              <a:rPr lang="en-GB" sz="4400" b="1" dirty="0" smtClean="0">
                <a:solidFill>
                  <a:srgbClr val="0070C0"/>
                </a:solidFill>
              </a:rPr>
              <a:t>Practice</a:t>
            </a:r>
            <a:r>
              <a:rPr lang="en-GB" sz="4400" b="1" dirty="0" smtClean="0"/>
              <a:t> </a:t>
            </a:r>
            <a:r>
              <a:rPr lang="en-CA" sz="4400" b="1" dirty="0" smtClean="0"/>
              <a:t>#</a:t>
            </a:r>
            <a:r>
              <a:rPr lang="en-GB" sz="4400" b="1" dirty="0" smtClean="0"/>
              <a:t>1-6</a:t>
            </a:r>
          </a:p>
          <a:p>
            <a:endParaRPr lang="en-GB" sz="4400" b="1" dirty="0"/>
          </a:p>
          <a:p>
            <a:r>
              <a:rPr lang="en-GB" sz="4400" b="1" dirty="0" smtClean="0">
                <a:solidFill>
                  <a:srgbClr val="7030A0"/>
                </a:solidFill>
              </a:rPr>
              <a:t>Section 15.1 Questions</a:t>
            </a:r>
          </a:p>
          <a:p>
            <a:pPr lvl="1">
              <a:buNone/>
            </a:pPr>
            <a:r>
              <a:rPr lang="en-GB" sz="4400" b="1" dirty="0" smtClean="0"/>
              <a:t># 1-7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umm.edu/graphics/images/en/17151.jpg"/>
          <p:cNvPicPr>
            <a:picLocks noChangeAspect="1" noChangeArrowheads="1"/>
          </p:cNvPicPr>
          <p:nvPr/>
        </p:nvPicPr>
        <p:blipFill>
          <a:blip r:embed="rId2" cstate="print"/>
          <a:srcRect t="11812" r="9281" b="10226"/>
          <a:stretch>
            <a:fillRect/>
          </a:stretch>
        </p:blipFill>
        <p:spPr bwMode="auto">
          <a:xfrm rot="1353395">
            <a:off x="209831" y="-157581"/>
            <a:ext cx="8785305" cy="60398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5925"/>
            <a:ext cx="6228184" cy="1362075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CA" dirty="0" smtClean="0"/>
              <a:t>Hormonal Regulation of Blood Sugar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077072"/>
            <a:ext cx="7772400" cy="1500187"/>
          </a:xfrm>
        </p:spPr>
        <p:txBody>
          <a:bodyPr/>
          <a:lstStyle/>
          <a:p>
            <a:r>
              <a:rPr lang="en-CA" dirty="0" smtClean="0"/>
              <a:t>Topic 15.2 </a:t>
            </a:r>
            <a:r>
              <a:rPr lang="en-CA" b="1" dirty="0" smtClean="0">
                <a:solidFill>
                  <a:schemeClr val="tx1"/>
                </a:solidFill>
              </a:rPr>
              <a:t>A</a:t>
            </a:r>
            <a:endParaRPr lang="en-C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    Endocrine vs. Exocrine                   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33400"/>
            <a:ext cx="3810000" cy="63246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Makes hormones</a:t>
            </a:r>
          </a:p>
          <a:p>
            <a:endParaRPr lang="en-GB" sz="1700" dirty="0" smtClean="0"/>
          </a:p>
          <a:p>
            <a:endParaRPr lang="en-GB" sz="1700" dirty="0" smtClean="0"/>
          </a:p>
          <a:p>
            <a:r>
              <a:rPr lang="en-GB" sz="3200" dirty="0" smtClean="0"/>
              <a:t>secretes into blood</a:t>
            </a:r>
          </a:p>
          <a:p>
            <a:endParaRPr lang="en-GB" sz="1700" dirty="0" smtClean="0"/>
          </a:p>
          <a:p>
            <a:pPr>
              <a:buNone/>
            </a:pPr>
            <a:endParaRPr lang="en-GB" sz="1700" dirty="0" smtClean="0"/>
          </a:p>
          <a:p>
            <a:r>
              <a:rPr lang="en-GB" sz="3200" dirty="0" smtClean="0"/>
              <a:t>no ducts or tubes</a:t>
            </a:r>
          </a:p>
          <a:p>
            <a:endParaRPr lang="en-GB" sz="1700" dirty="0" smtClean="0"/>
          </a:p>
          <a:p>
            <a:pPr>
              <a:buNone/>
            </a:pPr>
            <a:r>
              <a:rPr lang="en-GB" sz="3200" dirty="0" smtClean="0"/>
              <a:t>Ex. Pituitary, Thyroid, Parathyroid, Pancreas, Adrenal, Gonads (testes, ovaries)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533400"/>
            <a:ext cx="3810000" cy="6324600"/>
          </a:xfrm>
        </p:spPr>
        <p:txBody>
          <a:bodyPr/>
          <a:lstStyle/>
          <a:p>
            <a:r>
              <a:rPr lang="en-GB" sz="3200" dirty="0" smtClean="0"/>
              <a:t>No hormones</a:t>
            </a:r>
          </a:p>
          <a:p>
            <a:endParaRPr lang="en-GB" sz="1600" dirty="0" smtClean="0"/>
          </a:p>
          <a:p>
            <a:r>
              <a:rPr lang="en-GB" sz="3200" dirty="0" smtClean="0"/>
              <a:t>secretes into body cavity or externally</a:t>
            </a:r>
          </a:p>
          <a:p>
            <a:endParaRPr lang="en-GB" sz="1600" dirty="0" smtClean="0"/>
          </a:p>
          <a:p>
            <a:r>
              <a:rPr lang="en-GB" sz="3200" dirty="0" smtClean="0"/>
              <a:t>uses ducts or tubes</a:t>
            </a:r>
          </a:p>
          <a:p>
            <a:endParaRPr lang="en-GB" sz="3200" dirty="0" smtClean="0"/>
          </a:p>
          <a:p>
            <a:pPr>
              <a:buNone/>
            </a:pPr>
            <a:r>
              <a:rPr lang="en-GB" sz="3200" dirty="0" smtClean="0"/>
              <a:t>Ex. Sweat, Salivary,    Gastric,   Pancreas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609600" y="609600"/>
            <a:ext cx="7850832" cy="58715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609600" y="1484784"/>
            <a:ext cx="7850832" cy="11822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609600" y="2743200"/>
            <a:ext cx="7850832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609600" y="3810000"/>
            <a:ext cx="7850832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10" name="Straight Connector 9"/>
          <p:cNvCxnSpPr>
            <a:stCxn id="24581" idx="0"/>
            <a:endCxn id="24584" idx="2"/>
          </p:cNvCxnSpPr>
          <p:nvPr/>
        </p:nvCxnSpPr>
        <p:spPr>
          <a:xfrm>
            <a:off x="4535016" y="609600"/>
            <a:ext cx="0" cy="624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  <p:bldP spid="48132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The Pancreas and Hormones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en-CA" dirty="0" smtClean="0"/>
              <a:t>The pancreas is located behind the </a:t>
            </a:r>
          </a:p>
          <a:p>
            <a:pPr>
              <a:buNone/>
            </a:pPr>
            <a:r>
              <a:rPr lang="en-CA" dirty="0" smtClean="0"/>
              <a:t>stomach and is attached to the small </a:t>
            </a:r>
          </a:p>
          <a:p>
            <a:pPr>
              <a:buNone/>
            </a:pPr>
            <a:r>
              <a:rPr lang="en-CA" dirty="0" smtClean="0"/>
              <a:t>intestine.</a:t>
            </a:r>
            <a:endParaRPr lang="en-CA" sz="1600" dirty="0" smtClean="0"/>
          </a:p>
          <a:p>
            <a:endParaRPr lang="en-CA" sz="1600" dirty="0" smtClean="0"/>
          </a:p>
          <a:p>
            <a:pPr>
              <a:buNone/>
            </a:pPr>
            <a:endParaRPr lang="en-CA" sz="1600" dirty="0" smtClean="0"/>
          </a:p>
          <a:p>
            <a:r>
              <a:rPr lang="en-CA" b="1" dirty="0" smtClean="0"/>
              <a:t>Exocrine</a:t>
            </a:r>
            <a:r>
              <a:rPr lang="en-CA" dirty="0" smtClean="0"/>
              <a:t> (secretes digestive enzymes) and </a:t>
            </a:r>
            <a:r>
              <a:rPr lang="en-CA" b="1" dirty="0" smtClean="0"/>
              <a:t>Endocrine gland </a:t>
            </a:r>
            <a:r>
              <a:rPr lang="en-CA" dirty="0" smtClean="0"/>
              <a:t>(secretes hormones)</a:t>
            </a:r>
          </a:p>
          <a:p>
            <a:endParaRPr lang="en-CA" sz="1600" dirty="0" smtClean="0"/>
          </a:p>
          <a:p>
            <a:r>
              <a:rPr lang="en-CA" dirty="0" smtClean="0"/>
              <a:t>Pancreatic </a:t>
            </a:r>
            <a:r>
              <a:rPr lang="en-CA" b="1" u="sng" dirty="0" smtClean="0"/>
              <a:t>endocrine cells</a:t>
            </a:r>
            <a:r>
              <a:rPr lang="en-CA" b="1" dirty="0" smtClean="0"/>
              <a:t> </a:t>
            </a:r>
            <a:r>
              <a:rPr lang="en-CA" dirty="0" smtClean="0"/>
              <a:t>are known as </a:t>
            </a:r>
            <a:r>
              <a:rPr lang="en-CA" b="1" i="1" dirty="0" smtClean="0">
                <a:solidFill>
                  <a:schemeClr val="accent6">
                    <a:lumMod val="75000"/>
                  </a:schemeClr>
                </a:solidFill>
              </a:rPr>
              <a:t>islets of Langerhans</a:t>
            </a:r>
          </a:p>
          <a:p>
            <a:pPr lvl="1"/>
            <a:r>
              <a:rPr lang="en-CA" b="1" i="1" dirty="0" smtClean="0"/>
              <a:t>Beta cells</a:t>
            </a:r>
          </a:p>
          <a:p>
            <a:pPr lvl="1"/>
            <a:r>
              <a:rPr lang="en-CA" b="1" i="1" dirty="0" smtClean="0"/>
              <a:t>Alpha cells</a:t>
            </a:r>
            <a:endParaRPr lang="en-CA" b="1" dirty="0"/>
          </a:p>
        </p:txBody>
      </p:sp>
      <p:pic>
        <p:nvPicPr>
          <p:cNvPr id="14340" name="Picture 4" descr="http://upload.wikimedia.org/wikipedia/commons/thumb/0/03/Illu_pancrease.svg/250px-Illu_pancreas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836712"/>
            <a:ext cx="2381250" cy="240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Islets of Langerhans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en-CA" b="1" i="1" dirty="0" smtClean="0"/>
              <a:t>Beta cells: </a:t>
            </a:r>
            <a:r>
              <a:rPr lang="en-CA" dirty="0" smtClean="0"/>
              <a:t>secrete </a:t>
            </a:r>
            <a:r>
              <a:rPr lang="en-CA" b="1" dirty="0" smtClean="0">
                <a:solidFill>
                  <a:schemeClr val="accent3"/>
                </a:solidFill>
              </a:rPr>
              <a:t>insulin</a:t>
            </a:r>
            <a:r>
              <a:rPr lang="en-CA" dirty="0" smtClean="0"/>
              <a:t> = </a:t>
            </a:r>
            <a:r>
              <a:rPr lang="en-CA" b="1" u="sng" dirty="0" smtClean="0"/>
              <a:t>decreases blood glucose levels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sz="1600" dirty="0" smtClean="0"/>
          </a:p>
          <a:p>
            <a:endParaRPr lang="en-CA" sz="1600" dirty="0" smtClean="0"/>
          </a:p>
          <a:p>
            <a:endParaRPr lang="en-CA" sz="1600" dirty="0" smtClean="0"/>
          </a:p>
          <a:p>
            <a:r>
              <a:rPr lang="en-CA" b="1" i="1" dirty="0" smtClean="0"/>
              <a:t>Alpha cells: </a:t>
            </a:r>
            <a:r>
              <a:rPr lang="en-CA" dirty="0" smtClean="0"/>
              <a:t>secrete </a:t>
            </a:r>
            <a:r>
              <a:rPr lang="en-CA" b="1" dirty="0" smtClean="0">
                <a:solidFill>
                  <a:schemeClr val="accent2"/>
                </a:solidFill>
              </a:rPr>
              <a:t>glucagon</a:t>
            </a:r>
            <a:r>
              <a:rPr lang="en-CA" dirty="0" smtClean="0"/>
              <a:t> = </a:t>
            </a:r>
            <a:r>
              <a:rPr lang="en-CA" b="1" u="sng" dirty="0" smtClean="0"/>
              <a:t>increases blood glucose levels</a:t>
            </a:r>
            <a:endParaRPr lang="en-CA" b="1" u="sng" dirty="0"/>
          </a:p>
        </p:txBody>
      </p:sp>
      <p:pic>
        <p:nvPicPr>
          <p:cNvPr id="13314" name="Picture 2" descr="http://www.daviddarling.info/images/islets_of_Langerha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16832"/>
            <a:ext cx="4608512" cy="3382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Homeostasis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dirty="0"/>
              <a:t>The human body works best at a temperature of </a:t>
            </a:r>
            <a:r>
              <a:rPr lang="en-CA" dirty="0" smtClean="0"/>
              <a:t>37°C,</a:t>
            </a:r>
          </a:p>
          <a:p>
            <a:pPr>
              <a:buNone/>
            </a:pPr>
            <a:r>
              <a:rPr lang="en-CA" dirty="0" smtClean="0"/>
              <a:t>with </a:t>
            </a:r>
            <a:r>
              <a:rPr lang="en-CA" dirty="0"/>
              <a:t>a 0.1 % blood glucose </a:t>
            </a:r>
            <a:r>
              <a:rPr lang="en-CA" dirty="0" smtClean="0"/>
              <a:t>level and </a:t>
            </a:r>
            <a:r>
              <a:rPr lang="en-CA" dirty="0"/>
              <a:t>a blood pH </a:t>
            </a:r>
            <a:r>
              <a:rPr lang="en-CA" dirty="0" smtClean="0"/>
              <a:t>of</a:t>
            </a:r>
          </a:p>
          <a:p>
            <a:pPr>
              <a:buNone/>
            </a:pPr>
            <a:r>
              <a:rPr lang="en-CA" dirty="0" smtClean="0"/>
              <a:t>7.35</a:t>
            </a:r>
            <a:r>
              <a:rPr lang="en-CA" dirty="0"/>
              <a:t>.  </a:t>
            </a:r>
            <a:endParaRPr lang="en-CA" dirty="0" smtClean="0"/>
          </a:p>
          <a:p>
            <a:pPr algn="ctr">
              <a:buNone/>
            </a:pPr>
            <a:r>
              <a:rPr lang="en-CA" b="1" dirty="0" smtClean="0">
                <a:solidFill>
                  <a:srgbClr val="0070C0"/>
                </a:solidFill>
              </a:rPr>
              <a:t>What conditions can get in the way of these</a:t>
            </a:r>
          </a:p>
          <a:p>
            <a:pPr algn="ctr">
              <a:buNone/>
            </a:pPr>
            <a:r>
              <a:rPr lang="en-CA" b="1" dirty="0" smtClean="0">
                <a:solidFill>
                  <a:srgbClr val="0070C0"/>
                </a:solidFill>
              </a:rPr>
              <a:t>“ideal settings”?</a:t>
            </a:r>
          </a:p>
          <a:p>
            <a:r>
              <a:rPr lang="en-CA" b="1" dirty="0" smtClean="0">
                <a:solidFill>
                  <a:srgbClr val="FF0000"/>
                </a:solidFill>
              </a:rPr>
              <a:t>Homeostasis </a:t>
            </a:r>
            <a:r>
              <a:rPr lang="en-CA" dirty="0"/>
              <a:t>refers to the </a:t>
            </a:r>
            <a:r>
              <a:rPr lang="en-CA" dirty="0" smtClean="0"/>
              <a:t>body’s attempt </a:t>
            </a:r>
            <a:r>
              <a:rPr lang="en-CA" dirty="0"/>
              <a:t>to adjust to a fluctuating environment. </a:t>
            </a:r>
            <a:endParaRPr lang="en-CA" dirty="0" smtClean="0"/>
          </a:p>
          <a:p>
            <a:pPr lvl="1"/>
            <a:r>
              <a:rPr lang="en-CA" dirty="0" smtClean="0"/>
              <a:t>The </a:t>
            </a:r>
            <a:r>
              <a:rPr lang="en-CA" dirty="0"/>
              <a:t>body maintains a constant </a:t>
            </a:r>
            <a:r>
              <a:rPr lang="en-CA" dirty="0" smtClean="0"/>
              <a:t>balance, or </a:t>
            </a:r>
            <a:r>
              <a:rPr lang="en-CA" dirty="0"/>
              <a:t>steady state, through a series of adjustments. </a:t>
            </a:r>
            <a:endParaRPr lang="en-CA" dirty="0" smtClean="0"/>
          </a:p>
          <a:p>
            <a:pPr lvl="1"/>
            <a:r>
              <a:rPr lang="en-CA" dirty="0" smtClean="0"/>
              <a:t>This </a:t>
            </a:r>
            <a:r>
              <a:rPr lang="en-CA" dirty="0"/>
              <a:t>system of balance requires </a:t>
            </a:r>
            <a:r>
              <a:rPr lang="en-CA" dirty="0" smtClean="0"/>
              <a:t>constant </a:t>
            </a:r>
            <a:r>
              <a:rPr lang="en-CA" b="1" dirty="0" smtClean="0"/>
              <a:t>monitoring</a:t>
            </a:r>
            <a:r>
              <a:rPr lang="en-CA" dirty="0" smtClean="0"/>
              <a:t> </a:t>
            </a:r>
            <a:r>
              <a:rPr lang="en-CA" dirty="0"/>
              <a:t>and </a:t>
            </a:r>
            <a:r>
              <a:rPr lang="en-CA" b="1" dirty="0"/>
              <a:t>feedback</a:t>
            </a:r>
            <a:r>
              <a:rPr lang="en-CA" dirty="0"/>
              <a:t> about body </a:t>
            </a:r>
            <a:r>
              <a:rPr lang="en-CA" dirty="0" smtClean="0"/>
              <a:t>conditions.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accent3"/>
                </a:solidFill>
              </a:rPr>
              <a:t>Insulin</a:t>
            </a:r>
            <a:r>
              <a:rPr lang="en-CA" b="1" dirty="0" smtClean="0"/>
              <a:t>: Negative Feedback Loop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CA" dirty="0" smtClean="0"/>
              <a:t>Eating increases blood glucose levels– </a:t>
            </a:r>
          </a:p>
          <a:p>
            <a:pPr>
              <a:lnSpc>
                <a:spcPct val="200000"/>
              </a:lnSpc>
            </a:pPr>
            <a:r>
              <a:rPr lang="en-CA" b="1" i="1" dirty="0" smtClean="0"/>
              <a:t>Beta cells </a:t>
            </a:r>
            <a:r>
              <a:rPr lang="en-CA" dirty="0" smtClean="0"/>
              <a:t>secrete </a:t>
            </a:r>
            <a:r>
              <a:rPr lang="en-CA" b="1" dirty="0" smtClean="0">
                <a:solidFill>
                  <a:schemeClr val="accent3"/>
                </a:solidFill>
              </a:rPr>
              <a:t>insulin</a:t>
            </a:r>
            <a:r>
              <a:rPr lang="en-CA" dirty="0" smtClean="0"/>
              <a:t> – </a:t>
            </a:r>
          </a:p>
          <a:p>
            <a:pPr>
              <a:lnSpc>
                <a:spcPct val="200000"/>
              </a:lnSpc>
            </a:pPr>
            <a:r>
              <a:rPr lang="en-CA" dirty="0" smtClean="0"/>
              <a:t>Body cells become permeable to glucose – </a:t>
            </a:r>
          </a:p>
          <a:p>
            <a:pPr>
              <a:lnSpc>
                <a:spcPct val="200000"/>
              </a:lnSpc>
            </a:pPr>
            <a:r>
              <a:rPr lang="en-CA" dirty="0" smtClean="0"/>
              <a:t>glucose converted to glycogen for storage – </a:t>
            </a:r>
          </a:p>
          <a:p>
            <a:pPr>
              <a:lnSpc>
                <a:spcPct val="200000"/>
              </a:lnSpc>
            </a:pPr>
            <a:r>
              <a:rPr lang="en-CA" dirty="0" smtClean="0"/>
              <a:t>decrease in glucose levels slows/stops </a:t>
            </a:r>
            <a:r>
              <a:rPr lang="en-CA" b="1" dirty="0" smtClean="0">
                <a:solidFill>
                  <a:schemeClr val="accent3"/>
                </a:solidFill>
              </a:rPr>
              <a:t>insulin</a:t>
            </a:r>
            <a:r>
              <a:rPr lang="en-CA" dirty="0" smtClean="0"/>
              <a:t> </a:t>
            </a:r>
          </a:p>
          <a:p>
            <a:pPr>
              <a:lnSpc>
                <a:spcPct val="110000"/>
              </a:lnSpc>
              <a:buNone/>
            </a:pPr>
            <a:r>
              <a:rPr lang="en-CA" dirty="0" smtClean="0"/>
              <a:t>release</a:t>
            </a:r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en-CA" b="1" dirty="0" smtClean="0"/>
              <a:t>Insulin: Negative Feedback Loop</a:t>
            </a:r>
            <a:endParaRPr lang="en-CA" b="1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 l="1817" t="5507" r="1867" b="4191"/>
          <a:stretch>
            <a:fillRect/>
          </a:stretch>
        </p:blipFill>
        <p:spPr bwMode="auto">
          <a:xfrm>
            <a:off x="467544" y="923454"/>
            <a:ext cx="8064896" cy="593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3568" y="5805264"/>
            <a:ext cx="2880320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364088" y="6165304"/>
            <a:ext cx="2880320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accent2"/>
                </a:solidFill>
              </a:rPr>
              <a:t>Glucagon</a:t>
            </a:r>
            <a:r>
              <a:rPr lang="en-CA" b="1" dirty="0" smtClean="0"/>
              <a:t>: Negative Feedback Loop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CA" dirty="0" smtClean="0"/>
              <a:t>Exercise drops blood glucose levels (glucose used up)– </a:t>
            </a:r>
          </a:p>
          <a:p>
            <a:pPr>
              <a:lnSpc>
                <a:spcPct val="200000"/>
              </a:lnSpc>
            </a:pPr>
            <a:r>
              <a:rPr lang="en-CA" b="1" i="1" dirty="0" smtClean="0"/>
              <a:t>alpha cells </a:t>
            </a:r>
            <a:r>
              <a:rPr lang="en-CA" dirty="0" smtClean="0"/>
              <a:t>release </a:t>
            </a:r>
            <a:r>
              <a:rPr lang="en-CA" b="1" dirty="0" smtClean="0">
                <a:solidFill>
                  <a:schemeClr val="accent2"/>
                </a:solidFill>
              </a:rPr>
              <a:t>glucagon</a:t>
            </a:r>
            <a:r>
              <a:rPr lang="en-CA" dirty="0" smtClean="0"/>
              <a:t> – </a:t>
            </a:r>
          </a:p>
          <a:p>
            <a:pPr>
              <a:lnSpc>
                <a:spcPct val="200000"/>
              </a:lnSpc>
            </a:pPr>
            <a:r>
              <a:rPr lang="en-CA" b="1" dirty="0" smtClean="0">
                <a:solidFill>
                  <a:schemeClr val="accent2"/>
                </a:solidFill>
              </a:rPr>
              <a:t>glucagon</a:t>
            </a:r>
            <a:r>
              <a:rPr lang="en-CA" dirty="0" smtClean="0"/>
              <a:t> stimulates the liver to convert glycogen to glucose – </a:t>
            </a:r>
          </a:p>
          <a:p>
            <a:pPr>
              <a:lnSpc>
                <a:spcPct val="200000"/>
              </a:lnSpc>
            </a:pPr>
            <a:r>
              <a:rPr lang="en-CA" dirty="0" smtClean="0"/>
              <a:t>glucose released into bloodstream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CA" b="1" dirty="0" smtClean="0"/>
              <a:t>Glucagon: Negative Feedback Loop</a:t>
            </a:r>
            <a:endParaRPr lang="en-CA" b="1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 l="1817" t="5224" r="1867"/>
          <a:stretch>
            <a:fillRect/>
          </a:stretch>
        </p:blipFill>
        <p:spPr bwMode="auto">
          <a:xfrm>
            <a:off x="755576" y="836712"/>
            <a:ext cx="763284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3568" y="836712"/>
            <a:ext cx="288032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364088" y="836712"/>
            <a:ext cx="338437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Glucose Imbalance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>
              <a:buNone/>
            </a:pPr>
            <a:r>
              <a:rPr lang="en-CA" sz="3600" b="1" u="sng" dirty="0" smtClean="0"/>
              <a:t>Diabetes mellitus </a:t>
            </a:r>
            <a:r>
              <a:rPr lang="en-CA" sz="3600" u="sng" dirty="0" smtClean="0"/>
              <a:t>(Short-term)</a:t>
            </a:r>
          </a:p>
          <a:p>
            <a:r>
              <a:rPr lang="en-CA" b="1" dirty="0" smtClean="0"/>
              <a:t>Cause - </a:t>
            </a:r>
            <a:r>
              <a:rPr lang="en-CA" b="1" dirty="0" smtClean="0">
                <a:solidFill>
                  <a:srgbClr val="0070C0"/>
                </a:solidFill>
              </a:rPr>
              <a:t>Body does not produce enough insulin or does not respond to insulin</a:t>
            </a:r>
          </a:p>
          <a:p>
            <a:r>
              <a:rPr lang="en-CA" b="1" u="sng" dirty="0" smtClean="0"/>
              <a:t>Effects</a:t>
            </a:r>
            <a:r>
              <a:rPr lang="en-CA" b="1" dirty="0" smtClean="0"/>
              <a:t>:</a:t>
            </a:r>
          </a:p>
          <a:p>
            <a:pPr lvl="1"/>
            <a:r>
              <a:rPr lang="en-CA" dirty="0" smtClean="0"/>
              <a:t>High blood glucose levels (aka hyperglycemia)</a:t>
            </a:r>
          </a:p>
          <a:p>
            <a:pPr lvl="1"/>
            <a:r>
              <a:rPr lang="en-CA" dirty="0" smtClean="0"/>
              <a:t>Body breaks down fats and proteins instead</a:t>
            </a:r>
          </a:p>
          <a:p>
            <a:pPr lvl="1"/>
            <a:r>
              <a:rPr lang="en-CA" dirty="0" smtClean="0"/>
              <a:t>When fats are metabolized they produce ketones</a:t>
            </a:r>
          </a:p>
          <a:p>
            <a:pPr lvl="1"/>
            <a:r>
              <a:rPr lang="en-CA" dirty="0" smtClean="0"/>
              <a:t>Poor glucose re-absorption from kidneys and glucose is flushed out through urine (leads to dehydration b/c more water is released as well)</a:t>
            </a:r>
            <a:endParaRPr lang="en-C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Glucose Imbalance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4000" b="1" u="sng" dirty="0" smtClean="0"/>
              <a:t>Diabetes mellitus </a:t>
            </a:r>
            <a:r>
              <a:rPr lang="en-CA" sz="4000" u="sng" dirty="0" smtClean="0"/>
              <a:t>(Long-term effects)</a:t>
            </a:r>
          </a:p>
          <a:p>
            <a:r>
              <a:rPr lang="en-CA" sz="4000" b="1" u="sng" dirty="0" smtClean="0"/>
              <a:t>Effects</a:t>
            </a:r>
            <a:r>
              <a:rPr lang="en-CA" sz="4000" b="1" dirty="0" smtClean="0"/>
              <a:t>:</a:t>
            </a:r>
          </a:p>
          <a:p>
            <a:pPr lvl="1"/>
            <a:r>
              <a:rPr lang="en-CA" sz="3200" dirty="0" smtClean="0"/>
              <a:t>Blindness</a:t>
            </a:r>
          </a:p>
          <a:p>
            <a:pPr lvl="1"/>
            <a:r>
              <a:rPr lang="en-CA" sz="3200" dirty="0" smtClean="0"/>
              <a:t>Kidney failure (dialysis)</a:t>
            </a:r>
          </a:p>
          <a:p>
            <a:pPr lvl="1"/>
            <a:r>
              <a:rPr lang="en-CA" sz="3200" dirty="0" smtClean="0"/>
              <a:t>Nerve damage </a:t>
            </a:r>
          </a:p>
          <a:p>
            <a:pPr lvl="1"/>
            <a:r>
              <a:rPr lang="en-CA" sz="3200" b="1" dirty="0" smtClean="0">
                <a:solidFill>
                  <a:srgbClr val="00B050"/>
                </a:solidFill>
              </a:rPr>
              <a:t>Gangrene of limbs</a:t>
            </a:r>
            <a:endParaRPr lang="en-CA" sz="3200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http://www.diabetes-disease.info/diabetic-foot/images/6590_47_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944815" y="2871787"/>
            <a:ext cx="3181350" cy="479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Causes of Diabetes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CA" b="1" u="sng" dirty="0" smtClean="0"/>
              <a:t>Type 1 diabetes</a:t>
            </a:r>
            <a:r>
              <a:rPr lang="en-CA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Juvenile-onset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Insulin-dependent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Body’s antibodies </a:t>
            </a:r>
          </a:p>
          <a:p>
            <a:pPr>
              <a:lnSpc>
                <a:spcPct val="150000"/>
              </a:lnSpc>
              <a:buNone/>
            </a:pPr>
            <a:r>
              <a:rPr lang="en-CA" dirty="0" smtClean="0"/>
              <a:t>attack beta cells </a:t>
            </a:r>
          </a:p>
          <a:p>
            <a:pPr>
              <a:lnSpc>
                <a:spcPct val="150000"/>
              </a:lnSpc>
              <a:buNone/>
            </a:pPr>
            <a:r>
              <a:rPr lang="en-CA" dirty="0" smtClean="0"/>
              <a:t>(unable to produce </a:t>
            </a:r>
          </a:p>
          <a:p>
            <a:pPr>
              <a:lnSpc>
                <a:spcPct val="150000"/>
              </a:lnSpc>
              <a:buNone/>
            </a:pPr>
            <a:r>
              <a:rPr lang="en-CA" dirty="0" smtClean="0"/>
              <a:t>insulin)</a:t>
            </a:r>
          </a:p>
          <a:p>
            <a:pPr>
              <a:lnSpc>
                <a:spcPct val="150000"/>
              </a:lnSpc>
            </a:pPr>
            <a:r>
              <a:rPr lang="en-CA" b="1" dirty="0" smtClean="0">
                <a:solidFill>
                  <a:srgbClr val="0070C0"/>
                </a:solidFill>
              </a:rPr>
              <a:t>Treatment: </a:t>
            </a:r>
            <a:r>
              <a:rPr lang="en-CA" b="1" dirty="0" smtClean="0"/>
              <a:t>daily insulin injections</a:t>
            </a:r>
          </a:p>
        </p:txBody>
      </p:sp>
      <p:pic>
        <p:nvPicPr>
          <p:cNvPr id="4098" name="Picture 2" descr="http://smmhc.adam.com/graphics/images/en/19212.jpg"/>
          <p:cNvPicPr>
            <a:picLocks noChangeAspect="1" noChangeArrowheads="1"/>
          </p:cNvPicPr>
          <p:nvPr/>
        </p:nvPicPr>
        <p:blipFill>
          <a:blip r:embed="rId2" cstate="print"/>
          <a:srcRect b="10833"/>
          <a:stretch>
            <a:fillRect/>
          </a:stretch>
        </p:blipFill>
        <p:spPr bwMode="auto">
          <a:xfrm>
            <a:off x="3563888" y="1052735"/>
            <a:ext cx="5580112" cy="3980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Causes of Diabetes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CA" b="1" u="sng" dirty="0" smtClean="0"/>
              <a:t>Type 2 diabetes</a:t>
            </a:r>
            <a:r>
              <a:rPr lang="en-CA" b="1" dirty="0" smtClean="0"/>
              <a:t>:</a:t>
            </a:r>
          </a:p>
          <a:p>
            <a:pPr>
              <a:lnSpc>
                <a:spcPct val="120000"/>
              </a:lnSpc>
            </a:pPr>
            <a:r>
              <a:rPr lang="en-CA" dirty="0" smtClean="0"/>
              <a:t>Adult-onset</a:t>
            </a:r>
          </a:p>
          <a:p>
            <a:pPr>
              <a:lnSpc>
                <a:spcPct val="120000"/>
              </a:lnSpc>
            </a:pPr>
            <a:r>
              <a:rPr lang="en-CA" dirty="0" smtClean="0"/>
              <a:t>Non-insulin-dependent</a:t>
            </a:r>
          </a:p>
          <a:p>
            <a:pPr>
              <a:lnSpc>
                <a:spcPct val="120000"/>
              </a:lnSpc>
            </a:pPr>
            <a:r>
              <a:rPr lang="en-CA" dirty="0" smtClean="0"/>
              <a:t>90% of people have this type</a:t>
            </a:r>
          </a:p>
          <a:p>
            <a:pPr>
              <a:lnSpc>
                <a:spcPct val="120000"/>
              </a:lnSpc>
            </a:pPr>
            <a:r>
              <a:rPr lang="en-CA" dirty="0" smtClean="0"/>
              <a:t>Insulin receptors stop </a:t>
            </a:r>
          </a:p>
          <a:p>
            <a:pPr>
              <a:lnSpc>
                <a:spcPct val="120000"/>
              </a:lnSpc>
              <a:buNone/>
            </a:pPr>
            <a:r>
              <a:rPr lang="en-CA" dirty="0" smtClean="0"/>
              <a:t>responding to insulin</a:t>
            </a:r>
          </a:p>
          <a:p>
            <a:pPr>
              <a:lnSpc>
                <a:spcPct val="120000"/>
              </a:lnSpc>
            </a:pPr>
            <a:r>
              <a:rPr lang="en-CA" dirty="0" smtClean="0"/>
              <a:t>Diet and genetic factors (high </a:t>
            </a:r>
          </a:p>
          <a:p>
            <a:pPr>
              <a:lnSpc>
                <a:spcPct val="120000"/>
              </a:lnSpc>
              <a:buNone/>
            </a:pPr>
            <a:r>
              <a:rPr lang="en-CA" dirty="0" smtClean="0"/>
              <a:t>intake of refined carbohydrates and saturated and trans</a:t>
            </a:r>
          </a:p>
          <a:p>
            <a:pPr>
              <a:lnSpc>
                <a:spcPct val="120000"/>
              </a:lnSpc>
              <a:buNone/>
            </a:pPr>
            <a:r>
              <a:rPr lang="en-CA" dirty="0" smtClean="0"/>
              <a:t>fats)</a:t>
            </a:r>
          </a:p>
          <a:p>
            <a:pPr>
              <a:lnSpc>
                <a:spcPct val="120000"/>
              </a:lnSpc>
            </a:pPr>
            <a:r>
              <a:rPr lang="en-CA" dirty="0" smtClean="0"/>
              <a:t>Can develop into type 1 diabetes if untreated</a:t>
            </a:r>
          </a:p>
          <a:p>
            <a:pPr>
              <a:lnSpc>
                <a:spcPct val="120000"/>
              </a:lnSpc>
            </a:pPr>
            <a:r>
              <a:rPr lang="en-CA" b="1" dirty="0" smtClean="0">
                <a:solidFill>
                  <a:srgbClr val="0070C0"/>
                </a:solidFill>
              </a:rPr>
              <a:t>Treatment: </a:t>
            </a:r>
            <a:r>
              <a:rPr lang="en-CA" b="1" dirty="0" smtClean="0"/>
              <a:t>exercise and diet</a:t>
            </a:r>
          </a:p>
          <a:p>
            <a:endParaRPr lang="en-CA" dirty="0"/>
          </a:p>
        </p:txBody>
      </p:sp>
      <p:pic>
        <p:nvPicPr>
          <p:cNvPr id="2050" name="Picture 2" descr="http://www.newsofmedical.com/_IMAGES/type2diabet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1" y="908720"/>
            <a:ext cx="3923929" cy="375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Diabetes Treatment - Transplantation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Islet cells are transplanted to the diabetics pancreas</a:t>
            </a:r>
          </a:p>
          <a:p>
            <a:r>
              <a:rPr lang="en-GB" sz="4000" dirty="0" smtClean="0"/>
              <a:t>Required to take immunosuppressive drugs (life-long)</a:t>
            </a:r>
          </a:p>
          <a:p>
            <a:r>
              <a:rPr lang="en-GB" sz="4000" dirty="0" smtClean="0"/>
              <a:t>Complicated procedure, requires many pancreases to do one transplant</a:t>
            </a:r>
          </a:p>
          <a:p>
            <a:r>
              <a:rPr lang="en-GB" sz="4000" dirty="0" smtClean="0"/>
              <a:t>Have had a good success rate at U of A medical centre.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3016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00B050"/>
                </a:solidFill>
              </a:rPr>
              <a:t>Practice</a:t>
            </a:r>
            <a:endParaRPr lang="en-C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97152"/>
            <a:ext cx="8229600" cy="2060848"/>
          </a:xfrm>
        </p:spPr>
        <p:txBody>
          <a:bodyPr/>
          <a:lstStyle/>
          <a:p>
            <a:r>
              <a:rPr lang="en-GB" sz="3600" b="1" dirty="0" smtClean="0"/>
              <a:t>Pg. 479 </a:t>
            </a:r>
            <a:r>
              <a:rPr lang="en-GB" sz="3600" b="1" dirty="0" smtClean="0">
                <a:solidFill>
                  <a:srgbClr val="0070C0"/>
                </a:solidFill>
              </a:rPr>
              <a:t>Practice</a:t>
            </a:r>
            <a:r>
              <a:rPr lang="en-GB" sz="3600" b="1" dirty="0" smtClean="0"/>
              <a:t> </a:t>
            </a:r>
            <a:r>
              <a:rPr lang="en-CA" sz="3600" b="1" dirty="0" smtClean="0"/>
              <a:t>#</a:t>
            </a:r>
            <a:r>
              <a:rPr lang="en-GB" sz="3600" b="1" dirty="0" smtClean="0"/>
              <a:t>1-3</a:t>
            </a:r>
          </a:p>
          <a:p>
            <a:endParaRPr lang="en-GB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265" t="8868" r="13231" b="43823"/>
          <a:stretch>
            <a:fillRect/>
          </a:stretch>
        </p:blipFill>
        <p:spPr bwMode="auto">
          <a:xfrm>
            <a:off x="0" y="908720"/>
            <a:ext cx="910070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  <a:endParaRPr kumimoji="0" lang="en-CA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265" t="6349" r="54128" b="48736"/>
          <a:stretch>
            <a:fillRect/>
          </a:stretch>
        </p:blipFill>
        <p:spPr bwMode="auto">
          <a:xfrm>
            <a:off x="4318916" y="3284984"/>
            <a:ext cx="482508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97144" cy="6858000"/>
          </a:xfrm>
        </p:spPr>
        <p:txBody>
          <a:bodyPr>
            <a:normAutofit/>
          </a:bodyPr>
          <a:lstStyle/>
          <a:p>
            <a:pPr algn="l"/>
            <a:r>
              <a:rPr lang="en-CA" b="1" u="sng" dirty="0" smtClean="0"/>
              <a:t>Homeostasis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>
                <a:solidFill>
                  <a:srgbClr val="FF0000"/>
                </a:solidFill>
              </a:rPr>
              <a:t>Body </a:t>
            </a:r>
            <a:br>
              <a:rPr lang="en-CA" b="1" dirty="0" smtClean="0">
                <a:solidFill>
                  <a:srgbClr val="FF0000"/>
                </a:solidFill>
              </a:rPr>
            </a:br>
            <a:r>
              <a:rPr lang="en-CA" b="1" dirty="0" smtClean="0">
                <a:solidFill>
                  <a:srgbClr val="FF0000"/>
                </a:solidFill>
              </a:rPr>
              <a:t>Temp.</a:t>
            </a:r>
            <a:br>
              <a:rPr lang="en-CA" b="1" dirty="0" smtClean="0">
                <a:solidFill>
                  <a:srgbClr val="FF0000"/>
                </a:solidFill>
              </a:rPr>
            </a:br>
            <a:r>
              <a:rPr lang="en-CA" b="1" dirty="0">
                <a:solidFill>
                  <a:srgbClr val="FF0000"/>
                </a:solidFill>
              </a:rPr>
              <a:t/>
            </a:r>
            <a:br>
              <a:rPr lang="en-CA" b="1" dirty="0">
                <a:solidFill>
                  <a:srgbClr val="FF0000"/>
                </a:solidFill>
              </a:rPr>
            </a:br>
            <a:r>
              <a:rPr lang="en-CA" b="1" dirty="0" smtClean="0">
                <a:solidFill>
                  <a:srgbClr val="0070C0"/>
                </a:solidFill>
              </a:rPr>
              <a:t>H</a:t>
            </a:r>
            <a:r>
              <a:rPr lang="en-CA" b="1" baseline="-25000" dirty="0" smtClean="0">
                <a:solidFill>
                  <a:srgbClr val="0070C0"/>
                </a:solidFill>
              </a:rPr>
              <a:t>2</a:t>
            </a:r>
            <a:r>
              <a:rPr lang="en-CA" b="1" dirty="0" smtClean="0">
                <a:solidFill>
                  <a:srgbClr val="0070C0"/>
                </a:solidFill>
              </a:rPr>
              <a:t>O</a:t>
            </a:r>
            <a:br>
              <a:rPr lang="en-CA" b="1" dirty="0" smtClean="0">
                <a:solidFill>
                  <a:srgbClr val="0070C0"/>
                </a:solidFill>
              </a:rPr>
            </a:br>
            <a:r>
              <a:rPr lang="en-CA" b="1" dirty="0">
                <a:solidFill>
                  <a:srgbClr val="0070C0"/>
                </a:solidFill>
              </a:rPr>
              <a:t/>
            </a:r>
            <a:br>
              <a:rPr lang="en-CA" b="1" dirty="0">
                <a:solidFill>
                  <a:srgbClr val="0070C0"/>
                </a:solidFill>
              </a:rPr>
            </a:br>
            <a:r>
              <a:rPr lang="en-CA" b="1" dirty="0" smtClean="0">
                <a:solidFill>
                  <a:srgbClr val="00B050"/>
                </a:solidFill>
              </a:rPr>
              <a:t>Blood Sugar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19" t="4851" r="4342" b="2751"/>
          <a:stretch>
            <a:fillRect/>
          </a:stretch>
        </p:blipFill>
        <p:spPr bwMode="auto">
          <a:xfrm>
            <a:off x="3203848" y="0"/>
            <a:ext cx="5796136" cy="68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goeshealth.com/wp-content/uploads/2012/02/stress-hormone.jpg"/>
          <p:cNvPicPr>
            <a:picLocks noChangeAspect="1" noChangeArrowheads="1"/>
          </p:cNvPicPr>
          <p:nvPr/>
        </p:nvPicPr>
        <p:blipFill>
          <a:blip r:embed="rId2" cstate="print"/>
          <a:srcRect t="9310"/>
          <a:stretch>
            <a:fillRect/>
          </a:stretch>
        </p:blipFill>
        <p:spPr bwMode="auto">
          <a:xfrm rot="1036810">
            <a:off x="634941" y="-179763"/>
            <a:ext cx="8240717" cy="674274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5925"/>
            <a:ext cx="7380312" cy="1362075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en-CA" dirty="0" smtClean="0"/>
              <a:t>Hormonal Regulation of the Stress Response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149080"/>
            <a:ext cx="7772400" cy="1500187"/>
          </a:xfrm>
        </p:spPr>
        <p:txBody>
          <a:bodyPr/>
          <a:lstStyle/>
          <a:p>
            <a:r>
              <a:rPr lang="en-CA" dirty="0" smtClean="0"/>
              <a:t>Topic 15.2 </a:t>
            </a:r>
            <a:r>
              <a:rPr lang="en-CA" b="1" dirty="0" smtClean="0">
                <a:solidFill>
                  <a:schemeClr val="tx1"/>
                </a:solidFill>
              </a:rPr>
              <a:t>B</a:t>
            </a:r>
            <a:endParaRPr lang="en-C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CA" dirty="0" smtClean="0"/>
              <a:t>Two glands located on top </a:t>
            </a:r>
          </a:p>
          <a:p>
            <a:pPr>
              <a:buNone/>
            </a:pPr>
            <a:r>
              <a:rPr lang="en-CA" dirty="0" smtClean="0"/>
              <a:t>of the kidneys</a:t>
            </a:r>
          </a:p>
          <a:p>
            <a:endParaRPr lang="en-CA" dirty="0" smtClean="0"/>
          </a:p>
          <a:p>
            <a:r>
              <a:rPr lang="en-CA" dirty="0" smtClean="0"/>
              <a:t>Inner layer – </a:t>
            </a:r>
          </a:p>
          <a:p>
            <a:pPr>
              <a:buNone/>
            </a:pPr>
            <a:r>
              <a:rPr lang="en-C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adrenal medulla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Outer layer – </a:t>
            </a:r>
          </a:p>
          <a:p>
            <a:pPr>
              <a:buNone/>
            </a:pPr>
            <a:r>
              <a:rPr lang="en-CA" b="1" dirty="0" smtClean="0">
                <a:solidFill>
                  <a:srgbClr val="FFC000"/>
                </a:solidFill>
              </a:rPr>
              <a:t>adrenal cortex</a:t>
            </a:r>
          </a:p>
        </p:txBody>
      </p:sp>
      <p:pic>
        <p:nvPicPr>
          <p:cNvPr id="22530" name="Picture 2" descr="http://www.oocities.org/thetoleadrenal/A4adregl.jpg"/>
          <p:cNvPicPr>
            <a:picLocks noChangeAspect="1" noChangeArrowheads="1"/>
          </p:cNvPicPr>
          <p:nvPr/>
        </p:nvPicPr>
        <p:blipFill>
          <a:blip r:embed="rId2" cstate="print"/>
          <a:srcRect t="29496" b="3047"/>
          <a:stretch>
            <a:fillRect/>
          </a:stretch>
        </p:blipFill>
        <p:spPr bwMode="auto">
          <a:xfrm>
            <a:off x="4788024" y="980728"/>
            <a:ext cx="3995936" cy="38089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Adrenal Glands</a:t>
            </a:r>
            <a:endParaRPr lang="en-CA" b="1" dirty="0"/>
          </a:p>
        </p:txBody>
      </p:sp>
      <p:pic>
        <p:nvPicPr>
          <p:cNvPr id="8" name="Picture 2" descr="http://www.oocities.org/thetoleadrenal/A4adregl.jpg"/>
          <p:cNvPicPr>
            <a:picLocks noChangeAspect="1" noChangeArrowheads="1"/>
          </p:cNvPicPr>
          <p:nvPr/>
        </p:nvPicPr>
        <p:blipFill>
          <a:blip r:embed="rId2" cstate="print"/>
          <a:srcRect l="18078" r="24401" b="72831"/>
          <a:stretch>
            <a:fillRect/>
          </a:stretch>
        </p:blipFill>
        <p:spPr bwMode="auto">
          <a:xfrm>
            <a:off x="5436096" y="4941168"/>
            <a:ext cx="2871927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The Adrenal Medulla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Short-term </a:t>
            </a:r>
            <a:r>
              <a:rPr lang="en-CA" dirty="0" smtClean="0"/>
              <a:t>stress response </a:t>
            </a:r>
          </a:p>
          <a:p>
            <a:endParaRPr lang="en-CA" dirty="0" smtClean="0"/>
          </a:p>
          <a:p>
            <a:r>
              <a:rPr lang="en-CA" dirty="0" smtClean="0"/>
              <a:t>Produces </a:t>
            </a:r>
            <a:r>
              <a:rPr lang="en-CA" b="1" dirty="0" smtClean="0">
                <a:solidFill>
                  <a:srgbClr val="00B050"/>
                </a:solidFill>
              </a:rPr>
              <a:t>epinephrine (EPN) </a:t>
            </a:r>
            <a:r>
              <a:rPr lang="en-CA" dirty="0" smtClean="0"/>
              <a:t>and </a:t>
            </a:r>
            <a:r>
              <a:rPr lang="en-CA" b="1" dirty="0" err="1" smtClean="0">
                <a:solidFill>
                  <a:srgbClr val="FF0000"/>
                </a:solidFill>
              </a:rPr>
              <a:t>norepinephrine</a:t>
            </a:r>
            <a:r>
              <a:rPr lang="en-CA" b="1" dirty="0" smtClean="0">
                <a:solidFill>
                  <a:srgbClr val="FF0000"/>
                </a:solidFill>
              </a:rPr>
              <a:t> (NE)</a:t>
            </a:r>
          </a:p>
          <a:p>
            <a:endParaRPr lang="en-CA" dirty="0" smtClean="0"/>
          </a:p>
          <a:p>
            <a:r>
              <a:rPr lang="en-CA" dirty="0" smtClean="0"/>
              <a:t>Similar responses as when the </a:t>
            </a:r>
            <a:r>
              <a:rPr lang="en-CA" b="1" dirty="0" smtClean="0"/>
              <a:t>Sympathetic N.S. </a:t>
            </a:r>
            <a:r>
              <a:rPr lang="en-CA" dirty="0" smtClean="0"/>
              <a:t>is activated </a:t>
            </a:r>
            <a:r>
              <a:rPr lang="en-CA" b="1" dirty="0" smtClean="0"/>
              <a:t>(``</a:t>
            </a:r>
            <a:r>
              <a:rPr lang="en-CA" b="1" dirty="0" smtClean="0">
                <a:solidFill>
                  <a:srgbClr val="7030A0"/>
                </a:solidFill>
              </a:rPr>
              <a:t>fight-or-flight</a:t>
            </a:r>
            <a:r>
              <a:rPr lang="en-CA" b="1" dirty="0" smtClean="0"/>
              <a:t>``) </a:t>
            </a:r>
            <a:r>
              <a:rPr lang="en-CA" dirty="0" smtClean="0"/>
              <a:t>but </a:t>
            </a:r>
            <a:r>
              <a:rPr lang="en-CA" u="sng" dirty="0" smtClean="0"/>
              <a:t>lasts about ten minutes longer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Increase metabolism</a:t>
            </a:r>
          </a:p>
          <a:p>
            <a:pPr lvl="1"/>
            <a:r>
              <a:rPr lang="en-CA" dirty="0" smtClean="0"/>
              <a:t>Increase heart rate</a:t>
            </a:r>
          </a:p>
          <a:p>
            <a:pPr lvl="1"/>
            <a:r>
              <a:rPr lang="en-CA" dirty="0" smtClean="0"/>
              <a:t>Increase breathing rate</a:t>
            </a:r>
          </a:p>
          <a:p>
            <a:pPr lvl="1"/>
            <a:r>
              <a:rPr lang="en-CA" dirty="0" smtClean="0"/>
              <a:t>Increase blood flow</a:t>
            </a:r>
          </a:p>
          <a:p>
            <a:pPr lvl="1"/>
            <a:r>
              <a:rPr lang="en-CA" b="1" dirty="0" smtClean="0"/>
              <a:t>**Glycogen converted to glucose in the liver**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556792"/>
          </a:xfrm>
        </p:spPr>
        <p:txBody>
          <a:bodyPr>
            <a:normAutofit/>
          </a:bodyPr>
          <a:lstStyle/>
          <a:p>
            <a:pPr algn="r"/>
            <a:r>
              <a:rPr lang="en-CA" b="1" dirty="0" smtClean="0"/>
              <a:t>The Adrenal </a:t>
            </a:r>
            <a:br>
              <a:rPr lang="en-CA" b="1" dirty="0" smtClean="0"/>
            </a:br>
            <a:r>
              <a:rPr lang="en-CA" b="1" dirty="0" smtClean="0"/>
              <a:t>Medulla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700808"/>
            <a:ext cx="4427984" cy="5157192"/>
          </a:xfrm>
        </p:spPr>
        <p:txBody>
          <a:bodyPr/>
          <a:lstStyle/>
          <a:p>
            <a:r>
              <a:rPr lang="en-CA" dirty="0" smtClean="0"/>
              <a:t>Hypothalamus – </a:t>
            </a:r>
          </a:p>
          <a:p>
            <a:endParaRPr lang="en-CA" sz="1600" dirty="0" smtClean="0"/>
          </a:p>
          <a:p>
            <a:r>
              <a:rPr lang="en-CA" dirty="0" smtClean="0"/>
              <a:t>Spinal Cord – </a:t>
            </a:r>
          </a:p>
          <a:p>
            <a:endParaRPr lang="en-CA" sz="1600" dirty="0" smtClean="0"/>
          </a:p>
          <a:p>
            <a:r>
              <a:rPr lang="en-CA" dirty="0" smtClean="0"/>
              <a:t>Adrenal Medulla (releases </a:t>
            </a:r>
            <a:r>
              <a:rPr lang="en-CA" b="1" dirty="0" smtClean="0">
                <a:solidFill>
                  <a:srgbClr val="00B050"/>
                </a:solidFill>
              </a:rPr>
              <a:t>EPN</a:t>
            </a:r>
            <a:r>
              <a:rPr lang="en-CA" dirty="0" smtClean="0"/>
              <a:t> and </a:t>
            </a:r>
            <a:r>
              <a:rPr lang="en-CA" b="1" dirty="0" smtClean="0">
                <a:solidFill>
                  <a:srgbClr val="FF0000"/>
                </a:solidFill>
              </a:rPr>
              <a:t>NE</a:t>
            </a:r>
            <a:r>
              <a:rPr lang="en-CA" dirty="0" smtClean="0"/>
              <a:t>) – </a:t>
            </a:r>
          </a:p>
          <a:p>
            <a:pPr algn="r">
              <a:buNone/>
            </a:pPr>
            <a:endParaRPr lang="en-CA" sz="16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Sympathetic Responses</a:t>
            </a:r>
            <a:endParaRPr lang="en-C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42" t="5395" r="47274" b="3108"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31840" y="4509120"/>
            <a:ext cx="172819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The Adrenal Cortex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C000"/>
                </a:solidFill>
              </a:rPr>
              <a:t>Long-term</a:t>
            </a:r>
            <a:r>
              <a:rPr lang="en-CA" b="1" dirty="0" smtClean="0"/>
              <a:t> </a:t>
            </a:r>
            <a:r>
              <a:rPr lang="en-CA" dirty="0" smtClean="0"/>
              <a:t>stress response</a:t>
            </a:r>
          </a:p>
          <a:p>
            <a:pPr>
              <a:buNone/>
            </a:pPr>
            <a:endParaRPr lang="en-CA" sz="1600" dirty="0" smtClean="0"/>
          </a:p>
          <a:p>
            <a:pPr>
              <a:buNone/>
            </a:pPr>
            <a:r>
              <a:rPr lang="en-CA" b="1" u="sng" dirty="0" smtClean="0"/>
              <a:t>Releases</a:t>
            </a:r>
            <a:r>
              <a:rPr lang="en-CA" b="1" dirty="0" smtClean="0"/>
              <a:t>:</a:t>
            </a:r>
          </a:p>
          <a:p>
            <a:r>
              <a:rPr lang="en-CA" b="1" dirty="0" err="1" smtClean="0">
                <a:solidFill>
                  <a:srgbClr val="7030A0"/>
                </a:solidFill>
              </a:rPr>
              <a:t>Mineralcorticoids</a:t>
            </a:r>
            <a:r>
              <a:rPr lang="en-CA" b="1" dirty="0" smtClean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CA" dirty="0" smtClean="0"/>
              <a:t>Increases sodium and water retention</a:t>
            </a:r>
          </a:p>
          <a:p>
            <a:pPr lvl="1"/>
            <a:r>
              <a:rPr lang="en-CA" dirty="0" smtClean="0"/>
              <a:t>Increases blood pressure &amp; volume</a:t>
            </a:r>
          </a:p>
          <a:p>
            <a:endParaRPr lang="en-CA" dirty="0" smtClean="0"/>
          </a:p>
          <a:p>
            <a:r>
              <a:rPr lang="en-CA" b="1" dirty="0" err="1" smtClean="0">
                <a:solidFill>
                  <a:srgbClr val="0070C0"/>
                </a:solidFill>
              </a:rPr>
              <a:t>Glucocorticoids</a:t>
            </a:r>
            <a:r>
              <a:rPr lang="en-CA" b="1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CA" dirty="0" smtClean="0"/>
              <a:t>Increase blood sugar (by breakdown of fats and proteins)</a:t>
            </a:r>
          </a:p>
          <a:p>
            <a:pPr lvl="1"/>
            <a:r>
              <a:rPr lang="en-CA" dirty="0" smtClean="0"/>
              <a:t>Suppression of inflammation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97144" cy="1628800"/>
          </a:xfrm>
        </p:spPr>
        <p:txBody>
          <a:bodyPr/>
          <a:lstStyle/>
          <a:p>
            <a:pPr algn="l"/>
            <a:r>
              <a:rPr lang="en-CA" b="1" dirty="0" smtClean="0"/>
              <a:t>The Adrenal </a:t>
            </a:r>
            <a:br>
              <a:rPr lang="en-CA" b="1" dirty="0" smtClean="0"/>
            </a:br>
            <a:r>
              <a:rPr lang="en-CA" b="1" dirty="0" smtClean="0"/>
              <a:t>Cortex</a:t>
            </a:r>
            <a:endParaRPr lang="en-CA" b="1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 l="34553" t="4458" r="1842" b="7874"/>
          <a:stretch>
            <a:fillRect/>
          </a:stretch>
        </p:blipFill>
        <p:spPr bwMode="auto">
          <a:xfrm>
            <a:off x="2909455" y="0"/>
            <a:ext cx="62345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99792" y="3861048"/>
            <a:ext cx="187220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483768" y="692696"/>
            <a:ext cx="86409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3635896" cy="5445224"/>
          </a:xfrm>
        </p:spPr>
        <p:txBody>
          <a:bodyPr>
            <a:normAutofit/>
          </a:bodyPr>
          <a:lstStyle/>
          <a:p>
            <a:r>
              <a:rPr lang="en-CA" dirty="0" smtClean="0"/>
              <a:t>Hypothalamus </a:t>
            </a:r>
          </a:p>
          <a:p>
            <a:r>
              <a:rPr lang="en-CA" dirty="0" smtClean="0"/>
              <a:t>Anterior pituitary </a:t>
            </a:r>
          </a:p>
          <a:p>
            <a:pPr>
              <a:buNone/>
            </a:pPr>
            <a:r>
              <a:rPr lang="en-CA" dirty="0" smtClean="0"/>
              <a:t>releases </a:t>
            </a:r>
            <a:r>
              <a:rPr lang="en-CA" b="1" dirty="0" smtClean="0"/>
              <a:t>ACTH</a:t>
            </a:r>
            <a:endParaRPr lang="en-CA" dirty="0" smtClean="0"/>
          </a:p>
          <a:p>
            <a:r>
              <a:rPr lang="en-CA" b="1" dirty="0" smtClean="0">
                <a:solidFill>
                  <a:srgbClr val="FFC000"/>
                </a:solidFill>
              </a:rPr>
              <a:t>Adrenal cortex</a:t>
            </a:r>
          </a:p>
          <a:p>
            <a:pPr>
              <a:buNone/>
            </a:pPr>
            <a:r>
              <a:rPr lang="en-CA" dirty="0" smtClean="0"/>
              <a:t>releases</a:t>
            </a:r>
          </a:p>
          <a:p>
            <a:pPr>
              <a:buNone/>
            </a:pPr>
            <a:r>
              <a:rPr lang="en-CA" b="1" dirty="0" err="1" smtClean="0">
                <a:solidFill>
                  <a:srgbClr val="7030A0"/>
                </a:solidFill>
              </a:rPr>
              <a:t>Mineralcorticoids</a:t>
            </a:r>
            <a:endParaRPr lang="en-CA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CA" dirty="0" smtClean="0"/>
              <a:t>and</a:t>
            </a:r>
          </a:p>
          <a:p>
            <a:pPr>
              <a:buNone/>
            </a:pPr>
            <a:r>
              <a:rPr lang="en-CA" b="1" dirty="0" err="1" smtClean="0">
                <a:solidFill>
                  <a:srgbClr val="0070C0"/>
                </a:solidFill>
              </a:rPr>
              <a:t>Glucocorticoids</a:t>
            </a:r>
            <a:r>
              <a:rPr lang="en-CA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12160" y="5661248"/>
            <a:ext cx="3131840" cy="119675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771800" y="5661248"/>
            <a:ext cx="3131840" cy="119675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Cortisol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en-CA" dirty="0" smtClean="0"/>
              <a:t>Type of </a:t>
            </a:r>
            <a:r>
              <a:rPr lang="en-CA" b="1" dirty="0" smtClean="0">
                <a:solidFill>
                  <a:srgbClr val="0070C0"/>
                </a:solidFill>
              </a:rPr>
              <a:t>glucocorticoid</a:t>
            </a:r>
            <a:r>
              <a:rPr lang="en-CA" dirty="0" smtClean="0"/>
              <a:t> (most abundant)</a:t>
            </a:r>
          </a:p>
          <a:p>
            <a:endParaRPr lang="en-CA" dirty="0" smtClean="0"/>
          </a:p>
          <a:p>
            <a:r>
              <a:rPr lang="en-CA" dirty="0" smtClean="0"/>
              <a:t>Produced by the </a:t>
            </a:r>
            <a:r>
              <a:rPr lang="en-CA" b="1" dirty="0" smtClean="0">
                <a:solidFill>
                  <a:srgbClr val="FFC000"/>
                </a:solidFill>
              </a:rPr>
              <a:t>adrenal cortex</a:t>
            </a:r>
          </a:p>
          <a:p>
            <a:endParaRPr lang="en-CA" dirty="0" smtClean="0"/>
          </a:p>
          <a:p>
            <a:r>
              <a:rPr lang="en-CA" dirty="0" smtClean="0"/>
              <a:t>Steroid hormone synthesized from cholesterol (natural anti-inflammatory)</a:t>
            </a:r>
          </a:p>
          <a:p>
            <a:endParaRPr lang="en-CA" dirty="0" smtClean="0"/>
          </a:p>
          <a:p>
            <a:r>
              <a:rPr lang="en-CA" dirty="0" smtClean="0"/>
              <a:t>Works in conjunction with </a:t>
            </a:r>
            <a:r>
              <a:rPr lang="en-CA" b="1" dirty="0" smtClean="0">
                <a:solidFill>
                  <a:srgbClr val="00B050"/>
                </a:solidFill>
              </a:rPr>
              <a:t>EPN</a:t>
            </a:r>
            <a:r>
              <a:rPr lang="en-CA" dirty="0" smtClean="0"/>
              <a:t> but is longer lasting</a:t>
            </a:r>
          </a:p>
          <a:p>
            <a:endParaRPr lang="en-CA" dirty="0" smtClean="0"/>
          </a:p>
          <a:p>
            <a:r>
              <a:rPr lang="en-CA" b="1" dirty="0" smtClean="0"/>
              <a:t>MAIN PURPOSE: </a:t>
            </a:r>
            <a:r>
              <a:rPr lang="en-CA" b="1" dirty="0" smtClean="0">
                <a:solidFill>
                  <a:srgbClr val="FF0000"/>
                </a:solidFill>
              </a:rPr>
              <a:t>increase blood glucose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Cortisol and Blood Glucose Level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Cortisol stimulates the break down of muscle proteins and fat cells to increase blood glucose levels</a:t>
            </a:r>
          </a:p>
          <a:p>
            <a:endParaRPr lang="en-CA" sz="1700" dirty="0" smtClean="0"/>
          </a:p>
          <a:p>
            <a:r>
              <a:rPr lang="en-CA" dirty="0" smtClean="0"/>
              <a:t>Cortisol prevents further production of ACTH (negative feedback loop)</a:t>
            </a:r>
          </a:p>
          <a:p>
            <a:endParaRPr lang="en-CA" sz="1700" dirty="0" smtClean="0"/>
          </a:p>
          <a:p>
            <a:pPr>
              <a:buNone/>
            </a:pPr>
            <a:r>
              <a:rPr lang="en-CA" b="1" u="sng" dirty="0" smtClean="0"/>
              <a:t>Chronic stress is due to continual release of </a:t>
            </a:r>
            <a:r>
              <a:rPr lang="en-CA" b="1" u="sng" dirty="0" err="1" smtClean="0"/>
              <a:t>cortisol</a:t>
            </a:r>
            <a:r>
              <a:rPr lang="en-CA" b="1" dirty="0" smtClean="0"/>
              <a:t>:</a:t>
            </a:r>
            <a:endParaRPr lang="en-CA" b="1" u="sng" dirty="0" smtClean="0"/>
          </a:p>
          <a:p>
            <a:pPr lvl="1"/>
            <a:r>
              <a:rPr lang="en-CA" dirty="0" smtClean="0"/>
              <a:t>Impaired thinking</a:t>
            </a:r>
          </a:p>
          <a:p>
            <a:pPr lvl="1"/>
            <a:r>
              <a:rPr lang="en-CA" dirty="0" smtClean="0"/>
              <a:t>Damage the heart</a:t>
            </a:r>
          </a:p>
          <a:p>
            <a:pPr lvl="1"/>
            <a:r>
              <a:rPr lang="en-CA" dirty="0" smtClean="0"/>
              <a:t>High blood pressure</a:t>
            </a:r>
          </a:p>
          <a:p>
            <a:pPr lvl="1"/>
            <a:r>
              <a:rPr lang="en-CA" dirty="0" smtClean="0"/>
              <a:t>Diabetes</a:t>
            </a:r>
          </a:p>
          <a:p>
            <a:pPr lvl="1"/>
            <a:r>
              <a:rPr lang="en-CA" dirty="0" smtClean="0"/>
              <a:t>Increased susceptibility to infection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Aldosterone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en-CA" dirty="0" smtClean="0"/>
              <a:t>Type of </a:t>
            </a:r>
            <a:r>
              <a:rPr lang="en-CA" b="1" dirty="0" err="1" smtClean="0">
                <a:solidFill>
                  <a:srgbClr val="7030A0"/>
                </a:solidFill>
              </a:rPr>
              <a:t>mineralcorticoid</a:t>
            </a:r>
            <a:r>
              <a:rPr lang="en-CA" b="1" dirty="0" smtClean="0">
                <a:solidFill>
                  <a:srgbClr val="7030A0"/>
                </a:solidFill>
              </a:rPr>
              <a:t> </a:t>
            </a:r>
          </a:p>
          <a:p>
            <a:endParaRPr lang="en-CA" dirty="0" smtClean="0"/>
          </a:p>
          <a:p>
            <a:r>
              <a:rPr lang="en-CA" dirty="0" smtClean="0"/>
              <a:t>Increases absorption of sodium into the bloodstream, which draws in more water and increases blood pressure</a:t>
            </a:r>
          </a:p>
          <a:p>
            <a:endParaRPr lang="en-CA" dirty="0" smtClean="0"/>
          </a:p>
          <a:p>
            <a:r>
              <a:rPr lang="en-CA" dirty="0" smtClean="0"/>
              <a:t>Low levels of aldosterone results in low water and solute in the blood (lots through urine) = low blood pressure, thirst, and electrolyte imbalance which can lead to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Addison’s Disease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Damage to the Adrenal Cortex = inadequate amounts of mineralcorticoids and </a:t>
            </a:r>
            <a:r>
              <a:rPr lang="en-CA" dirty="0" err="1" smtClean="0"/>
              <a:t>glucocorticoids</a:t>
            </a:r>
            <a:r>
              <a:rPr lang="en-CA" dirty="0" smtClean="0"/>
              <a:t> released</a:t>
            </a:r>
          </a:p>
          <a:p>
            <a:r>
              <a:rPr lang="en-CA" b="1" u="sng" dirty="0" smtClean="0"/>
              <a:t>Symptoms</a:t>
            </a:r>
            <a:r>
              <a:rPr lang="en-CA" b="1" dirty="0" smtClean="0"/>
              <a:t>:</a:t>
            </a:r>
          </a:p>
          <a:p>
            <a:pPr lvl="1"/>
            <a:r>
              <a:rPr lang="en-CA" dirty="0" smtClean="0"/>
              <a:t>Muscle weakness/fatigue</a:t>
            </a:r>
          </a:p>
          <a:p>
            <a:pPr lvl="1"/>
            <a:r>
              <a:rPr lang="en-CA" dirty="0" smtClean="0"/>
              <a:t>Weight loss</a:t>
            </a:r>
          </a:p>
          <a:p>
            <a:pPr lvl="1"/>
            <a:r>
              <a:rPr lang="en-CA" b="1" dirty="0" smtClean="0">
                <a:solidFill>
                  <a:srgbClr val="FF0000"/>
                </a:solidFill>
              </a:rPr>
              <a:t>Darkening of your skin </a:t>
            </a:r>
          </a:p>
          <a:p>
            <a:pPr lvl="1">
              <a:buNone/>
            </a:pPr>
            <a:r>
              <a:rPr lang="en-CA" b="1" dirty="0" smtClean="0">
                <a:solidFill>
                  <a:srgbClr val="FF0000"/>
                </a:solidFill>
              </a:rPr>
              <a:t>(</a:t>
            </a:r>
            <a:r>
              <a:rPr lang="en-CA" b="1" dirty="0" err="1" smtClean="0">
                <a:solidFill>
                  <a:srgbClr val="FF0000"/>
                </a:solidFill>
              </a:rPr>
              <a:t>hyperpigmentation</a:t>
            </a:r>
            <a:r>
              <a:rPr lang="en-CA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CA" dirty="0" smtClean="0"/>
              <a:t>Low blood pressure</a:t>
            </a:r>
          </a:p>
          <a:p>
            <a:pPr lvl="1"/>
            <a:r>
              <a:rPr lang="en-CA" dirty="0" smtClean="0"/>
              <a:t>Low blood sugar (hypoglycemia)</a:t>
            </a:r>
          </a:p>
          <a:p>
            <a:pPr lvl="1"/>
            <a:r>
              <a:rPr lang="en-CA" dirty="0" smtClean="0"/>
              <a:t>Nausea, diarrhea or vomiting	</a:t>
            </a:r>
            <a:r>
              <a:rPr lang="en-CA" dirty="0" smtClean="0">
                <a:solidFill>
                  <a:srgbClr val="0070C0"/>
                </a:solidFill>
              </a:rPr>
              <a:t>	</a:t>
            </a:r>
            <a:r>
              <a:rPr lang="en-CA" sz="3500" b="1" dirty="0" smtClean="0">
                <a:solidFill>
                  <a:srgbClr val="0070C0"/>
                </a:solidFill>
              </a:rPr>
              <a:t>Treatment</a:t>
            </a:r>
            <a:r>
              <a:rPr lang="en-CA" sz="3500" b="1" dirty="0" smtClean="0"/>
              <a:t>:</a:t>
            </a:r>
          </a:p>
          <a:p>
            <a:pPr lvl="1"/>
            <a:r>
              <a:rPr lang="en-CA" dirty="0" smtClean="0"/>
              <a:t>Muscle or joint pains			</a:t>
            </a:r>
            <a:r>
              <a:rPr lang="en-CA" b="1" dirty="0" smtClean="0"/>
              <a:t>   corticoid replacement</a:t>
            </a:r>
          </a:p>
          <a:p>
            <a:pPr lvl="1"/>
            <a:r>
              <a:rPr lang="en-CA" dirty="0" smtClean="0"/>
              <a:t>Depression 				        </a:t>
            </a:r>
            <a:r>
              <a:rPr lang="en-CA" b="1" dirty="0" smtClean="0"/>
              <a:t>(drug) therapy</a:t>
            </a:r>
            <a:endParaRPr lang="en-CA" b="1" dirty="0"/>
          </a:p>
        </p:txBody>
      </p:sp>
      <p:pic>
        <p:nvPicPr>
          <p:cNvPr id="16386" name="Picture 2" descr="http://t3.gstatic.com/images?q=tbn:ANd9GcSorRQ2BAFnRULfBP1xWPp7oSyx8wSuLvkSixzAm6V_fh7kawXOTikE5Ca9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04863"/>
            <a:ext cx="3744416" cy="249627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220072" y="2204864"/>
            <a:ext cx="3744416" cy="2520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707904" y="3429000"/>
            <a:ext cx="144016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Homeostasis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CA" sz="3600" dirty="0"/>
              <a:t>Homeostasis is often referred to as a </a:t>
            </a:r>
            <a:r>
              <a:rPr lang="en-CA" sz="3600" b="1" dirty="0">
                <a:solidFill>
                  <a:srgbClr val="7030A0"/>
                </a:solidFill>
              </a:rPr>
              <a:t>D</a:t>
            </a:r>
            <a:r>
              <a:rPr lang="en-CA" sz="3600" b="1" dirty="0" smtClean="0">
                <a:solidFill>
                  <a:srgbClr val="7030A0"/>
                </a:solidFill>
              </a:rPr>
              <a:t>ynamic</a:t>
            </a:r>
          </a:p>
          <a:p>
            <a:pPr>
              <a:buNone/>
            </a:pPr>
            <a:r>
              <a:rPr lang="en-CA" sz="3600" b="1" dirty="0" smtClean="0">
                <a:solidFill>
                  <a:srgbClr val="7030A0"/>
                </a:solidFill>
              </a:rPr>
              <a:t>Equilibrium </a:t>
            </a:r>
            <a:r>
              <a:rPr lang="en-CA" sz="3600" dirty="0" smtClean="0"/>
              <a:t>- </a:t>
            </a:r>
            <a:r>
              <a:rPr lang="en-CA" sz="3600" dirty="0"/>
              <a:t>a state </a:t>
            </a:r>
            <a:r>
              <a:rPr lang="en-CA" sz="3600" dirty="0" smtClean="0"/>
              <a:t>of stability within</a:t>
            </a:r>
          </a:p>
          <a:p>
            <a:pPr>
              <a:buNone/>
            </a:pPr>
            <a:r>
              <a:rPr lang="en-CA" sz="3600" dirty="0" smtClean="0"/>
              <a:t>Fluctuating limits. </a:t>
            </a:r>
          </a:p>
          <a:p>
            <a:pPr>
              <a:buNone/>
            </a:pPr>
            <a:endParaRPr lang="en-CA" sz="3600" dirty="0" smtClean="0"/>
          </a:p>
          <a:p>
            <a:pPr>
              <a:buFontTx/>
              <a:buChar char="-"/>
            </a:pPr>
            <a:r>
              <a:rPr lang="en-CA" sz="3600" dirty="0" smtClean="0"/>
              <a:t>Although </a:t>
            </a:r>
            <a:r>
              <a:rPr lang="en-CA" sz="3600" dirty="0"/>
              <a:t>there are </a:t>
            </a:r>
            <a:r>
              <a:rPr lang="en-CA" sz="3600" dirty="0" smtClean="0"/>
              <a:t>fluctuations in </a:t>
            </a:r>
            <a:r>
              <a:rPr lang="en-CA" sz="3600" dirty="0"/>
              <a:t>blood </a:t>
            </a:r>
            <a:r>
              <a:rPr lang="en-CA" sz="3600" dirty="0" smtClean="0"/>
              <a:t>glucose, body temp., </a:t>
            </a:r>
            <a:r>
              <a:rPr lang="en-CA" sz="3600" dirty="0"/>
              <a:t>blood pressure, and blood pH, </a:t>
            </a:r>
            <a:r>
              <a:rPr lang="en-CA" sz="3600" dirty="0" smtClean="0"/>
              <a:t>the </a:t>
            </a:r>
            <a:r>
              <a:rPr lang="en-CA" sz="3600" b="1" dirty="0" smtClean="0"/>
              <a:t>homeostatic mechanism </a:t>
            </a:r>
            <a:r>
              <a:rPr lang="en-CA" sz="3600" dirty="0"/>
              <a:t>ensures that all </a:t>
            </a:r>
            <a:r>
              <a:rPr lang="en-CA" sz="3600" dirty="0" smtClean="0"/>
              <a:t>body systems </a:t>
            </a:r>
            <a:r>
              <a:rPr lang="en-CA" sz="3600" dirty="0"/>
              <a:t>function within an </a:t>
            </a:r>
            <a:r>
              <a:rPr lang="en-CA" sz="3600" b="1" dirty="0">
                <a:solidFill>
                  <a:srgbClr val="7030A0"/>
                </a:solidFill>
              </a:rPr>
              <a:t>acceptable range </a:t>
            </a:r>
            <a:r>
              <a:rPr lang="en-CA" sz="3600" dirty="0" smtClean="0"/>
              <a:t>to sustain life.</a:t>
            </a:r>
            <a:endParaRPr lang="en-CA" sz="3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1008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00B050"/>
                </a:solidFill>
              </a:rPr>
              <a:t>Practice</a:t>
            </a:r>
            <a:endParaRPr lang="en-C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09120"/>
            <a:ext cx="8229600" cy="2348880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Pg. 483 </a:t>
            </a:r>
            <a:r>
              <a:rPr lang="en-GB" sz="3600" b="1" dirty="0" smtClean="0">
                <a:solidFill>
                  <a:srgbClr val="0070C0"/>
                </a:solidFill>
              </a:rPr>
              <a:t>Practice</a:t>
            </a:r>
            <a:r>
              <a:rPr lang="en-GB" sz="3600" b="1" dirty="0" smtClean="0"/>
              <a:t> </a:t>
            </a:r>
            <a:r>
              <a:rPr lang="en-CA" sz="3600" b="1" dirty="0" smtClean="0"/>
              <a:t>#</a:t>
            </a:r>
            <a:r>
              <a:rPr lang="en-GB" sz="3600" b="1" dirty="0" smtClean="0"/>
              <a:t>4-6</a:t>
            </a:r>
          </a:p>
          <a:p>
            <a:endParaRPr lang="en-GB" sz="1600" b="1" dirty="0"/>
          </a:p>
          <a:p>
            <a:r>
              <a:rPr lang="en-GB" sz="3600" b="1" dirty="0" smtClean="0">
                <a:solidFill>
                  <a:srgbClr val="7030A0"/>
                </a:solidFill>
              </a:rPr>
              <a:t>Section 15.2 Questions</a:t>
            </a:r>
          </a:p>
          <a:p>
            <a:pPr lvl="1">
              <a:buNone/>
            </a:pPr>
            <a:r>
              <a:rPr lang="en-GB" sz="3600" b="1" dirty="0" smtClean="0"/>
              <a:t>Pg. 484 # 1-4, 6, 7</a:t>
            </a:r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265" t="54546" r="13231" b="4670"/>
          <a:stretch>
            <a:fillRect/>
          </a:stretch>
        </p:blipFill>
        <p:spPr bwMode="auto">
          <a:xfrm>
            <a:off x="43297" y="1772816"/>
            <a:ext cx="910070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65" t="8868" r="13231" b="71556"/>
          <a:stretch>
            <a:fillRect/>
          </a:stretch>
        </p:blipFill>
        <p:spPr bwMode="auto">
          <a:xfrm>
            <a:off x="43297" y="980728"/>
            <a:ext cx="910070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  <a:endParaRPr kumimoji="0" lang="en-CA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87"/>
          <a:stretch/>
        </p:blipFill>
        <p:spPr bwMode="auto">
          <a:xfrm rot="871077">
            <a:off x="2877622" y="-6871"/>
            <a:ext cx="5032891" cy="665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5925"/>
            <a:ext cx="7772400" cy="1362075"/>
          </a:xfrm>
          <a:solidFill>
            <a:schemeClr val="bg1">
              <a:alpha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CA" dirty="0" smtClean="0"/>
              <a:t>Hormonal Regulation of Growth, Development and Metabolism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077072"/>
            <a:ext cx="7772400" cy="1500187"/>
          </a:xfrm>
        </p:spPr>
        <p:txBody>
          <a:bodyPr/>
          <a:lstStyle/>
          <a:p>
            <a:r>
              <a:rPr lang="en-CA" dirty="0" smtClean="0"/>
              <a:t>Topic 15.3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74" b="-10074"/>
          <a:stretch/>
        </p:blipFill>
        <p:spPr bwMode="auto">
          <a:xfrm>
            <a:off x="2339752" y="2132856"/>
            <a:ext cx="4803713" cy="522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88"/>
            <a:ext cx="8229600" cy="1143000"/>
          </a:xfrm>
        </p:spPr>
        <p:txBody>
          <a:bodyPr/>
          <a:lstStyle/>
          <a:p>
            <a:r>
              <a:rPr lang="en-CA" b="1" dirty="0" smtClean="0"/>
              <a:t>Role of the Hypothalamus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CA" b="1" u="sng" dirty="0" smtClean="0"/>
              <a:t>Posterior pituitary</a:t>
            </a:r>
            <a:r>
              <a:rPr lang="en-CA" b="1" dirty="0" smtClean="0"/>
              <a:t>: </a:t>
            </a:r>
            <a:r>
              <a:rPr lang="en-CA" dirty="0" smtClean="0"/>
              <a:t>Hormones synthesized by the hypothalamus are transferred by neuronal axons to posterior for release.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88"/>
            <a:ext cx="8229600" cy="1143000"/>
          </a:xfrm>
        </p:spPr>
        <p:txBody>
          <a:bodyPr/>
          <a:lstStyle/>
          <a:p>
            <a:r>
              <a:rPr lang="en-CA" b="1" dirty="0" smtClean="0"/>
              <a:t>Role of the Hypothalamus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CA" sz="2800" b="1" u="sng" dirty="0" smtClean="0"/>
              <a:t>Anterior pituitary</a:t>
            </a:r>
            <a:r>
              <a:rPr lang="en-CA" sz="2800" b="1" dirty="0" smtClean="0"/>
              <a:t>: </a:t>
            </a:r>
            <a:r>
              <a:rPr lang="en-CA" sz="2800" dirty="0" smtClean="0"/>
              <a:t>Hormones from the hypothalamus (releasing hormones) are carried through blood vessels to the anterior pituitary and either stimulate or inhibit release of hormones.</a:t>
            </a:r>
            <a:endParaRPr lang="en-CA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64773"/>
            <a:ext cx="5400600" cy="439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46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202"/>
            <a:ext cx="8229600" cy="1143000"/>
          </a:xfrm>
        </p:spPr>
        <p:txBody>
          <a:bodyPr/>
          <a:lstStyle/>
          <a:p>
            <a:r>
              <a:rPr lang="en-CA" b="1" dirty="0" smtClean="0"/>
              <a:t>Human Growth Hormone (</a:t>
            </a:r>
            <a:r>
              <a:rPr lang="en-CA" b="1" dirty="0" err="1" smtClean="0"/>
              <a:t>hGH</a:t>
            </a:r>
            <a:r>
              <a:rPr lang="en-CA" b="1" dirty="0" smtClean="0"/>
              <a:t>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en-CA" dirty="0" smtClean="0"/>
              <a:t>Regulates growth, development and metabolism</a:t>
            </a:r>
          </a:p>
          <a:p>
            <a:endParaRPr lang="en-CA" dirty="0" smtClean="0"/>
          </a:p>
          <a:p>
            <a:r>
              <a:rPr lang="en-CA" dirty="0" smtClean="0"/>
              <a:t>Increases protein synthesis</a:t>
            </a:r>
          </a:p>
          <a:p>
            <a:endParaRPr lang="en-CA" dirty="0" smtClean="0"/>
          </a:p>
          <a:p>
            <a:r>
              <a:rPr lang="en-CA" dirty="0" smtClean="0"/>
              <a:t>Increases cell division (hyperplasia) and growth (hypertrophy) of bone, cartilage and muscle</a:t>
            </a:r>
          </a:p>
          <a:p>
            <a:endParaRPr lang="en-CA" dirty="0" smtClean="0"/>
          </a:p>
          <a:p>
            <a:r>
              <a:rPr lang="en-CA" dirty="0" smtClean="0"/>
              <a:t>Increases metabolic break down of fat stores for energy.</a:t>
            </a:r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err="1" smtClean="0"/>
              <a:t>hGH</a:t>
            </a:r>
            <a:r>
              <a:rPr lang="en-CA" b="1" dirty="0" smtClean="0"/>
              <a:t> Negative Feedback Loop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en-CA" dirty="0" smtClean="0"/>
              <a:t>Hypothalamus (RH) – </a:t>
            </a:r>
          </a:p>
          <a:p>
            <a:r>
              <a:rPr lang="en-CA" dirty="0" smtClean="0"/>
              <a:t>anterior pituitary (release </a:t>
            </a:r>
            <a:r>
              <a:rPr lang="en-CA" dirty="0" err="1" smtClean="0"/>
              <a:t>hGH</a:t>
            </a:r>
            <a:r>
              <a:rPr lang="en-CA" dirty="0" smtClean="0"/>
              <a:t>) – </a:t>
            </a:r>
          </a:p>
          <a:p>
            <a:r>
              <a:rPr lang="en-CA" dirty="0" smtClean="0"/>
              <a:t>liver (releases growth factors) –</a:t>
            </a:r>
          </a:p>
          <a:p>
            <a:pPr lvl="1"/>
            <a:r>
              <a:rPr lang="en-CA" dirty="0" smtClean="0"/>
              <a:t>Growth factors (-) feedback </a:t>
            </a:r>
          </a:p>
          <a:p>
            <a:pPr marL="0" indent="0">
              <a:buNone/>
            </a:pPr>
            <a:endParaRPr lang="en-CA" b="1" u="sng" dirty="0" smtClean="0"/>
          </a:p>
          <a:p>
            <a:pPr marL="0" indent="0">
              <a:buNone/>
            </a:pPr>
            <a:r>
              <a:rPr lang="en-CA" b="1" u="sng" dirty="0" smtClean="0"/>
              <a:t>stimulates</a:t>
            </a:r>
            <a:r>
              <a:rPr lang="en-CA" b="1" dirty="0" smtClean="0"/>
              <a:t>: </a:t>
            </a:r>
          </a:p>
          <a:p>
            <a:r>
              <a:rPr lang="en-CA" dirty="0" smtClean="0"/>
              <a:t>muscle (growth)</a:t>
            </a:r>
            <a:endParaRPr lang="en-CA" dirty="0"/>
          </a:p>
          <a:p>
            <a:r>
              <a:rPr lang="en-CA" dirty="0" smtClean="0"/>
              <a:t>bone/cartilage (growth)</a:t>
            </a:r>
          </a:p>
          <a:p>
            <a:r>
              <a:rPr lang="en-CA" dirty="0" smtClean="0"/>
              <a:t>fat cells (metabolizes)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19" t="18613" r="14953" b="2027"/>
          <a:stretch/>
        </p:blipFill>
        <p:spPr bwMode="auto">
          <a:xfrm>
            <a:off x="5757486" y="1340768"/>
            <a:ext cx="3408218" cy="480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Human Growth Hormone (</a:t>
            </a:r>
            <a:r>
              <a:rPr lang="en-CA" b="1" dirty="0" err="1" smtClean="0"/>
              <a:t>hGH</a:t>
            </a:r>
            <a:r>
              <a:rPr lang="en-CA" b="1" dirty="0" smtClean="0"/>
              <a:t>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 numCol="2"/>
          <a:lstStyle/>
          <a:p>
            <a:r>
              <a:rPr lang="en-CA" dirty="0" smtClean="0"/>
              <a:t>Excessive amounts during </a:t>
            </a:r>
            <a:r>
              <a:rPr lang="en-CA" b="1" u="sng" dirty="0" smtClean="0"/>
              <a:t>childhood</a:t>
            </a:r>
            <a:r>
              <a:rPr lang="en-CA" dirty="0" smtClean="0"/>
              <a:t> leads to </a:t>
            </a:r>
            <a:r>
              <a:rPr lang="en-CA" b="1" dirty="0" smtClean="0">
                <a:solidFill>
                  <a:srgbClr val="0070C0"/>
                </a:solidFill>
              </a:rPr>
              <a:t>gigantism</a:t>
            </a:r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Insufficient amounts during </a:t>
            </a:r>
            <a:r>
              <a:rPr lang="en-CA" b="1" u="sng" dirty="0" smtClean="0"/>
              <a:t>childhood</a:t>
            </a:r>
            <a:r>
              <a:rPr lang="en-CA" dirty="0" smtClean="0"/>
              <a:t> leads to pituitary </a:t>
            </a:r>
            <a:r>
              <a:rPr lang="en-CA" b="1" dirty="0" smtClean="0">
                <a:solidFill>
                  <a:srgbClr val="00B050"/>
                </a:solidFill>
              </a:rPr>
              <a:t>dwarfism </a:t>
            </a:r>
            <a:r>
              <a:rPr lang="en-CA" dirty="0" smtClean="0"/>
              <a:t>(small, but normal proportions)</a:t>
            </a:r>
            <a:endParaRPr lang="en-CA" dirty="0"/>
          </a:p>
        </p:txBody>
      </p:sp>
      <p:pic>
        <p:nvPicPr>
          <p:cNvPr id="29698" name="Picture 2" descr="http://edu.glogster.com/media/5/17/28/95/17289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60264"/>
            <a:ext cx="3168352" cy="3984204"/>
          </a:xfrm>
          <a:prstGeom prst="rect">
            <a:avLst/>
          </a:prstGeom>
          <a:noFill/>
        </p:spPr>
      </p:pic>
      <p:pic>
        <p:nvPicPr>
          <p:cNvPr id="29700" name="Picture 4" descr="http://www.healthofchildren.com/images/gech_0001_0002_0_img0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298" y="3130949"/>
            <a:ext cx="2071702" cy="3686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321"/>
            <a:ext cx="8229600" cy="1143000"/>
          </a:xfrm>
        </p:spPr>
        <p:txBody>
          <a:bodyPr/>
          <a:lstStyle/>
          <a:p>
            <a:r>
              <a:rPr lang="en-CA" b="1" dirty="0" smtClean="0"/>
              <a:t>Human Growth Hormone (</a:t>
            </a:r>
            <a:r>
              <a:rPr lang="en-CA" b="1" dirty="0" err="1" smtClean="0"/>
              <a:t>hGH</a:t>
            </a:r>
            <a:r>
              <a:rPr lang="en-CA" b="1" dirty="0" smtClean="0"/>
              <a:t>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CA" dirty="0" smtClean="0"/>
              <a:t>Excessive amounts during </a:t>
            </a:r>
            <a:r>
              <a:rPr lang="en-CA" b="1" u="sng" dirty="0" smtClean="0"/>
              <a:t>adulthood</a:t>
            </a:r>
            <a:r>
              <a:rPr lang="en-CA" dirty="0" smtClean="0"/>
              <a:t> leads to </a:t>
            </a:r>
            <a:r>
              <a:rPr lang="en-CA" b="1" dirty="0" smtClean="0">
                <a:solidFill>
                  <a:srgbClr val="FF0000"/>
                </a:solidFill>
              </a:rPr>
              <a:t>acromegaly</a:t>
            </a:r>
          </a:p>
          <a:p>
            <a:pPr lvl="1"/>
            <a:r>
              <a:rPr lang="en-CA" dirty="0" smtClean="0"/>
              <a:t>Bones begin to widen since plates have already fused and cannot grow in length</a:t>
            </a:r>
          </a:p>
          <a:p>
            <a:endParaRPr lang="en-CA" sz="1600" dirty="0" smtClean="0"/>
          </a:p>
          <a:p>
            <a:r>
              <a:rPr lang="en-CA" b="1" u="sng" dirty="0" smtClean="0"/>
              <a:t>Untreated</a:t>
            </a:r>
            <a:r>
              <a:rPr lang="en-CA" b="1" dirty="0" smtClean="0"/>
              <a:t>: </a:t>
            </a:r>
          </a:p>
          <a:p>
            <a:pPr lvl="1"/>
            <a:r>
              <a:rPr lang="en-CA" dirty="0" smtClean="0"/>
              <a:t>Cardiovascular disease</a:t>
            </a:r>
          </a:p>
          <a:p>
            <a:pPr lvl="1"/>
            <a:r>
              <a:rPr lang="en-CA" dirty="0" smtClean="0"/>
              <a:t>Sugar intolerance (diabetes)</a:t>
            </a:r>
          </a:p>
          <a:p>
            <a:pPr lvl="1"/>
            <a:r>
              <a:rPr lang="en-CA" dirty="0" smtClean="0"/>
              <a:t>Muscle weakness</a:t>
            </a:r>
          </a:p>
          <a:p>
            <a:pPr lvl="1"/>
            <a:r>
              <a:rPr lang="en-CA" dirty="0" smtClean="0"/>
              <a:t>Colon cancer</a:t>
            </a:r>
          </a:p>
          <a:p>
            <a:pPr lvl="1"/>
            <a:r>
              <a:rPr lang="en-CA" dirty="0" smtClean="0"/>
              <a:t>Breathing problems</a:t>
            </a:r>
          </a:p>
          <a:p>
            <a:endParaRPr lang="en-CA" dirty="0"/>
          </a:p>
        </p:txBody>
      </p:sp>
      <p:pic>
        <p:nvPicPr>
          <p:cNvPr id="28674" name="Picture 2" descr="http://www.mopo.ca/uploaded_images/andre-716757.jpg"/>
          <p:cNvPicPr>
            <a:picLocks noChangeAspect="1" noChangeArrowheads="1"/>
          </p:cNvPicPr>
          <p:nvPr/>
        </p:nvPicPr>
        <p:blipFill rotWithShape="1">
          <a:blip r:embed="rId2" cstate="print"/>
          <a:srcRect b="4405"/>
          <a:stretch/>
        </p:blipFill>
        <p:spPr bwMode="auto">
          <a:xfrm>
            <a:off x="5580112" y="2780928"/>
            <a:ext cx="3096344" cy="4056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zap.intergate.ca/images/thyroid-picture.jpg"/>
          <p:cNvPicPr>
            <a:picLocks noChangeAspect="1" noChangeArrowheads="1"/>
          </p:cNvPicPr>
          <p:nvPr/>
        </p:nvPicPr>
        <p:blipFill rotWithShape="1">
          <a:blip r:embed="rId2" cstate="print"/>
          <a:srcRect b="7395"/>
          <a:stretch/>
        </p:blipFill>
        <p:spPr bwMode="auto">
          <a:xfrm>
            <a:off x="5580112" y="0"/>
            <a:ext cx="3563888" cy="34653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The Thyroid Gland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“The Metabolic Thermostat”</a:t>
            </a:r>
          </a:p>
          <a:p>
            <a:pPr marL="0" indent="0">
              <a:buNone/>
            </a:pPr>
            <a:endParaRPr lang="en-CA" sz="1600" dirty="0" smtClean="0"/>
          </a:p>
          <a:p>
            <a:r>
              <a:rPr lang="en-CA" dirty="0" smtClean="0"/>
              <a:t>Secretes “immature” thyroid </a:t>
            </a:r>
          </a:p>
          <a:p>
            <a:pPr marL="0" indent="0">
              <a:buNone/>
            </a:pPr>
            <a:r>
              <a:rPr lang="en-CA" dirty="0" smtClean="0"/>
              <a:t>hormones in between cells</a:t>
            </a:r>
          </a:p>
          <a:p>
            <a:endParaRPr lang="en-CA" sz="1600" dirty="0" smtClean="0"/>
          </a:p>
          <a:p>
            <a:r>
              <a:rPr lang="en-CA" dirty="0" smtClean="0"/>
              <a:t>Hormones become functional and </a:t>
            </a:r>
          </a:p>
          <a:p>
            <a:pPr>
              <a:buNone/>
            </a:pPr>
            <a:r>
              <a:rPr lang="en-CA" dirty="0" smtClean="0"/>
              <a:t>are released into the bloodstream </a:t>
            </a:r>
          </a:p>
          <a:p>
            <a:endParaRPr lang="en-CA" sz="1700" dirty="0" smtClean="0"/>
          </a:p>
          <a:p>
            <a:pPr marL="514350" indent="-514350">
              <a:buAutoNum type="arabicPeriod"/>
            </a:pPr>
            <a:r>
              <a:rPr lang="en-CA" b="1" dirty="0" err="1" smtClean="0">
                <a:solidFill>
                  <a:srgbClr val="00B0F0"/>
                </a:solidFill>
              </a:rPr>
              <a:t>Thyroxine</a:t>
            </a:r>
            <a:r>
              <a:rPr lang="en-CA" b="1" dirty="0" smtClean="0">
                <a:solidFill>
                  <a:srgbClr val="00B0F0"/>
                </a:solidFill>
              </a:rPr>
              <a:t> (T4) </a:t>
            </a:r>
            <a:r>
              <a:rPr lang="en-CA" dirty="0" smtClean="0"/>
              <a:t>– increases rate of metabolism (fats, proteins and carbohydrates)</a:t>
            </a:r>
          </a:p>
          <a:p>
            <a:pPr marL="514350" indent="-514350">
              <a:buAutoNum type="arabicPeriod"/>
            </a:pPr>
            <a:r>
              <a:rPr lang="en-CA" b="1" dirty="0" smtClean="0">
                <a:solidFill>
                  <a:schemeClr val="accent3">
                    <a:lumMod val="75000"/>
                  </a:schemeClr>
                </a:solidFill>
              </a:rPr>
              <a:t>Calcitonin </a:t>
            </a:r>
            <a:r>
              <a:rPr lang="en-CA" dirty="0" smtClean="0"/>
              <a:t>– lowers calcium levels in the blood by stopping (re-)absorption and promoting bone deposition.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/>
          <a:lstStyle/>
          <a:p>
            <a:r>
              <a:rPr lang="en-CA" b="1" dirty="0" smtClean="0"/>
              <a:t>The Thyroid Gland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0" indent="0">
              <a:buNone/>
            </a:pPr>
            <a:r>
              <a:rPr lang="en-CA" sz="4000" b="1" u="sng" dirty="0" smtClean="0"/>
              <a:t>Hypothyroidism</a:t>
            </a:r>
          </a:p>
          <a:p>
            <a:pPr marL="0" indent="0">
              <a:buNone/>
            </a:pPr>
            <a:r>
              <a:rPr lang="en-CA" b="1" u="sng" dirty="0" smtClean="0"/>
              <a:t>Cause</a:t>
            </a:r>
            <a:r>
              <a:rPr lang="en-CA" b="1" dirty="0" smtClean="0"/>
              <a:t>: </a:t>
            </a:r>
            <a:r>
              <a:rPr lang="en-CA" dirty="0" smtClean="0"/>
              <a:t>Low amounts of thyroxine released</a:t>
            </a:r>
          </a:p>
          <a:p>
            <a:pPr marL="0" indent="0">
              <a:buNone/>
            </a:pPr>
            <a:endParaRPr lang="en-CA" sz="1600" b="1" u="sng" dirty="0" smtClean="0"/>
          </a:p>
          <a:p>
            <a:pPr marL="0" indent="0">
              <a:buNone/>
            </a:pPr>
            <a:r>
              <a:rPr lang="en-CA" b="1" u="sng" dirty="0" smtClean="0"/>
              <a:t>Effects</a:t>
            </a:r>
            <a:r>
              <a:rPr lang="en-CA" b="1" dirty="0" smtClean="0"/>
              <a:t>:</a:t>
            </a:r>
          </a:p>
          <a:p>
            <a:r>
              <a:rPr lang="en-CA" dirty="0" smtClean="0"/>
              <a:t>Thyroid underdeveloped (cretinism) - </a:t>
            </a:r>
            <a:r>
              <a:rPr lang="en-CA" dirty="0" smtClean="0">
                <a:solidFill>
                  <a:srgbClr val="FF0000"/>
                </a:solidFill>
              </a:rPr>
              <a:t>children</a:t>
            </a:r>
          </a:p>
          <a:p>
            <a:r>
              <a:rPr lang="en-CA" dirty="0" smtClean="0"/>
              <a:t>Stocky and short - </a:t>
            </a:r>
            <a:r>
              <a:rPr lang="en-CA" dirty="0" smtClean="0">
                <a:solidFill>
                  <a:srgbClr val="FF0000"/>
                </a:solidFill>
              </a:rPr>
              <a:t>children</a:t>
            </a:r>
          </a:p>
          <a:p>
            <a:r>
              <a:rPr lang="en-CA" dirty="0" smtClean="0"/>
              <a:t>Mental delays if untreated –</a:t>
            </a:r>
            <a:r>
              <a:rPr lang="en-CA" dirty="0" smtClean="0">
                <a:solidFill>
                  <a:srgbClr val="FF0000"/>
                </a:solidFill>
              </a:rPr>
              <a:t>children</a:t>
            </a:r>
          </a:p>
          <a:p>
            <a:r>
              <a:rPr lang="en-CA" dirty="0" smtClean="0"/>
              <a:t>Tired, slow pulse, hair loss, weight gain (low metabolism) - </a:t>
            </a:r>
            <a:r>
              <a:rPr lang="en-CA" dirty="0" smtClean="0">
                <a:solidFill>
                  <a:srgbClr val="FF0000"/>
                </a:solidFill>
              </a:rPr>
              <a:t>adults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Homeostasis</a:t>
            </a:r>
            <a:endParaRPr lang="en-CA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265" t="6349" r="54128" b="3524"/>
          <a:stretch>
            <a:fillRect/>
          </a:stretch>
        </p:blipFill>
        <p:spPr bwMode="auto">
          <a:xfrm>
            <a:off x="0" y="836712"/>
            <a:ext cx="4139952" cy="577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9525" t="6349" r="1419" b="3524"/>
          <a:stretch>
            <a:fillRect/>
          </a:stretch>
        </p:blipFill>
        <p:spPr bwMode="auto">
          <a:xfrm>
            <a:off x="4932040" y="836712"/>
            <a:ext cx="3707904" cy="577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The Thyroid Gland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b="1" u="sng" dirty="0" smtClean="0"/>
              <a:t>Hyperthyroidism</a:t>
            </a:r>
          </a:p>
          <a:p>
            <a:pPr marL="0" indent="0">
              <a:buNone/>
            </a:pPr>
            <a:r>
              <a:rPr lang="en-CA" b="1" u="sng" dirty="0" smtClean="0"/>
              <a:t>Cause</a:t>
            </a:r>
            <a:r>
              <a:rPr lang="en-CA" b="1" dirty="0" smtClean="0"/>
              <a:t>: </a:t>
            </a:r>
            <a:r>
              <a:rPr lang="en-CA" dirty="0" smtClean="0"/>
              <a:t>High amounts of </a:t>
            </a:r>
            <a:r>
              <a:rPr lang="en-CA" dirty="0" err="1" smtClean="0"/>
              <a:t>thyroxine</a:t>
            </a:r>
            <a:r>
              <a:rPr lang="en-CA" dirty="0" smtClean="0"/>
              <a:t> released</a:t>
            </a:r>
          </a:p>
          <a:p>
            <a:pPr marL="0" indent="0">
              <a:buNone/>
            </a:pPr>
            <a:r>
              <a:rPr lang="en-CA" b="1" u="sng" dirty="0" smtClean="0"/>
              <a:t>Effects</a:t>
            </a:r>
            <a:r>
              <a:rPr lang="en-CA" b="1" dirty="0" smtClean="0"/>
              <a:t>:</a:t>
            </a:r>
          </a:p>
          <a:p>
            <a:r>
              <a:rPr lang="en-CA" dirty="0" smtClean="0"/>
              <a:t>Anxiety, heat intolerance, irregular heartbeat and weight loss (high metabolism)</a:t>
            </a:r>
          </a:p>
          <a:p>
            <a:pPr lvl="1"/>
            <a:endParaRPr lang="en-CA" sz="1600" dirty="0" smtClean="0"/>
          </a:p>
          <a:p>
            <a:pPr marL="0" indent="0">
              <a:buNone/>
            </a:pPr>
            <a:r>
              <a:rPr lang="en-CA" b="1" u="sng" dirty="0" smtClean="0"/>
              <a:t>Grave’s disease</a:t>
            </a:r>
          </a:p>
          <a:p>
            <a:r>
              <a:rPr lang="en-CA" dirty="0" smtClean="0"/>
              <a:t>Body’s immune system attacks thyroid, can interfere with vision due to swelling around the eyes</a:t>
            </a:r>
          </a:p>
          <a:p>
            <a:r>
              <a:rPr lang="en-CA" b="1" dirty="0" smtClean="0"/>
              <a:t>Treatment</a:t>
            </a:r>
            <a:r>
              <a:rPr lang="en-CA" dirty="0" smtClean="0"/>
              <a:t> - medication or removal/ irradiation of part(s) of the thyroid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Negative Feedback Loop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en-CA" dirty="0" smtClean="0"/>
              <a:t>Hypothalamus (TRH)– Anterior Pituitary (TSH) – Thyroid </a:t>
            </a:r>
            <a:r>
              <a:rPr lang="en-CA" b="1" dirty="0" smtClean="0"/>
              <a:t>(</a:t>
            </a:r>
            <a:r>
              <a:rPr lang="en-CA" b="1" dirty="0" err="1" smtClean="0">
                <a:solidFill>
                  <a:srgbClr val="00B0F0"/>
                </a:solidFill>
              </a:rPr>
              <a:t>thyroxine</a:t>
            </a:r>
            <a:r>
              <a:rPr lang="en-CA" b="1" dirty="0" smtClean="0">
                <a:solidFill>
                  <a:srgbClr val="00B0F0"/>
                </a:solidFill>
              </a:rPr>
              <a:t> – T4</a:t>
            </a:r>
            <a:r>
              <a:rPr lang="en-CA" b="1" dirty="0" smtClean="0"/>
              <a:t>) </a:t>
            </a:r>
            <a:r>
              <a:rPr lang="en-CA" dirty="0" smtClean="0"/>
              <a:t>-  Thyroxine feeds back to hypothalamus and anterior pituitary and inhibits further release of TSH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7" t="13162" r="2001" b="4522"/>
          <a:stretch/>
        </p:blipFill>
        <p:spPr bwMode="auto">
          <a:xfrm>
            <a:off x="-26221" y="3284984"/>
            <a:ext cx="9177930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509120"/>
            <a:ext cx="111561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sz="4900" b="1" dirty="0" smtClean="0"/>
              <a:t>Negative Feedback Loop #2</a:t>
            </a:r>
            <a:endParaRPr lang="en-CA" sz="49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846"/>
          <a:stretch>
            <a:fillRect/>
          </a:stretch>
        </p:blipFill>
        <p:spPr bwMode="auto">
          <a:xfrm>
            <a:off x="0" y="1484784"/>
            <a:ext cx="9144000" cy="272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365104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CA" sz="3200" b="1" dirty="0" err="1" smtClean="0">
                <a:solidFill>
                  <a:schemeClr val="accent3">
                    <a:lumMod val="75000"/>
                  </a:schemeClr>
                </a:solidFill>
              </a:rPr>
              <a:t>Calcitonin</a:t>
            </a:r>
            <a:r>
              <a:rPr lang="en-CA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CA" sz="3200" dirty="0" smtClean="0"/>
              <a:t>released by the Thyroid lowers calcium </a:t>
            </a:r>
          </a:p>
          <a:p>
            <a:pPr marL="514350" indent="-514350"/>
            <a:r>
              <a:rPr lang="en-CA" sz="3200" dirty="0" smtClean="0"/>
              <a:t>levels in the blood by stopping re-absorption in</a:t>
            </a:r>
          </a:p>
          <a:p>
            <a:pPr marL="514350" indent="-514350"/>
            <a:r>
              <a:rPr lang="en-CA" sz="3200" dirty="0" smtClean="0"/>
              <a:t>kidneys and intestines and promoting bone</a:t>
            </a:r>
          </a:p>
          <a:p>
            <a:pPr marL="514350" indent="-514350"/>
            <a:r>
              <a:rPr lang="en-CA" sz="3200" dirty="0" smtClean="0"/>
              <a:t>deposition.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8344" y="3284984"/>
            <a:ext cx="129614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076056" y="3933056"/>
            <a:ext cx="129614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4003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/>
          <a:lstStyle/>
          <a:p>
            <a:r>
              <a:rPr lang="en-CA" b="1" dirty="0" smtClean="0"/>
              <a:t>The Thyroid Gland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en-CA" b="1" dirty="0" smtClean="0">
                <a:solidFill>
                  <a:srgbClr val="8E6C00"/>
                </a:solidFill>
              </a:rPr>
              <a:t>Iodine</a:t>
            </a:r>
            <a:r>
              <a:rPr lang="en-CA" dirty="0" smtClean="0"/>
              <a:t> is needed for </a:t>
            </a:r>
            <a:r>
              <a:rPr lang="en-CA" b="1" dirty="0" err="1" smtClean="0">
                <a:solidFill>
                  <a:srgbClr val="00B0F0"/>
                </a:solidFill>
              </a:rPr>
              <a:t>thyroxine</a:t>
            </a:r>
            <a:r>
              <a:rPr lang="en-CA" b="1" dirty="0" smtClean="0"/>
              <a:t> (</a:t>
            </a:r>
            <a:r>
              <a:rPr lang="en-CA" b="1" dirty="0" smtClean="0">
                <a:solidFill>
                  <a:srgbClr val="00B0F0"/>
                </a:solidFill>
              </a:rPr>
              <a:t>T4</a:t>
            </a:r>
            <a:r>
              <a:rPr lang="en-CA" b="1" dirty="0" smtClean="0"/>
              <a:t>) </a:t>
            </a:r>
            <a:r>
              <a:rPr lang="en-CA" dirty="0" smtClean="0"/>
              <a:t>production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(levels can be </a:t>
            </a:r>
            <a:r>
              <a:rPr lang="en-CA" b="1" dirty="0" smtClean="0">
                <a:solidFill>
                  <a:schemeClr val="accent2"/>
                </a:solidFill>
              </a:rPr>
              <a:t>25x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 higher in thyroid than in the bloodstream)</a:t>
            </a:r>
          </a:p>
          <a:p>
            <a:endParaRPr lang="en-CA" sz="1600" dirty="0" smtClean="0"/>
          </a:p>
          <a:p>
            <a:r>
              <a:rPr lang="en-CA" dirty="0" smtClean="0"/>
              <a:t>If </a:t>
            </a:r>
            <a:r>
              <a:rPr lang="en-CA" b="1" dirty="0" smtClean="0">
                <a:solidFill>
                  <a:srgbClr val="8E6C00"/>
                </a:solidFill>
              </a:rPr>
              <a:t>Iodine</a:t>
            </a:r>
            <a:r>
              <a:rPr lang="en-CA" dirty="0" smtClean="0"/>
              <a:t> levels drop, T4 will not be produced and there will be no negative feedback mechanism</a:t>
            </a:r>
          </a:p>
          <a:p>
            <a:endParaRPr lang="en-CA" sz="1600" dirty="0" smtClean="0"/>
          </a:p>
          <a:p>
            <a:r>
              <a:rPr lang="en-CA" dirty="0" smtClean="0"/>
              <a:t>Leads to over production of </a:t>
            </a:r>
          </a:p>
          <a:p>
            <a:pPr>
              <a:buNone/>
            </a:pPr>
            <a:r>
              <a:rPr lang="en-CA" b="1" dirty="0" smtClean="0"/>
              <a:t>TSH</a:t>
            </a:r>
            <a:r>
              <a:rPr lang="en-CA" dirty="0" smtClean="0"/>
              <a:t> causing hyper stimulation of </a:t>
            </a:r>
          </a:p>
          <a:p>
            <a:pPr>
              <a:buNone/>
            </a:pPr>
            <a:r>
              <a:rPr lang="en-CA" dirty="0" smtClean="0"/>
              <a:t>The thyroid. Produces swelling </a:t>
            </a:r>
          </a:p>
          <a:p>
            <a:pPr>
              <a:buNone/>
            </a:pPr>
            <a:r>
              <a:rPr lang="en-CA" dirty="0" smtClean="0"/>
              <a:t>– known as a </a:t>
            </a:r>
            <a:r>
              <a:rPr lang="en-CA" b="1" dirty="0" smtClean="0">
                <a:solidFill>
                  <a:srgbClr val="FF0000"/>
                </a:solidFill>
              </a:rPr>
              <a:t>goitre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33794" name="Picture 2" descr="http://www.missionfoto.com/images/fall03/Goiter-W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93096"/>
            <a:ext cx="3419871" cy="2564904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3347864" y="5877272"/>
            <a:ext cx="396044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endocrineweb.com/images2/p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4139952" cy="340814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The Parathyroid Gland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CA" dirty="0"/>
          </a:p>
          <a:p>
            <a:r>
              <a:rPr lang="en-CA" dirty="0" smtClean="0"/>
              <a:t>4 small glands embedded </a:t>
            </a:r>
          </a:p>
          <a:p>
            <a:pPr>
              <a:buNone/>
            </a:pPr>
            <a:r>
              <a:rPr lang="en-CA" dirty="0" smtClean="0"/>
              <a:t>in the thyroid</a:t>
            </a:r>
          </a:p>
          <a:p>
            <a:endParaRPr lang="en-CA" dirty="0" smtClean="0"/>
          </a:p>
          <a:p>
            <a:r>
              <a:rPr lang="en-CA" dirty="0" smtClean="0"/>
              <a:t>Produce </a:t>
            </a:r>
            <a:r>
              <a:rPr lang="en-CA" b="1" dirty="0" smtClean="0">
                <a:solidFill>
                  <a:schemeClr val="accent2"/>
                </a:solidFill>
              </a:rPr>
              <a:t>parathyroid hormone </a:t>
            </a:r>
            <a:r>
              <a:rPr lang="en-CA" b="1" dirty="0" smtClean="0"/>
              <a:t>(</a:t>
            </a:r>
            <a:r>
              <a:rPr lang="en-CA" b="1" dirty="0" smtClean="0">
                <a:solidFill>
                  <a:schemeClr val="accent2"/>
                </a:solidFill>
              </a:rPr>
              <a:t>PTH</a:t>
            </a:r>
            <a:r>
              <a:rPr lang="en-CA" b="1" dirty="0" smtClean="0"/>
              <a:t>)</a:t>
            </a:r>
          </a:p>
          <a:p>
            <a:endParaRPr lang="en-CA" dirty="0" smtClean="0"/>
          </a:p>
          <a:p>
            <a:r>
              <a:rPr lang="en-CA" dirty="0" smtClean="0"/>
              <a:t>Released in response to low blood calcium levels</a:t>
            </a:r>
          </a:p>
          <a:p>
            <a:endParaRPr lang="en-CA" dirty="0" smtClean="0"/>
          </a:p>
          <a:p>
            <a:r>
              <a:rPr lang="en-CA" dirty="0" smtClean="0"/>
              <a:t>Low Ca</a:t>
            </a:r>
            <a:r>
              <a:rPr lang="en-CA" baseline="30000" dirty="0" smtClean="0"/>
              <a:t>2+ </a:t>
            </a:r>
            <a:r>
              <a:rPr lang="en-CA" dirty="0" smtClean="0"/>
              <a:t>levels also inhibit </a:t>
            </a:r>
            <a:r>
              <a:rPr lang="en-CA" b="1" dirty="0" err="1" smtClean="0">
                <a:solidFill>
                  <a:schemeClr val="accent3">
                    <a:lumMod val="75000"/>
                  </a:schemeClr>
                </a:solidFill>
              </a:rPr>
              <a:t>Calcitonin</a:t>
            </a:r>
            <a:r>
              <a:rPr lang="en-CA" dirty="0" smtClean="0"/>
              <a:t> release from Thyroid</a:t>
            </a:r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The Parathyroid Gland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en-CA" dirty="0" smtClean="0"/>
              <a:t>Stimulates break down and release of </a:t>
            </a: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</a:rPr>
              <a:t>calcium</a:t>
            </a:r>
            <a:r>
              <a:rPr lang="en-CA" dirty="0" smtClean="0"/>
              <a:t> from </a:t>
            </a:r>
            <a:r>
              <a:rPr lang="en-CA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bones</a:t>
            </a:r>
            <a:r>
              <a:rPr lang="en-CA" dirty="0" smtClean="0"/>
              <a:t> into the bloodstream</a:t>
            </a:r>
          </a:p>
          <a:p>
            <a:pPr lvl="1"/>
            <a:r>
              <a:rPr lang="en-CA" dirty="0" smtClean="0"/>
              <a:t>Consequently a large amount of </a:t>
            </a:r>
            <a:r>
              <a:rPr lang="en-CA" b="1" dirty="0" smtClean="0"/>
              <a:t>Phosphate (PO4</a:t>
            </a:r>
            <a:r>
              <a:rPr lang="en-CA" b="1" baseline="30000" dirty="0" smtClean="0"/>
              <a:t>3-</a:t>
            </a:r>
            <a:r>
              <a:rPr lang="en-CA" b="1" dirty="0" smtClean="0"/>
              <a:t>)</a:t>
            </a:r>
            <a:r>
              <a:rPr lang="en-CA" dirty="0" smtClean="0"/>
              <a:t>is excreted </a:t>
            </a:r>
          </a:p>
          <a:p>
            <a:endParaRPr lang="en-CA" sz="1600" dirty="0" smtClean="0"/>
          </a:p>
          <a:p>
            <a:r>
              <a:rPr lang="en-CA" dirty="0" smtClean="0"/>
              <a:t>Stimulates kidneys to reabsorb </a:t>
            </a:r>
            <a:r>
              <a:rPr lang="en-CA" b="1" dirty="0" smtClean="0">
                <a:solidFill>
                  <a:schemeClr val="tx2"/>
                </a:solidFill>
              </a:rPr>
              <a:t>calcium</a:t>
            </a:r>
            <a:r>
              <a:rPr lang="en-CA" dirty="0" smtClean="0"/>
              <a:t> from urine and activate </a:t>
            </a:r>
            <a:r>
              <a:rPr lang="en-CA" b="1" dirty="0" smtClean="0"/>
              <a:t>Vitamin D</a:t>
            </a:r>
          </a:p>
          <a:p>
            <a:endParaRPr lang="en-CA" sz="1600" dirty="0" smtClean="0"/>
          </a:p>
          <a:p>
            <a:r>
              <a:rPr lang="en-CA" b="1" dirty="0" smtClean="0"/>
              <a:t>Vitamin D </a:t>
            </a:r>
            <a:r>
              <a:rPr lang="en-CA" dirty="0" smtClean="0"/>
              <a:t>stimulates absorption of </a:t>
            </a:r>
            <a:r>
              <a:rPr lang="en-CA" b="1" dirty="0" smtClean="0">
                <a:solidFill>
                  <a:schemeClr val="tx2"/>
                </a:solidFill>
              </a:rPr>
              <a:t>calcium</a:t>
            </a:r>
            <a:r>
              <a:rPr lang="en-CA" dirty="0" smtClean="0"/>
              <a:t> from food in the small Intestine &amp; is important for bone development.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en-CA" b="1" dirty="0" smtClean="0"/>
              <a:t>The Parathyroid Gland: </a:t>
            </a:r>
            <a:br>
              <a:rPr lang="en-CA" b="1" dirty="0" smtClean="0"/>
            </a:br>
            <a:r>
              <a:rPr lang="en-CA" b="1" dirty="0" smtClean="0"/>
              <a:t>Negative Feedback Loop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dirty="0" smtClean="0"/>
              <a:t>Low blood calcium – </a:t>
            </a:r>
            <a:endParaRPr lang="en-CA" dirty="0"/>
          </a:p>
          <a:p>
            <a:pPr>
              <a:lnSpc>
                <a:spcPct val="150000"/>
              </a:lnSpc>
            </a:pPr>
            <a:r>
              <a:rPr lang="en-CA" dirty="0" smtClean="0"/>
              <a:t>parathyroid releases </a:t>
            </a:r>
            <a:r>
              <a:rPr lang="en-CA" b="1" dirty="0" smtClean="0">
                <a:solidFill>
                  <a:schemeClr val="accent2"/>
                </a:solidFill>
              </a:rPr>
              <a:t>PTH</a:t>
            </a:r>
            <a:r>
              <a:rPr lang="en-CA" dirty="0" smtClean="0"/>
              <a:t> –          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re-absorption of </a:t>
            </a:r>
            <a:r>
              <a:rPr lang="en-CA" b="1" dirty="0" smtClean="0">
                <a:solidFill>
                  <a:schemeClr val="tx2"/>
                </a:solidFill>
              </a:rPr>
              <a:t>calcium</a:t>
            </a:r>
            <a:r>
              <a:rPr lang="en-CA" dirty="0" smtClean="0"/>
              <a:t> in kidneys – 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breakdown of bone releases </a:t>
            </a:r>
            <a:r>
              <a:rPr lang="en-CA" b="1" dirty="0" smtClean="0">
                <a:solidFill>
                  <a:schemeClr val="tx2"/>
                </a:solidFill>
              </a:rPr>
              <a:t>calcium</a:t>
            </a:r>
            <a:r>
              <a:rPr lang="en-CA" dirty="0" smtClean="0"/>
              <a:t> – 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increase absorption of </a:t>
            </a:r>
            <a:r>
              <a:rPr lang="en-CA" b="1" dirty="0" smtClean="0">
                <a:solidFill>
                  <a:schemeClr val="tx2"/>
                </a:solidFill>
              </a:rPr>
              <a:t>calcium</a:t>
            </a:r>
            <a:r>
              <a:rPr lang="en-CA" dirty="0" smtClean="0"/>
              <a:t> in small intestine </a:t>
            </a:r>
          </a:p>
          <a:p>
            <a:pPr>
              <a:lnSpc>
                <a:spcPct val="150000"/>
              </a:lnSpc>
              <a:buNone/>
            </a:pPr>
            <a:r>
              <a:rPr lang="en-CA" b="1" dirty="0" smtClean="0"/>
              <a:t>= </a:t>
            </a:r>
            <a:r>
              <a:rPr lang="en-CA" b="1" dirty="0" smtClean="0">
                <a:solidFill>
                  <a:srgbClr val="FF0000"/>
                </a:solidFill>
              </a:rPr>
              <a:t>HIGHER BLOOD CALCIUM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en-CA" b="1" dirty="0" smtClean="0"/>
              <a:t>The Parathyroid Gland: </a:t>
            </a:r>
            <a:br>
              <a:rPr lang="en-CA" b="1" dirty="0" smtClean="0"/>
            </a:br>
            <a:r>
              <a:rPr lang="en-CA" b="1" dirty="0" smtClean="0"/>
              <a:t>Negative Feedback Loop</a:t>
            </a:r>
            <a:endParaRPr lang="en-CA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63" t="46179" r="2759" b="2936"/>
          <a:stretch>
            <a:fillRect/>
          </a:stretch>
        </p:blipFill>
        <p:spPr bwMode="auto">
          <a:xfrm>
            <a:off x="0" y="1787067"/>
            <a:ext cx="9144000" cy="394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700808"/>
            <a:ext cx="377991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8460432" y="1700808"/>
            <a:ext cx="68356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228184" y="1556792"/>
            <a:ext cx="11521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4003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/>
          </a:bodyPr>
          <a:lstStyle/>
          <a:p>
            <a:r>
              <a:rPr lang="en-CA" b="1" dirty="0" smtClean="0"/>
              <a:t>The Parathyroid vs. Thyroid – Antagonistic Endocrine Glands</a:t>
            </a:r>
            <a:endParaRPr lang="en-CA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" t="5104" r="2751" b="3471"/>
          <a:stretch>
            <a:fillRect/>
          </a:stretch>
        </p:blipFill>
        <p:spPr bwMode="auto">
          <a:xfrm>
            <a:off x="-1" y="1556792"/>
            <a:ext cx="916693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03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93" y="3726873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00B050"/>
                </a:solidFill>
              </a:rPr>
              <a:t>Practice</a:t>
            </a:r>
            <a:endParaRPr lang="en-C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494" y="4653137"/>
            <a:ext cx="9151493" cy="2204864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Pg. 486 </a:t>
            </a:r>
            <a:r>
              <a:rPr lang="en-CA" sz="3600" b="1" dirty="0" smtClean="0">
                <a:solidFill>
                  <a:schemeClr val="tx2"/>
                </a:solidFill>
              </a:rPr>
              <a:t>Practice</a:t>
            </a:r>
            <a:r>
              <a:rPr lang="en-CA" sz="3600" b="1" dirty="0" smtClean="0"/>
              <a:t> #1,2 </a:t>
            </a:r>
          </a:p>
          <a:p>
            <a:r>
              <a:rPr lang="en-CA" sz="3600" b="1" dirty="0" smtClean="0"/>
              <a:t>Pg. 489 </a:t>
            </a:r>
            <a:r>
              <a:rPr lang="en-CA" sz="3600" b="1" dirty="0" smtClean="0">
                <a:solidFill>
                  <a:schemeClr val="accent2"/>
                </a:solidFill>
              </a:rPr>
              <a:t>Section 15.3 Questions</a:t>
            </a:r>
          </a:p>
          <a:p>
            <a:pPr lvl="1"/>
            <a:r>
              <a:rPr lang="en-CA" sz="3200" b="1" dirty="0" smtClean="0"/>
              <a:t>#1-7, 10</a:t>
            </a:r>
            <a:endParaRPr lang="en-CA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4" t="7349" r="1672" b="4792"/>
          <a:stretch/>
        </p:blipFill>
        <p:spPr bwMode="auto">
          <a:xfrm>
            <a:off x="0" y="188640"/>
            <a:ext cx="8825346" cy="372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03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Control of Homeostasis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/>
              <a:t>All homeostatic control systems have three </a:t>
            </a:r>
            <a:r>
              <a:rPr lang="en-CA" dirty="0" smtClean="0"/>
              <a:t>functional</a:t>
            </a:r>
          </a:p>
          <a:p>
            <a:pPr>
              <a:buNone/>
            </a:pPr>
            <a:r>
              <a:rPr lang="en-CA" dirty="0" smtClean="0"/>
              <a:t>components</a:t>
            </a:r>
            <a:r>
              <a:rPr lang="en-CA" dirty="0"/>
              <a:t>: </a:t>
            </a:r>
            <a:endParaRPr lang="en-CA" dirty="0" smtClean="0"/>
          </a:p>
          <a:p>
            <a:r>
              <a:rPr lang="en-CA" b="1" dirty="0" smtClean="0"/>
              <a:t>Receptors</a:t>
            </a:r>
          </a:p>
          <a:p>
            <a:r>
              <a:rPr lang="en-CA" b="1" dirty="0"/>
              <a:t>C</a:t>
            </a:r>
            <a:r>
              <a:rPr lang="en-CA" b="1" dirty="0" smtClean="0"/>
              <a:t>oordinating Centre (Modulator)</a:t>
            </a:r>
          </a:p>
          <a:p>
            <a:r>
              <a:rPr lang="en-CA" b="1" dirty="0" smtClean="0"/>
              <a:t>Effectors</a:t>
            </a:r>
            <a:endParaRPr lang="en-C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426" t="9717" r="2932" b="5184"/>
          <a:stretch>
            <a:fillRect/>
          </a:stretch>
        </p:blipFill>
        <p:spPr bwMode="auto">
          <a:xfrm>
            <a:off x="2555776" y="3516480"/>
            <a:ext cx="6372200" cy="334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5925"/>
            <a:ext cx="7772400" cy="1362075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CA" dirty="0" smtClean="0"/>
              <a:t>Hormones affecting water &amp; ion balance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077072"/>
            <a:ext cx="7772400" cy="1500187"/>
          </a:xfrm>
        </p:spPr>
        <p:txBody>
          <a:bodyPr/>
          <a:lstStyle/>
          <a:p>
            <a:r>
              <a:rPr lang="en-CA" dirty="0" smtClean="0"/>
              <a:t>Topic </a:t>
            </a:r>
            <a:r>
              <a:rPr lang="en-CA" dirty="0" smtClean="0"/>
              <a:t>15.4</a:t>
            </a:r>
            <a:endParaRPr lang="en-CA" dirty="0"/>
          </a:p>
        </p:txBody>
      </p:sp>
      <p:pic>
        <p:nvPicPr>
          <p:cNvPr id="5122" name="Picture 2" descr="http://i.chzbgr.com/completestore/2009/12/5/129045190134513942.jpg"/>
          <p:cNvPicPr>
            <a:picLocks noChangeAspect="1" noChangeArrowheads="1"/>
          </p:cNvPicPr>
          <p:nvPr/>
        </p:nvPicPr>
        <p:blipFill>
          <a:blip r:embed="rId2" cstate="print"/>
          <a:srcRect b="3747"/>
          <a:stretch>
            <a:fillRect/>
          </a:stretch>
        </p:blipFill>
        <p:spPr bwMode="auto">
          <a:xfrm>
            <a:off x="1547665" y="0"/>
            <a:ext cx="7596336" cy="5513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n-CA" b="1" dirty="0" err="1" smtClean="0"/>
              <a:t>Antidiuretic</a:t>
            </a:r>
            <a:r>
              <a:rPr lang="en-CA" b="1" dirty="0" smtClean="0"/>
              <a:t> Hormone (ADH)</a:t>
            </a:r>
            <a:endParaRPr lang="en-CA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r>
              <a:rPr lang="en-CA" sz="3600" dirty="0" smtClean="0"/>
              <a:t>The main function of </a:t>
            </a:r>
            <a:r>
              <a:rPr lang="en-CA" sz="3600" b="1" dirty="0" err="1" smtClean="0">
                <a:solidFill>
                  <a:srgbClr val="FFC000"/>
                </a:solidFill>
              </a:rPr>
              <a:t>antidiuretic</a:t>
            </a:r>
            <a:r>
              <a:rPr lang="en-CA" sz="3600" b="1" dirty="0" smtClean="0">
                <a:solidFill>
                  <a:srgbClr val="FFC000"/>
                </a:solidFill>
              </a:rPr>
              <a:t> hormone </a:t>
            </a:r>
            <a:r>
              <a:rPr lang="en-CA" sz="3600" b="1" dirty="0" smtClean="0"/>
              <a:t>(</a:t>
            </a:r>
            <a:r>
              <a:rPr lang="en-CA" sz="3600" b="1" dirty="0" smtClean="0">
                <a:solidFill>
                  <a:srgbClr val="FFC000"/>
                </a:solidFill>
              </a:rPr>
              <a:t>ADH</a:t>
            </a:r>
            <a:r>
              <a:rPr lang="en-CA" sz="3600" b="1" dirty="0" smtClean="0"/>
              <a:t>) </a:t>
            </a:r>
            <a:r>
              <a:rPr lang="en-CA" sz="3600" dirty="0" smtClean="0"/>
              <a:t>is to conserve body water by reducing urine output.</a:t>
            </a:r>
          </a:p>
          <a:p>
            <a:endParaRPr lang="en-CA" sz="1600" dirty="0" smtClean="0"/>
          </a:p>
          <a:p>
            <a:pPr algn="ctr">
              <a:buNone/>
            </a:pPr>
            <a:r>
              <a:rPr lang="en-CA" sz="3600" b="1" dirty="0" smtClean="0">
                <a:solidFill>
                  <a:srgbClr val="0070C0"/>
                </a:solidFill>
              </a:rPr>
              <a:t>How does the body know when to conserve water? </a:t>
            </a:r>
          </a:p>
          <a:p>
            <a:endParaRPr lang="en-CA" sz="1600" dirty="0" smtClean="0"/>
          </a:p>
          <a:p>
            <a:r>
              <a:rPr lang="en-CA" sz="3600" dirty="0" smtClean="0"/>
              <a:t>There are sensory receptors in the 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hypothalamus</a:t>
            </a:r>
            <a:r>
              <a:rPr lang="en-CA" sz="3600" dirty="0" smtClean="0"/>
              <a:t> called </a:t>
            </a:r>
            <a:r>
              <a:rPr lang="en-CA" sz="3600" b="1" dirty="0" err="1" smtClean="0">
                <a:solidFill>
                  <a:srgbClr val="0070C0"/>
                </a:solidFill>
              </a:rPr>
              <a:t>osmoreceptors</a:t>
            </a:r>
            <a:r>
              <a:rPr lang="en-CA" sz="3600" dirty="0" smtClean="0"/>
              <a:t>, which detect changes in osmotic pressure in body fluids.</a:t>
            </a:r>
            <a:endParaRPr lang="en-CA" sz="3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003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n-CA" b="1" dirty="0" smtClean="0"/>
              <a:t>ADH Negative Feedback Loop</a:t>
            </a:r>
            <a:endParaRPr lang="en-CA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CA" dirty="0" smtClean="0"/>
              <a:t>Decrease in water intake or increase water loss - </a:t>
            </a:r>
          </a:p>
          <a:p>
            <a:r>
              <a:rPr lang="en-CA" dirty="0" smtClean="0"/>
              <a:t>Blood solutes become more concentrated (increase blood’s osmotic pressure) -</a:t>
            </a:r>
          </a:p>
          <a:p>
            <a:r>
              <a:rPr lang="en-CA" dirty="0" smtClean="0"/>
              <a:t>Water moves from the ECF to the blood causing the </a:t>
            </a:r>
            <a:r>
              <a:rPr lang="en-CA" b="1" dirty="0" err="1" smtClean="0">
                <a:solidFill>
                  <a:srgbClr val="0070C0"/>
                </a:solidFill>
              </a:rPr>
              <a:t>osmoreceptor</a:t>
            </a:r>
            <a:r>
              <a:rPr lang="en-CA" dirty="0" smtClean="0"/>
              <a:t> cells of the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hypothalamus</a:t>
            </a:r>
            <a:r>
              <a:rPr lang="en-CA" dirty="0" smtClean="0"/>
              <a:t> to shrink – </a:t>
            </a:r>
          </a:p>
          <a:p>
            <a:r>
              <a:rPr lang="en-CA" b="1" dirty="0" err="1" smtClean="0">
                <a:solidFill>
                  <a:srgbClr val="0070C0"/>
                </a:solidFill>
              </a:rPr>
              <a:t>Osmoreceptors</a:t>
            </a:r>
            <a:r>
              <a:rPr lang="en-CA" dirty="0" smtClean="0"/>
              <a:t> stimulate the </a:t>
            </a:r>
            <a:r>
              <a:rPr lang="en-C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posterior pituitary </a:t>
            </a:r>
            <a:r>
              <a:rPr lang="en-CA" dirty="0" smtClean="0"/>
              <a:t>gland to release </a:t>
            </a:r>
            <a:r>
              <a:rPr lang="en-CA" b="1" dirty="0" smtClean="0">
                <a:solidFill>
                  <a:srgbClr val="FFC000"/>
                </a:solidFill>
              </a:rPr>
              <a:t>ADH</a:t>
            </a:r>
            <a:r>
              <a:rPr lang="en-CA" dirty="0" smtClean="0"/>
              <a:t> – </a:t>
            </a:r>
          </a:p>
          <a:p>
            <a:r>
              <a:rPr lang="en-CA" b="1" dirty="0" smtClean="0">
                <a:solidFill>
                  <a:srgbClr val="FFC000"/>
                </a:solidFill>
              </a:rPr>
              <a:t>ADH</a:t>
            </a:r>
            <a:r>
              <a:rPr lang="en-CA" dirty="0" smtClean="0"/>
              <a:t> causes the kidneys to reabsorb more water (produce more concentrated urine) – </a:t>
            </a:r>
          </a:p>
          <a:p>
            <a:r>
              <a:rPr lang="en-CA" b="1" dirty="0" smtClean="0"/>
              <a:t>Decrease in osmotic pressure = </a:t>
            </a:r>
            <a:r>
              <a:rPr lang="en-CA" b="1" dirty="0" smtClean="0">
                <a:solidFill>
                  <a:srgbClr val="FF0000"/>
                </a:solidFill>
              </a:rPr>
              <a:t>negative feedback </a:t>
            </a:r>
          </a:p>
        </p:txBody>
      </p:sp>
    </p:spTree>
    <p:extLst>
      <p:ext uri="{BB962C8B-B14F-4D97-AF65-F5344CB8AC3E}">
        <p14:creationId xmlns:p14="http://schemas.microsoft.com/office/powerpoint/2010/main" xmlns="" val="34003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/>
          </a:bodyPr>
          <a:lstStyle/>
          <a:p>
            <a:r>
              <a:rPr lang="en-CA" b="1" dirty="0" smtClean="0"/>
              <a:t>ADH Negative Feedback Loop</a:t>
            </a:r>
            <a:br>
              <a:rPr lang="en-CA" b="1" dirty="0" smtClean="0"/>
            </a:br>
            <a:r>
              <a:rPr lang="en-CA" b="1" dirty="0" smtClean="0">
                <a:solidFill>
                  <a:srgbClr val="7030A0"/>
                </a:solidFill>
              </a:rPr>
              <a:t>Behavioral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Autofit/>
          </a:bodyPr>
          <a:lstStyle/>
          <a:p>
            <a:r>
              <a:rPr lang="en-CA" sz="3600" dirty="0" smtClean="0"/>
              <a:t>As the </a:t>
            </a:r>
            <a:r>
              <a:rPr lang="en-CA" sz="3600" b="1" dirty="0" err="1" smtClean="0">
                <a:solidFill>
                  <a:srgbClr val="0070C0"/>
                </a:solidFill>
              </a:rPr>
              <a:t>osmoreceptors</a:t>
            </a:r>
            <a:r>
              <a:rPr lang="en-CA" sz="3600" dirty="0" smtClean="0"/>
              <a:t> of the 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hypothalamus</a:t>
            </a:r>
            <a:r>
              <a:rPr lang="en-CA" sz="3600" dirty="0" smtClean="0"/>
              <a:t> shrink, they also stimulate the sensation of thirst – </a:t>
            </a:r>
          </a:p>
          <a:p>
            <a:r>
              <a:rPr lang="en-CA" sz="3600" dirty="0" smtClean="0"/>
              <a:t>Drinking water in response to feeling thirsty (behavioural response, not physiological) – </a:t>
            </a:r>
          </a:p>
          <a:p>
            <a:r>
              <a:rPr lang="en-CA" sz="3600" dirty="0" smtClean="0"/>
              <a:t>As water intake increases blood solute concentration decreases – </a:t>
            </a:r>
          </a:p>
          <a:p>
            <a:r>
              <a:rPr lang="en-CA" sz="3600" b="1" dirty="0" smtClean="0"/>
              <a:t>Decrease in osmotic pressure = </a:t>
            </a:r>
            <a:r>
              <a:rPr lang="en-CA" sz="3600" b="1" dirty="0" smtClean="0">
                <a:solidFill>
                  <a:srgbClr val="FF0000"/>
                </a:solidFill>
              </a:rPr>
              <a:t>negative feedback </a:t>
            </a:r>
          </a:p>
        </p:txBody>
      </p:sp>
    </p:spTree>
    <p:extLst>
      <p:ext uri="{BB962C8B-B14F-4D97-AF65-F5344CB8AC3E}">
        <p14:creationId xmlns:p14="http://schemas.microsoft.com/office/powerpoint/2010/main" xmlns="" val="34003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en-CA" b="1" dirty="0" smtClean="0"/>
              <a:t>Anti-Diuretic Hormone (ADH)</a:t>
            </a:r>
            <a:endParaRPr lang="en-C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65" t="6561" r="2327" b="6479"/>
          <a:stretch>
            <a:fillRect/>
          </a:stretch>
        </p:blipFill>
        <p:spPr bwMode="auto">
          <a:xfrm>
            <a:off x="0" y="1196752"/>
            <a:ext cx="9099801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03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en-CA" b="1" dirty="0" smtClean="0"/>
              <a:t>ADH &amp; Diabetes</a:t>
            </a:r>
            <a:endParaRPr lang="en-CA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CA" sz="3600" b="1" u="sng" dirty="0" smtClean="0"/>
              <a:t>Diabetes </a:t>
            </a:r>
            <a:r>
              <a:rPr lang="en-CA" sz="3600" b="1" u="sng" dirty="0" err="1" smtClean="0"/>
              <a:t>Insipidus</a:t>
            </a:r>
            <a:endParaRPr lang="en-CA" sz="3600" b="1" u="sng" dirty="0" smtClean="0"/>
          </a:p>
          <a:p>
            <a:r>
              <a:rPr lang="en-CA" dirty="0" smtClean="0"/>
              <a:t>The most common disease associated with ADH</a:t>
            </a:r>
          </a:p>
          <a:p>
            <a:r>
              <a:rPr lang="en-CA" b="1" u="sng" dirty="0" smtClean="0"/>
              <a:t>Symptoms</a:t>
            </a:r>
            <a:r>
              <a:rPr lang="en-CA" b="1" dirty="0" smtClean="0"/>
              <a:t>:</a:t>
            </a:r>
          </a:p>
          <a:p>
            <a:pPr lvl="1"/>
            <a:r>
              <a:rPr lang="en-CA" dirty="0" smtClean="0"/>
              <a:t>production of excessive amounts of urine </a:t>
            </a:r>
            <a:r>
              <a:rPr lang="en-CA" b="1" dirty="0" smtClean="0">
                <a:solidFill>
                  <a:srgbClr val="FFC000"/>
                </a:solidFill>
              </a:rPr>
              <a:t>(as much as 16 litres a day).</a:t>
            </a:r>
          </a:p>
          <a:p>
            <a:r>
              <a:rPr lang="en-CA" b="1" u="sng" dirty="0" smtClean="0"/>
              <a:t>Causes</a:t>
            </a:r>
            <a:r>
              <a:rPr lang="en-CA" b="1" dirty="0" smtClean="0"/>
              <a:t>:</a:t>
            </a:r>
          </a:p>
          <a:p>
            <a:pPr lvl="1"/>
            <a:r>
              <a:rPr lang="en-CA" dirty="0" smtClean="0"/>
              <a:t>failure of the posterior pituitary to secrete enough ADH</a:t>
            </a:r>
          </a:p>
          <a:p>
            <a:pPr lvl="1"/>
            <a:r>
              <a:rPr lang="en-CA" dirty="0" smtClean="0"/>
              <a:t>failure of the kidney to respond to ADH</a:t>
            </a:r>
          </a:p>
          <a:p>
            <a:r>
              <a:rPr lang="en-CA" sz="2800" b="1" u="sng" dirty="0" smtClean="0"/>
              <a:t>Treatment</a:t>
            </a:r>
            <a:r>
              <a:rPr lang="en-CA" sz="2800" b="1" dirty="0" smtClean="0"/>
              <a:t>:</a:t>
            </a:r>
          </a:p>
          <a:p>
            <a:pPr lvl="1"/>
            <a:r>
              <a:rPr lang="en-CA" dirty="0" smtClean="0"/>
              <a:t>Hormone replacement or diet (low salt) &amp; drugs</a:t>
            </a:r>
            <a:endParaRPr lang="en-CA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3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n-CA" b="1" dirty="0" err="1" smtClean="0"/>
              <a:t>Aldosterone</a:t>
            </a:r>
            <a:endParaRPr lang="en-CA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r>
              <a:rPr lang="en-GB" sz="3600" b="1" dirty="0" err="1" smtClean="0">
                <a:solidFill>
                  <a:schemeClr val="accent2"/>
                </a:solidFill>
              </a:rPr>
              <a:t>Aldosterone</a:t>
            </a:r>
            <a:r>
              <a:rPr lang="en-GB" sz="3600" dirty="0" smtClean="0">
                <a:solidFill>
                  <a:schemeClr val="accent2"/>
                </a:solidFill>
              </a:rPr>
              <a:t> </a:t>
            </a:r>
            <a:r>
              <a:rPr lang="en-GB" sz="3600" b="1" dirty="0" smtClean="0"/>
              <a:t>(</a:t>
            </a:r>
            <a:r>
              <a:rPr lang="en-CA" sz="3600" b="1" dirty="0" err="1" smtClean="0">
                <a:solidFill>
                  <a:srgbClr val="7030A0"/>
                </a:solidFill>
              </a:rPr>
              <a:t>mineralcorticoid</a:t>
            </a:r>
            <a:r>
              <a:rPr lang="en-CA" sz="3600" b="1" dirty="0" smtClean="0"/>
              <a:t>)</a:t>
            </a:r>
            <a:r>
              <a:rPr lang="en-CA" sz="3600" b="1" dirty="0" smtClean="0">
                <a:solidFill>
                  <a:srgbClr val="7030A0"/>
                </a:solidFill>
              </a:rPr>
              <a:t> </a:t>
            </a:r>
            <a:endParaRPr lang="en-CA" sz="3600" dirty="0" smtClean="0"/>
          </a:p>
          <a:p>
            <a:pPr lvl="1"/>
            <a:r>
              <a:rPr lang="en-CA" sz="3200" dirty="0" smtClean="0"/>
              <a:t>Released as part of the </a:t>
            </a:r>
            <a:r>
              <a:rPr lang="en-CA" sz="3200" b="1" dirty="0" err="1" smtClean="0"/>
              <a:t>renin-angiotensin-aldosterone</a:t>
            </a:r>
            <a:r>
              <a:rPr lang="en-CA" sz="3200" b="1" dirty="0" smtClean="0"/>
              <a:t> (</a:t>
            </a:r>
            <a:r>
              <a:rPr lang="en-CA" sz="3200" b="1" dirty="0" smtClean="0">
                <a:solidFill>
                  <a:srgbClr val="FF0066"/>
                </a:solidFill>
              </a:rPr>
              <a:t>RAAS</a:t>
            </a:r>
            <a:r>
              <a:rPr lang="en-CA" sz="3200" b="1" dirty="0" smtClean="0"/>
              <a:t>) system</a:t>
            </a:r>
          </a:p>
          <a:p>
            <a:pPr lvl="1"/>
            <a:r>
              <a:rPr lang="en-CA" sz="3200" dirty="0" smtClean="0"/>
              <a:t>Increases absorption of Na</a:t>
            </a:r>
            <a:r>
              <a:rPr lang="en-CA" sz="3200" baseline="30000" dirty="0" smtClean="0"/>
              <a:t>+</a:t>
            </a:r>
            <a:r>
              <a:rPr lang="en-CA" sz="3200" dirty="0" smtClean="0"/>
              <a:t> into the bloodstream (by DCT’s of nephrons), which draws in more water and increases blood pressure.</a:t>
            </a:r>
          </a:p>
          <a:p>
            <a:r>
              <a:rPr lang="en-CA" b="1" dirty="0" err="1" smtClean="0">
                <a:solidFill>
                  <a:schemeClr val="accent2"/>
                </a:solidFill>
              </a:rPr>
              <a:t>Aldosterone</a:t>
            </a:r>
            <a:r>
              <a:rPr lang="en-CA" dirty="0" smtClean="0"/>
              <a:t> is released (in a cascade reaction) when blood pressure sensors in the </a:t>
            </a:r>
            <a:r>
              <a:rPr lang="en-CA" b="1" dirty="0" err="1" smtClean="0"/>
              <a:t>juxtaglomerular</a:t>
            </a:r>
            <a:r>
              <a:rPr lang="en-CA" b="1" dirty="0" smtClean="0"/>
              <a:t> apparatus (JGA) </a:t>
            </a:r>
            <a:r>
              <a:rPr lang="en-CA" dirty="0" smtClean="0"/>
              <a:t>(bundle of cells near the </a:t>
            </a:r>
            <a:r>
              <a:rPr lang="en-CA" dirty="0" err="1" smtClean="0"/>
              <a:t>glomerulus</a:t>
            </a:r>
            <a:r>
              <a:rPr lang="en-CA" dirty="0" smtClean="0"/>
              <a:t>) detect low blood pressure/volume.</a:t>
            </a:r>
          </a:p>
          <a:p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34003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n-CA" b="1" dirty="0" err="1" smtClean="0"/>
              <a:t>Aldosterone</a:t>
            </a:r>
            <a:endParaRPr lang="en-CA" b="1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 l="1817" t="5210" r="1867" b="4309"/>
          <a:stretch>
            <a:fillRect/>
          </a:stretch>
        </p:blipFill>
        <p:spPr bwMode="auto">
          <a:xfrm>
            <a:off x="323528" y="688773"/>
            <a:ext cx="8604448" cy="616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04248" y="2636912"/>
            <a:ext cx="7920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endParaRPr lang="en-US" sz="40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848" y="2204864"/>
            <a:ext cx="7920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0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5896" y="5229200"/>
            <a:ext cx="7920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0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28184" y="5229200"/>
            <a:ext cx="7920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40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51917" y="2852936"/>
            <a:ext cx="7920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en-US" sz="40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7984" y="1556792"/>
            <a:ext cx="7920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sz="40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3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C000"/>
                </a:solidFill>
              </a:rPr>
              <a:t>ADH</a:t>
            </a:r>
            <a:r>
              <a:rPr lang="en-CA" b="1" dirty="0" smtClean="0"/>
              <a:t> vs. </a:t>
            </a:r>
            <a:r>
              <a:rPr lang="en-CA" b="1" dirty="0" err="1" smtClean="0">
                <a:solidFill>
                  <a:schemeClr val="accent2"/>
                </a:solidFill>
              </a:rPr>
              <a:t>Aldosterone</a:t>
            </a:r>
            <a:r>
              <a:rPr lang="en-CA" b="1" dirty="0" smtClean="0"/>
              <a:t> – Difference?</a:t>
            </a:r>
            <a:endParaRPr lang="en-CA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CA" dirty="0" smtClean="0"/>
              <a:t>At first glance it appears that </a:t>
            </a:r>
            <a:r>
              <a:rPr lang="en-CA" b="1" dirty="0" smtClean="0">
                <a:solidFill>
                  <a:srgbClr val="FFC000"/>
                </a:solidFill>
              </a:rPr>
              <a:t>ADH</a:t>
            </a:r>
            <a:r>
              <a:rPr lang="en-CA" dirty="0" smtClean="0"/>
              <a:t> and the </a:t>
            </a:r>
            <a:r>
              <a:rPr lang="en-CA" b="1" dirty="0" smtClean="0">
                <a:solidFill>
                  <a:srgbClr val="FF0066"/>
                </a:solidFill>
              </a:rPr>
              <a:t>RAAS </a:t>
            </a:r>
            <a:r>
              <a:rPr lang="en-CA" dirty="0" smtClean="0"/>
              <a:t>system serve the same purpose. </a:t>
            </a:r>
            <a:r>
              <a:rPr lang="en-CA" b="1" dirty="0" smtClean="0">
                <a:solidFill>
                  <a:srgbClr val="0070C0"/>
                </a:solidFill>
              </a:rPr>
              <a:t>Both increase water </a:t>
            </a:r>
            <a:r>
              <a:rPr lang="en-CA" b="1" dirty="0" err="1" smtClean="0">
                <a:solidFill>
                  <a:srgbClr val="0070C0"/>
                </a:solidFill>
              </a:rPr>
              <a:t>reabsorption</a:t>
            </a:r>
            <a:r>
              <a:rPr lang="en-CA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en-CA" b="1" u="sng" dirty="0" smtClean="0"/>
              <a:t>Differences</a:t>
            </a:r>
            <a:r>
              <a:rPr lang="en-CA" b="1" dirty="0" smtClean="0"/>
              <a:t>:</a:t>
            </a:r>
          </a:p>
          <a:p>
            <a:pPr lvl="1"/>
            <a:r>
              <a:rPr lang="en-CA" b="1" dirty="0" smtClean="0">
                <a:solidFill>
                  <a:srgbClr val="FFC000"/>
                </a:solidFill>
              </a:rPr>
              <a:t>ADH</a:t>
            </a:r>
            <a:r>
              <a:rPr lang="en-CA" dirty="0" smtClean="0"/>
              <a:t> responds to an increase in osmotic pressure of the blood. </a:t>
            </a:r>
          </a:p>
          <a:p>
            <a:pPr lvl="1">
              <a:buNone/>
            </a:pPr>
            <a:r>
              <a:rPr lang="en-CA" b="1" dirty="0" smtClean="0"/>
              <a:t>Ex. </a:t>
            </a:r>
            <a:r>
              <a:rPr lang="en-CA" dirty="0" smtClean="0"/>
              <a:t>Body is dehydrated due to lack of water. </a:t>
            </a:r>
          </a:p>
          <a:p>
            <a:pPr lvl="1"/>
            <a:r>
              <a:rPr lang="en-CA" dirty="0" smtClean="0"/>
              <a:t>The </a:t>
            </a:r>
            <a:r>
              <a:rPr lang="en-CA" b="1" dirty="0" smtClean="0">
                <a:solidFill>
                  <a:srgbClr val="FF0066"/>
                </a:solidFill>
              </a:rPr>
              <a:t>RAAS</a:t>
            </a:r>
            <a:r>
              <a:rPr lang="en-CA" dirty="0" smtClean="0"/>
              <a:t> system responds when the blood volume is reduced but the osmotic pressure of the blood remains the same. </a:t>
            </a:r>
          </a:p>
          <a:p>
            <a:pPr lvl="1">
              <a:buNone/>
            </a:pPr>
            <a:r>
              <a:rPr lang="en-CA" sz="2800" b="1" dirty="0" smtClean="0"/>
              <a:t>Ex. </a:t>
            </a:r>
            <a:r>
              <a:rPr lang="en-CA" sz="2800" dirty="0" smtClean="0"/>
              <a:t>large loss of body fluid - severe diarrhea/hemorrhage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4003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urologyhealth.org/urology/articles/images/anatomy_AdrenalsKidneys_An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71241"/>
            <a:ext cx="7092280" cy="49867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chemeClr val="bg2">
                    <a:lumMod val="50000"/>
                  </a:schemeClr>
                </a:solidFill>
              </a:rPr>
              <a:t>Practice</a:t>
            </a:r>
            <a:endParaRPr lang="en-CA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494" y="1124744"/>
            <a:ext cx="9151493" cy="5733257"/>
          </a:xfrm>
        </p:spPr>
        <p:txBody>
          <a:bodyPr>
            <a:normAutofit/>
          </a:bodyPr>
          <a:lstStyle/>
          <a:p>
            <a:r>
              <a:rPr lang="en-CA" sz="4400" b="1" dirty="0" smtClean="0"/>
              <a:t>Pg. 493 - </a:t>
            </a:r>
            <a:r>
              <a:rPr lang="en-CA" sz="4400" b="1" dirty="0" smtClean="0">
                <a:solidFill>
                  <a:schemeClr val="accent4">
                    <a:lumMod val="75000"/>
                  </a:schemeClr>
                </a:solidFill>
              </a:rPr>
              <a:t>Section 15.4 Questions</a:t>
            </a:r>
          </a:p>
          <a:p>
            <a:pPr lvl="1"/>
            <a:r>
              <a:rPr lang="en-CA" sz="4400" b="1" dirty="0" smtClean="0"/>
              <a:t># 1-5, 7</a:t>
            </a: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xmlns="" val="8003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Control of Homeostasis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b="1" dirty="0" smtClean="0"/>
              <a:t>Ex. </a:t>
            </a:r>
            <a:r>
              <a:rPr lang="en-CA" b="1" dirty="0" smtClean="0">
                <a:solidFill>
                  <a:srgbClr val="FF0000"/>
                </a:solidFill>
              </a:rPr>
              <a:t>Blood CO2 levels increase during exercise</a:t>
            </a:r>
          </a:p>
          <a:p>
            <a:pPr>
              <a:buNone/>
            </a:pPr>
            <a:endParaRPr lang="en-CA" dirty="0"/>
          </a:p>
          <a:p>
            <a:pPr marL="514350" indent="-514350">
              <a:buAutoNum type="arabicPeriod"/>
            </a:pPr>
            <a:r>
              <a:rPr lang="en-CA" dirty="0" smtClean="0"/>
              <a:t>Chemical </a:t>
            </a:r>
            <a:r>
              <a:rPr lang="en-CA" dirty="0"/>
              <a:t>receptors in the brainstem </a:t>
            </a:r>
            <a:r>
              <a:rPr lang="en-CA" dirty="0" smtClean="0"/>
              <a:t>are stimulated.</a:t>
            </a:r>
          </a:p>
          <a:p>
            <a:pPr marL="514350" indent="-514350">
              <a:buAutoNum type="arabicPeriod"/>
            </a:pPr>
            <a:r>
              <a:rPr lang="en-CA" dirty="0" smtClean="0"/>
              <a:t>Nerve </a:t>
            </a:r>
            <a:r>
              <a:rPr lang="en-CA" dirty="0"/>
              <a:t>cells from </a:t>
            </a:r>
            <a:r>
              <a:rPr lang="en-CA" dirty="0" smtClean="0"/>
              <a:t>the brain </a:t>
            </a:r>
            <a:r>
              <a:rPr lang="en-CA" dirty="0"/>
              <a:t>then carry impulses to </a:t>
            </a:r>
            <a:r>
              <a:rPr lang="en-CA" dirty="0" err="1"/>
              <a:t>effector</a:t>
            </a:r>
            <a:r>
              <a:rPr lang="en-CA" dirty="0"/>
              <a:t> muscles, which increase the depth and rate </a:t>
            </a:r>
            <a:r>
              <a:rPr lang="en-CA" dirty="0" smtClean="0"/>
              <a:t>of breathing</a:t>
            </a:r>
            <a:r>
              <a:rPr lang="en-CA" dirty="0"/>
              <a:t>. </a:t>
            </a:r>
            <a:endParaRPr lang="en-CA" dirty="0" smtClean="0"/>
          </a:p>
          <a:p>
            <a:pPr marL="514350" indent="-514350">
              <a:buAutoNum type="arabicPeriod"/>
            </a:pPr>
            <a:r>
              <a:rPr lang="en-CA" dirty="0" smtClean="0"/>
              <a:t>The </a:t>
            </a:r>
            <a:r>
              <a:rPr lang="en-CA" dirty="0"/>
              <a:t>increased breathing movements help flush excess carbon dioxide </a:t>
            </a:r>
            <a:r>
              <a:rPr lang="en-CA" dirty="0" smtClean="0"/>
              <a:t>from the </a:t>
            </a:r>
            <a:r>
              <a:rPr lang="en-CA" dirty="0"/>
              <a:t>body.</a:t>
            </a:r>
            <a:endParaRPr lang="en-CA" b="1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2.bp.blogspot.com/_sFZMJLllP-M/TQY9NV9KagI/AAAAAAAAAzA/L43HWPC9xao/s1600/s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9" y="0"/>
            <a:ext cx="7380312" cy="68776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5925"/>
            <a:ext cx="6444208" cy="1362075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r>
              <a:rPr lang="en-CA" dirty="0" smtClean="0"/>
              <a:t>The body’s adjustment to stress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077072"/>
            <a:ext cx="7772400" cy="1500187"/>
          </a:xfrm>
        </p:spPr>
        <p:txBody>
          <a:bodyPr/>
          <a:lstStyle/>
          <a:p>
            <a:r>
              <a:rPr lang="en-CA" dirty="0" smtClean="0"/>
              <a:t>Topic </a:t>
            </a:r>
            <a:r>
              <a:rPr lang="en-CA" dirty="0" smtClean="0"/>
              <a:t>15.5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n-CA" b="1" dirty="0" smtClean="0"/>
              <a:t>Adapting to Stress</a:t>
            </a:r>
            <a:endParaRPr lang="en-CA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CA" dirty="0" smtClean="0"/>
              <a:t>When stressful stimulus is identified, both the </a:t>
            </a:r>
            <a:r>
              <a:rPr lang="en-CA" b="1" dirty="0" smtClean="0">
                <a:solidFill>
                  <a:srgbClr val="FFC000"/>
                </a:solidFill>
              </a:rPr>
              <a:t>endocrine system </a:t>
            </a:r>
            <a:r>
              <a:rPr lang="en-CA" dirty="0" smtClean="0"/>
              <a:t>and </a:t>
            </a:r>
            <a:r>
              <a:rPr lang="en-CA" b="1" dirty="0" smtClean="0">
                <a:solidFill>
                  <a:srgbClr val="0070C0"/>
                </a:solidFill>
              </a:rPr>
              <a:t>nervous system </a:t>
            </a:r>
            <a:r>
              <a:rPr lang="en-CA" dirty="0" smtClean="0"/>
              <a:t>make adjustments that enable the body to cope with </a:t>
            </a:r>
            <a:r>
              <a:rPr lang="en-CA" dirty="0" smtClean="0"/>
              <a:t>the problem. </a:t>
            </a:r>
          </a:p>
          <a:p>
            <a:pPr algn="ctr">
              <a:buNone/>
            </a:pPr>
            <a:endParaRPr lang="en-CA" dirty="0" smtClean="0"/>
          </a:p>
          <a:p>
            <a:r>
              <a:rPr lang="en-CA" dirty="0" smtClean="0"/>
              <a:t>The </a:t>
            </a:r>
            <a:r>
              <a:rPr lang="en-CA" b="1" dirty="0" smtClean="0">
                <a:solidFill>
                  <a:srgbClr val="0070C0"/>
                </a:solidFill>
              </a:rPr>
              <a:t>nervous system </a:t>
            </a:r>
            <a:r>
              <a:rPr lang="en-CA" dirty="0" smtClean="0"/>
              <a:t>rapidly adjusts to </a:t>
            </a:r>
            <a:r>
              <a:rPr lang="en-CA" dirty="0" smtClean="0"/>
              <a:t>stress (increasing </a:t>
            </a:r>
            <a:r>
              <a:rPr lang="en-CA" dirty="0" smtClean="0"/>
              <a:t>heart rate </a:t>
            </a:r>
            <a:r>
              <a:rPr lang="en-CA" dirty="0" smtClean="0"/>
              <a:t>&amp; diverting </a:t>
            </a:r>
            <a:r>
              <a:rPr lang="en-CA" dirty="0" smtClean="0"/>
              <a:t>blood to </a:t>
            </a:r>
            <a:r>
              <a:rPr lang="en-CA" dirty="0" smtClean="0"/>
              <a:t>muscles) </a:t>
            </a:r>
          </a:p>
          <a:p>
            <a:endParaRPr lang="en-CA" dirty="0" smtClean="0"/>
          </a:p>
          <a:p>
            <a:r>
              <a:rPr lang="en-CA" dirty="0" smtClean="0"/>
              <a:t>Hormones from </a:t>
            </a:r>
            <a:r>
              <a:rPr lang="en-CA" dirty="0" smtClean="0"/>
              <a:t>the </a:t>
            </a:r>
            <a:r>
              <a:rPr lang="en-CA" b="1" dirty="0" smtClean="0">
                <a:solidFill>
                  <a:srgbClr val="FFC000"/>
                </a:solidFill>
              </a:rPr>
              <a:t>endocrine system </a:t>
            </a:r>
            <a:r>
              <a:rPr lang="en-CA" dirty="0" smtClean="0"/>
              <a:t>provide a </a:t>
            </a:r>
            <a:r>
              <a:rPr lang="en-CA" dirty="0" smtClean="0"/>
              <a:t>slower, more </a:t>
            </a:r>
            <a:r>
              <a:rPr lang="en-CA" dirty="0" smtClean="0"/>
              <a:t>sustained response to the stimulus.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4003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65" r="2327"/>
          <a:stretch>
            <a:fillRect/>
          </a:stretch>
        </p:blipFill>
        <p:spPr bwMode="auto">
          <a:xfrm>
            <a:off x="-26582" y="692696"/>
            <a:ext cx="9170582" cy="472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n-CA" b="1" dirty="0" smtClean="0"/>
              <a:t>Adapting to Stress</a:t>
            </a:r>
            <a:endParaRPr lang="en-CA" b="1" dirty="0"/>
          </a:p>
        </p:txBody>
      </p:sp>
      <p:sp>
        <p:nvSpPr>
          <p:cNvPr id="6" name="Rectangle 5"/>
          <p:cNvSpPr/>
          <p:nvPr/>
        </p:nvSpPr>
        <p:spPr>
          <a:xfrm>
            <a:off x="0" y="530120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 smtClean="0"/>
              <a:t>Stress hormones provide more blood</a:t>
            </a:r>
            <a:r>
              <a:rPr lang="en-CA" sz="3200" b="1" dirty="0" smtClean="0">
                <a:solidFill>
                  <a:srgbClr val="00B050"/>
                </a:solidFill>
              </a:rPr>
              <a:t> glucose </a:t>
            </a:r>
            <a:r>
              <a:rPr lang="en-CA" sz="3200" dirty="0" smtClean="0"/>
              <a:t>to cope with the elevated energy </a:t>
            </a:r>
            <a:r>
              <a:rPr lang="en-CA" sz="3200" dirty="0" smtClean="0"/>
              <a:t>requirements brought </a:t>
            </a:r>
            <a:r>
              <a:rPr lang="en-CA" sz="3200" dirty="0" smtClean="0"/>
              <a:t>on by stress</a:t>
            </a:r>
            <a:r>
              <a:rPr lang="en-CA" sz="3200" dirty="0" smtClean="0"/>
              <a:t>. </a:t>
            </a:r>
            <a:r>
              <a:rPr lang="en-CA" sz="3200" b="1" dirty="0" smtClean="0"/>
              <a:t>(</a:t>
            </a:r>
            <a:r>
              <a:rPr lang="en-CA" sz="3200" b="1" dirty="0" smtClean="0">
                <a:solidFill>
                  <a:srgbClr val="7030A0"/>
                </a:solidFill>
              </a:rPr>
              <a:t>Insulin</a:t>
            </a:r>
            <a:r>
              <a:rPr lang="en-CA" sz="3200" b="1" dirty="0" smtClean="0"/>
              <a:t> release is inhibited)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xmlns="" val="34003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n-CA" b="1" dirty="0" smtClean="0"/>
              <a:t>Adapting to Stress</a:t>
            </a:r>
            <a:endParaRPr lang="en-CA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r>
              <a:rPr lang="en-CA" dirty="0" smtClean="0"/>
              <a:t>Hormones that regulate </a:t>
            </a:r>
            <a:r>
              <a:rPr lang="en-CA" dirty="0" smtClean="0"/>
              <a:t>blood </a:t>
            </a:r>
            <a:r>
              <a:rPr lang="en-CA" dirty="0" smtClean="0"/>
              <a:t>pressure/volume are also released during times of stress. </a:t>
            </a:r>
          </a:p>
          <a:p>
            <a:endParaRPr lang="en-CA" sz="1600" dirty="0" smtClean="0"/>
          </a:p>
          <a:p>
            <a:r>
              <a:rPr lang="en-CA" dirty="0" smtClean="0"/>
              <a:t>The </a:t>
            </a:r>
            <a:r>
              <a:rPr lang="en-CA" dirty="0" smtClean="0"/>
              <a:t>nervous system activates the </a:t>
            </a:r>
            <a:r>
              <a:rPr lang="en-CA" b="1" dirty="0" smtClean="0">
                <a:solidFill>
                  <a:srgbClr val="FF0066"/>
                </a:solidFill>
              </a:rPr>
              <a:t>RAAS</a:t>
            </a:r>
            <a:r>
              <a:rPr lang="en-CA" dirty="0" smtClean="0"/>
              <a:t> pathway </a:t>
            </a:r>
            <a:r>
              <a:rPr lang="en-CA" dirty="0" smtClean="0"/>
              <a:t>in response to reduced blood flow to the </a:t>
            </a:r>
            <a:r>
              <a:rPr lang="en-CA" dirty="0" smtClean="0"/>
              <a:t>kidneys </a:t>
            </a:r>
            <a:r>
              <a:rPr lang="en-CA" b="1" dirty="0" smtClean="0"/>
              <a:t>(increasing Na</a:t>
            </a:r>
            <a:r>
              <a:rPr lang="en-CA" b="1" baseline="30000" dirty="0" smtClean="0"/>
              <a:t>+</a:t>
            </a:r>
            <a:r>
              <a:rPr lang="en-CA" b="1" dirty="0" smtClean="0"/>
              <a:t> </a:t>
            </a:r>
            <a:r>
              <a:rPr lang="en-CA" b="1" dirty="0" err="1" smtClean="0"/>
              <a:t>reabsorption</a:t>
            </a:r>
            <a:r>
              <a:rPr lang="en-CA" b="1" dirty="0" smtClean="0"/>
              <a:t> = increase </a:t>
            </a:r>
            <a:r>
              <a:rPr lang="en-CA" b="1" dirty="0" smtClean="0"/>
              <a:t>fluid </a:t>
            </a:r>
            <a:r>
              <a:rPr lang="en-CA" b="1" dirty="0" smtClean="0"/>
              <a:t>volume &amp; BP)</a:t>
            </a:r>
          </a:p>
          <a:p>
            <a:endParaRPr lang="en-CA" sz="1600" b="1" dirty="0" smtClean="0"/>
          </a:p>
          <a:p>
            <a:r>
              <a:rPr lang="en-CA" dirty="0" smtClean="0"/>
              <a:t>The stressor activates the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hypothalamus</a:t>
            </a:r>
            <a:r>
              <a:rPr lang="en-CA" dirty="0" smtClean="0"/>
              <a:t>, which causes an </a:t>
            </a:r>
            <a:r>
              <a:rPr lang="en-CA" dirty="0" smtClean="0"/>
              <a:t>increased </a:t>
            </a:r>
            <a:r>
              <a:rPr lang="en-CA" dirty="0" smtClean="0"/>
              <a:t>release of</a:t>
            </a:r>
            <a:r>
              <a:rPr lang="en-CA" b="1" dirty="0" smtClean="0">
                <a:solidFill>
                  <a:srgbClr val="FFC000"/>
                </a:solidFill>
              </a:rPr>
              <a:t> </a:t>
            </a:r>
            <a:r>
              <a:rPr lang="en-CA" b="1" dirty="0" smtClean="0">
                <a:solidFill>
                  <a:srgbClr val="FFC000"/>
                </a:solidFill>
              </a:rPr>
              <a:t>ADH </a:t>
            </a:r>
            <a:r>
              <a:rPr lang="en-CA" b="1" dirty="0" smtClean="0"/>
              <a:t>(further increase water </a:t>
            </a:r>
            <a:r>
              <a:rPr lang="en-CA" b="1" dirty="0" err="1" smtClean="0"/>
              <a:t>reabsorption</a:t>
            </a:r>
            <a:r>
              <a:rPr lang="en-CA" b="1" dirty="0" smtClean="0"/>
              <a:t> and blood volume/BP)</a:t>
            </a:r>
            <a:endParaRPr lang="en-CA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003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n-CA" b="1" dirty="0" smtClean="0"/>
              <a:t>Long Term Stress</a:t>
            </a:r>
            <a:endParaRPr lang="en-CA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r>
              <a:rPr lang="en-CA" dirty="0" smtClean="0"/>
              <a:t>Long term stress can lead to many health problems due to continuous release of hormones (including </a:t>
            </a:r>
            <a:r>
              <a:rPr lang="en-CA" b="1" dirty="0" err="1" smtClean="0"/>
              <a:t>cortisol</a:t>
            </a:r>
            <a:r>
              <a:rPr lang="en-CA" dirty="0" smtClean="0"/>
              <a:t>).</a:t>
            </a:r>
          </a:p>
          <a:p>
            <a:r>
              <a:rPr lang="en-CA" b="1" u="sng" dirty="0" smtClean="0"/>
              <a:t>Chronic stress </a:t>
            </a:r>
            <a:r>
              <a:rPr lang="en-CA" b="1" u="sng" dirty="0" smtClean="0"/>
              <a:t>can lead to</a:t>
            </a:r>
            <a:r>
              <a:rPr lang="en-CA" b="1" dirty="0" smtClean="0"/>
              <a:t>:</a:t>
            </a:r>
            <a:endParaRPr lang="en-CA" b="1" u="sng" dirty="0" smtClean="0"/>
          </a:p>
          <a:p>
            <a:endParaRPr lang="en-CA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357" t="16714" r="2327" b="5707"/>
          <a:stretch>
            <a:fillRect/>
          </a:stretch>
        </p:blipFill>
        <p:spPr bwMode="auto">
          <a:xfrm>
            <a:off x="0" y="3429000"/>
            <a:ext cx="900284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03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en-CA" b="1" dirty="0" smtClean="0"/>
              <a:t>Prostaglandins</a:t>
            </a:r>
            <a:endParaRPr lang="en-CA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Autofit/>
          </a:bodyPr>
          <a:lstStyle/>
          <a:p>
            <a:r>
              <a:rPr lang="en-CA" dirty="0" smtClean="0"/>
              <a:t>A group of hormones produced by almost all cells in the body.</a:t>
            </a:r>
          </a:p>
          <a:p>
            <a:r>
              <a:rPr lang="en-CA" dirty="0" smtClean="0"/>
              <a:t>Prostaglandins acts on the cells that produced them (don’t travel to other parts of the body).</a:t>
            </a:r>
          </a:p>
          <a:p>
            <a:r>
              <a:rPr lang="en-CA" dirty="0" smtClean="0"/>
              <a:t>Produced when </a:t>
            </a:r>
            <a:r>
              <a:rPr lang="en-CA" dirty="0" smtClean="0"/>
              <a:t>a </a:t>
            </a:r>
            <a:r>
              <a:rPr lang="en-CA" b="1" dirty="0" smtClean="0">
                <a:solidFill>
                  <a:srgbClr val="FF0000"/>
                </a:solidFill>
              </a:rPr>
              <a:t>tissue is damaged </a:t>
            </a:r>
            <a:r>
              <a:rPr lang="en-CA" b="1" dirty="0" smtClean="0"/>
              <a:t>(stressed</a:t>
            </a:r>
            <a:r>
              <a:rPr lang="en-CA" b="1" dirty="0" smtClean="0"/>
              <a:t>).</a:t>
            </a:r>
          </a:p>
          <a:p>
            <a:pPr>
              <a:buNone/>
            </a:pPr>
            <a:r>
              <a:rPr lang="en-CA" b="1" u="sng" dirty="0" smtClean="0"/>
              <a:t>Effects of Prostaglandins</a:t>
            </a:r>
            <a:r>
              <a:rPr lang="en-CA" b="1" dirty="0" smtClean="0"/>
              <a:t>:</a:t>
            </a:r>
          </a:p>
          <a:p>
            <a:pPr lvl="1"/>
            <a:r>
              <a:rPr lang="en-CA" dirty="0" smtClean="0"/>
              <a:t>stimulate </a:t>
            </a:r>
            <a:r>
              <a:rPr lang="en-CA" dirty="0" smtClean="0"/>
              <a:t>inflammation</a:t>
            </a:r>
            <a:endParaRPr lang="en-CA" dirty="0" smtClean="0"/>
          </a:p>
          <a:p>
            <a:pPr lvl="1"/>
            <a:r>
              <a:rPr lang="en-CA" dirty="0" smtClean="0"/>
              <a:t>increase </a:t>
            </a:r>
            <a:r>
              <a:rPr lang="en-CA" dirty="0" smtClean="0"/>
              <a:t>blood </a:t>
            </a:r>
            <a:r>
              <a:rPr lang="en-CA" dirty="0" smtClean="0"/>
              <a:t>flow</a:t>
            </a:r>
          </a:p>
          <a:p>
            <a:pPr lvl="1"/>
            <a:r>
              <a:rPr lang="en-CA" dirty="0" smtClean="0"/>
              <a:t>stimulate </a:t>
            </a:r>
            <a:r>
              <a:rPr lang="en-CA" dirty="0" smtClean="0"/>
              <a:t>platelets to form clots in damaged </a:t>
            </a:r>
            <a:r>
              <a:rPr lang="en-CA" dirty="0" smtClean="0"/>
              <a:t>vessels</a:t>
            </a:r>
            <a:endParaRPr lang="en-CA" dirty="0" smtClean="0"/>
          </a:p>
          <a:p>
            <a:pPr lvl="1"/>
            <a:r>
              <a:rPr lang="en-CA" dirty="0" smtClean="0"/>
              <a:t>role </a:t>
            </a:r>
            <a:r>
              <a:rPr lang="en-CA" dirty="0" smtClean="0"/>
              <a:t>in producing a fever </a:t>
            </a:r>
          </a:p>
          <a:p>
            <a:pPr lvl="1"/>
            <a:r>
              <a:rPr lang="en-CA" dirty="0" smtClean="0"/>
              <a:t>cause </a:t>
            </a:r>
            <a:r>
              <a:rPr lang="en-CA" dirty="0" smtClean="0"/>
              <a:t>an increase in the perception </a:t>
            </a:r>
            <a:r>
              <a:rPr lang="en-CA" dirty="0" smtClean="0"/>
              <a:t>of pain</a:t>
            </a:r>
            <a:endParaRPr lang="en-CA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003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275" y="28575"/>
            <a:ext cx="65627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en-CA" b="1" dirty="0" smtClean="0"/>
              <a:t>Stress</a:t>
            </a:r>
            <a:br>
              <a:rPr lang="en-CA" b="1" dirty="0" smtClean="0"/>
            </a:br>
            <a:r>
              <a:rPr lang="en-CA" b="1" dirty="0" smtClean="0"/>
              <a:t>and Sport</a:t>
            </a:r>
            <a:br>
              <a:rPr lang="en-CA" b="1" dirty="0" smtClean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u="sng" dirty="0" smtClean="0">
                <a:solidFill>
                  <a:srgbClr val="0070C0"/>
                </a:solidFill>
              </a:rPr>
              <a:t>READ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sz="3600" b="1" dirty="0" smtClean="0">
                <a:solidFill>
                  <a:srgbClr val="7030A0"/>
                </a:solidFill>
              </a:rPr>
              <a:t>pg. 495-496</a:t>
            </a:r>
            <a:br>
              <a:rPr lang="en-CA" sz="3600" b="1" dirty="0" smtClean="0">
                <a:solidFill>
                  <a:srgbClr val="7030A0"/>
                </a:solidFill>
              </a:rPr>
            </a:br>
            <a:r>
              <a:rPr lang="en-CA" sz="3600" b="1" dirty="0" smtClean="0">
                <a:solidFill>
                  <a:srgbClr val="7030A0"/>
                </a:solidFill>
              </a:rPr>
              <a:t/>
            </a:r>
            <a:br>
              <a:rPr lang="en-CA" sz="3600" b="1" dirty="0" smtClean="0">
                <a:solidFill>
                  <a:srgbClr val="7030A0"/>
                </a:solidFill>
              </a:rPr>
            </a:br>
            <a:r>
              <a:rPr lang="en-CA" sz="3600" b="1" dirty="0" smtClean="0">
                <a:solidFill>
                  <a:srgbClr val="7030A0"/>
                </a:solidFill>
              </a:rPr>
              <a:t/>
            </a:r>
            <a:br>
              <a:rPr lang="en-CA" sz="3600" b="1" dirty="0" smtClean="0">
                <a:solidFill>
                  <a:srgbClr val="7030A0"/>
                </a:solidFill>
              </a:rPr>
            </a:br>
            <a:r>
              <a:rPr lang="en-CA" sz="3600" b="1" dirty="0" smtClean="0">
                <a:solidFill>
                  <a:srgbClr val="7030A0"/>
                </a:solidFill>
              </a:rPr>
              <a:t/>
            </a:r>
            <a:br>
              <a:rPr lang="en-CA" sz="3600" b="1" dirty="0" smtClean="0">
                <a:solidFill>
                  <a:srgbClr val="7030A0"/>
                </a:solidFill>
              </a:rPr>
            </a:br>
            <a:r>
              <a:rPr lang="en-CA" sz="3600" b="1" dirty="0" smtClean="0">
                <a:solidFill>
                  <a:srgbClr val="7030A0"/>
                </a:solidFill>
              </a:rPr>
              <a:t/>
            </a:r>
            <a:br>
              <a:rPr lang="en-CA" sz="3600" b="1" dirty="0" smtClean="0">
                <a:solidFill>
                  <a:srgbClr val="7030A0"/>
                </a:solidFill>
              </a:rPr>
            </a:br>
            <a:r>
              <a:rPr lang="en-CA" sz="3600" b="1" dirty="0" smtClean="0">
                <a:solidFill>
                  <a:srgbClr val="7030A0"/>
                </a:solidFill>
              </a:rPr>
              <a:t/>
            </a:r>
            <a:br>
              <a:rPr lang="en-CA" sz="3600" b="1" dirty="0" smtClean="0">
                <a:solidFill>
                  <a:srgbClr val="7030A0"/>
                </a:solidFill>
              </a:rPr>
            </a:br>
            <a:endParaRPr lang="en-CA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3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0070C0"/>
                </a:solidFill>
              </a:rPr>
              <a:t>Practice</a:t>
            </a: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494" y="1124744"/>
            <a:ext cx="9151493" cy="5733257"/>
          </a:xfrm>
        </p:spPr>
        <p:txBody>
          <a:bodyPr>
            <a:normAutofit/>
          </a:bodyPr>
          <a:lstStyle/>
          <a:p>
            <a:r>
              <a:rPr lang="en-CA" sz="4400" b="1" dirty="0" smtClean="0"/>
              <a:t>Pg. </a:t>
            </a:r>
            <a:r>
              <a:rPr lang="en-CA" sz="4400" b="1" dirty="0" smtClean="0"/>
              <a:t>497 </a:t>
            </a:r>
            <a:r>
              <a:rPr lang="en-CA" sz="4400" b="1" dirty="0" smtClean="0"/>
              <a:t>- </a:t>
            </a:r>
            <a:r>
              <a:rPr lang="en-CA" sz="4400" b="1" dirty="0" smtClean="0">
                <a:solidFill>
                  <a:srgbClr val="FF0066"/>
                </a:solidFill>
              </a:rPr>
              <a:t>Section </a:t>
            </a:r>
            <a:r>
              <a:rPr lang="en-CA" sz="4400" b="1" dirty="0" smtClean="0">
                <a:solidFill>
                  <a:srgbClr val="FF0066"/>
                </a:solidFill>
              </a:rPr>
              <a:t>15.5 </a:t>
            </a:r>
            <a:r>
              <a:rPr lang="en-CA" sz="4400" b="1" dirty="0" smtClean="0">
                <a:solidFill>
                  <a:srgbClr val="FF0066"/>
                </a:solidFill>
              </a:rPr>
              <a:t>Questions</a:t>
            </a:r>
          </a:p>
          <a:p>
            <a:pPr lvl="1"/>
            <a:r>
              <a:rPr lang="en-CA" sz="4400" b="1" dirty="0" smtClean="0"/>
              <a:t># </a:t>
            </a:r>
            <a:r>
              <a:rPr lang="en-CA" sz="4400" b="1" dirty="0" smtClean="0"/>
              <a:t>1-10</a:t>
            </a:r>
            <a:endParaRPr lang="en-CA" sz="4400" b="1" dirty="0"/>
          </a:p>
        </p:txBody>
      </p:sp>
      <p:pic>
        <p:nvPicPr>
          <p:cNvPr id="4" name="Picture 2" descr="http://www.e-steroid.com/wp-content/uploads/2009/06/muscle-building-steroids-289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9" y="2934216"/>
            <a:ext cx="3779912" cy="3923784"/>
          </a:xfrm>
          <a:prstGeom prst="rect">
            <a:avLst/>
          </a:prstGeom>
          <a:noFill/>
        </p:spPr>
      </p:pic>
      <p:pic>
        <p:nvPicPr>
          <p:cNvPr id="4100" name="Picture 4" descr="http://7minutes2fitness.com/wp-content/uploads/2012/02/female-bodybuilder-stero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24944"/>
            <a:ext cx="4572000" cy="3086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03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Control of Homeostasis</a:t>
            </a:r>
            <a:endParaRPr lang="en-CA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5305" b="3155"/>
          <a:stretch>
            <a:fillRect/>
          </a:stretch>
        </p:blipFill>
        <p:spPr bwMode="auto">
          <a:xfrm>
            <a:off x="611560" y="908720"/>
            <a:ext cx="7671439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99766DC380EC41B0C646DC6BEDE1C2" ma:contentTypeVersion="0" ma:contentTypeDescription="Create a new document." ma:contentTypeScope="" ma:versionID="46df14caedb83cc47a62a714c32e4e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9183FE-B70C-49D0-BC2A-6E71EFC94488}"/>
</file>

<file path=customXml/itemProps2.xml><?xml version="1.0" encoding="utf-8"?>
<ds:datastoreItem xmlns:ds="http://schemas.openxmlformats.org/officeDocument/2006/customXml" ds:itemID="{BB83C3A1-4812-441B-BC3E-B961B4B3537E}"/>
</file>

<file path=customXml/itemProps3.xml><?xml version="1.0" encoding="utf-8"?>
<ds:datastoreItem xmlns:ds="http://schemas.openxmlformats.org/officeDocument/2006/customXml" ds:itemID="{FA06E108-4EAA-47CE-B816-32350387923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2913</Words>
  <Application>Microsoft Office PowerPoint</Application>
  <PresentationFormat>On-screen Show (4:3)</PresentationFormat>
  <Paragraphs>529</Paragraphs>
  <Slides>87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THE ENDOCRINE SYSTEM</vt:lpstr>
      <vt:lpstr>Homeostasis, Hormones &amp; the Endocrine System</vt:lpstr>
      <vt:lpstr>Homeostasis</vt:lpstr>
      <vt:lpstr>Homeostasis  Body  Temp.  H2O  Blood Sugar</vt:lpstr>
      <vt:lpstr>Homeostasis</vt:lpstr>
      <vt:lpstr>Homeostasis</vt:lpstr>
      <vt:lpstr>Control of Homeostasis</vt:lpstr>
      <vt:lpstr>Control of Homeostasis</vt:lpstr>
      <vt:lpstr>Control of Homeostasis</vt:lpstr>
      <vt:lpstr>Homeostasis and Feedback Systems</vt:lpstr>
      <vt:lpstr>General Model of Negative Feedback</vt:lpstr>
      <vt:lpstr>Homeostasis and Feedback Systems</vt:lpstr>
      <vt:lpstr>Messages and the Nervous System</vt:lpstr>
      <vt:lpstr>Endocrine System</vt:lpstr>
      <vt:lpstr>The  Endocrine  System</vt:lpstr>
      <vt:lpstr>Types of Hormones</vt:lpstr>
      <vt:lpstr>Water-soluble vs. Lipid-soluble</vt:lpstr>
      <vt:lpstr>Water-soluble vs. Lipid-soluble</vt:lpstr>
      <vt:lpstr>Nervous &amp; Endocrine</vt:lpstr>
      <vt:lpstr>Tropic (Releasing) Hormones</vt:lpstr>
      <vt:lpstr>Pituitary Gland</vt:lpstr>
      <vt:lpstr>Pituitary Gland – Posterior Lobe</vt:lpstr>
      <vt:lpstr>Pituitary Gland – Anterior Lobe</vt:lpstr>
      <vt:lpstr>Pituitary Gland</vt:lpstr>
      <vt:lpstr>Practice</vt:lpstr>
      <vt:lpstr>Hormonal Regulation of Blood Sugar</vt:lpstr>
      <vt:lpstr>    Endocrine vs. Exocrine                    </vt:lpstr>
      <vt:lpstr>The Pancreas and Hormones</vt:lpstr>
      <vt:lpstr>Islets of Langerhans</vt:lpstr>
      <vt:lpstr>Insulin: Negative Feedback Loop</vt:lpstr>
      <vt:lpstr>Insulin: Negative Feedback Loop</vt:lpstr>
      <vt:lpstr>Glucagon: Negative Feedback Loop</vt:lpstr>
      <vt:lpstr>Glucagon: Negative Feedback Loop</vt:lpstr>
      <vt:lpstr>Glucose Imbalance</vt:lpstr>
      <vt:lpstr>Glucose Imbalance</vt:lpstr>
      <vt:lpstr>Causes of Diabetes</vt:lpstr>
      <vt:lpstr>Causes of Diabetes</vt:lpstr>
      <vt:lpstr>Diabetes Treatment - Transplantation</vt:lpstr>
      <vt:lpstr>Practice</vt:lpstr>
      <vt:lpstr>Hormonal Regulation of the Stress Response</vt:lpstr>
      <vt:lpstr>Adrenal Glands</vt:lpstr>
      <vt:lpstr>The Adrenal Medulla</vt:lpstr>
      <vt:lpstr>The Adrenal  Medulla</vt:lpstr>
      <vt:lpstr>The Adrenal Cortex</vt:lpstr>
      <vt:lpstr>The Adrenal  Cortex</vt:lpstr>
      <vt:lpstr>Cortisol</vt:lpstr>
      <vt:lpstr>Cortisol and Blood Glucose Level</vt:lpstr>
      <vt:lpstr>Aldosterone</vt:lpstr>
      <vt:lpstr>Addison’s Disease</vt:lpstr>
      <vt:lpstr>Practice</vt:lpstr>
      <vt:lpstr>Hormonal Regulation of Growth, Development and Metabolism</vt:lpstr>
      <vt:lpstr>Role of the Hypothalamus</vt:lpstr>
      <vt:lpstr>Role of the Hypothalamus</vt:lpstr>
      <vt:lpstr>Human Growth Hormone (hGH)</vt:lpstr>
      <vt:lpstr>hGH Negative Feedback Loop</vt:lpstr>
      <vt:lpstr>Human Growth Hormone (hGH)</vt:lpstr>
      <vt:lpstr>Human Growth Hormone (hGH)</vt:lpstr>
      <vt:lpstr>The Thyroid Gland</vt:lpstr>
      <vt:lpstr>The Thyroid Gland</vt:lpstr>
      <vt:lpstr>The Thyroid Gland</vt:lpstr>
      <vt:lpstr>Negative Feedback Loop</vt:lpstr>
      <vt:lpstr> Negative Feedback Loop #2</vt:lpstr>
      <vt:lpstr>The Thyroid Gland</vt:lpstr>
      <vt:lpstr>The Parathyroid Gland</vt:lpstr>
      <vt:lpstr>The Parathyroid Gland</vt:lpstr>
      <vt:lpstr>The Parathyroid Gland:  Negative Feedback Loop</vt:lpstr>
      <vt:lpstr>The Parathyroid Gland:  Negative Feedback Loop</vt:lpstr>
      <vt:lpstr>The Parathyroid vs. Thyroid – Antagonistic Endocrine Glands</vt:lpstr>
      <vt:lpstr>Practice</vt:lpstr>
      <vt:lpstr>Hormones affecting water &amp; ion balance</vt:lpstr>
      <vt:lpstr>Antidiuretic Hormone (ADH)</vt:lpstr>
      <vt:lpstr>ADH Negative Feedback Loop</vt:lpstr>
      <vt:lpstr>ADH Negative Feedback Loop Behavioral</vt:lpstr>
      <vt:lpstr>Anti-Diuretic Hormone (ADH)</vt:lpstr>
      <vt:lpstr>ADH &amp; Diabetes</vt:lpstr>
      <vt:lpstr>Aldosterone</vt:lpstr>
      <vt:lpstr>Aldosterone</vt:lpstr>
      <vt:lpstr>ADH vs. Aldosterone – Difference?</vt:lpstr>
      <vt:lpstr>Practice</vt:lpstr>
      <vt:lpstr>The body’s adjustment to stress</vt:lpstr>
      <vt:lpstr>Adapting to Stress</vt:lpstr>
      <vt:lpstr>Adapting to Stress</vt:lpstr>
      <vt:lpstr>Adapting to Stress</vt:lpstr>
      <vt:lpstr>Long Term Stress</vt:lpstr>
      <vt:lpstr>Prostaglandins</vt:lpstr>
      <vt:lpstr>Stress and Sport  READ pg. 495-496      </vt:lpstr>
      <vt:lpstr>Practice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 b</dc:creator>
  <cp:lastModifiedBy>Patrick</cp:lastModifiedBy>
  <cp:revision>128</cp:revision>
  <dcterms:created xsi:type="dcterms:W3CDTF">2011-04-01T19:36:44Z</dcterms:created>
  <dcterms:modified xsi:type="dcterms:W3CDTF">2012-12-20T00:56:34Z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0x010100FA99766DC380EC41B0C646DC6BEDE1C2</vt:lpwstr>
  </property>
</Properties>
</file>