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sldIdLst>
    <p:sldId id="256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309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44B-F0BA-4C25-A081-71A6B69E75DD}" type="datetimeFigureOut">
              <a:rPr lang="en-US" smtClean="0"/>
              <a:pPr/>
              <a:t>10/6/2014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5881-A4DD-4E2E-85FE-79F5CB4B01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3096"/>
            <a:ext cx="7772400" cy="1470025"/>
          </a:xfrm>
        </p:spPr>
        <p:txBody>
          <a:bodyPr/>
          <a:lstStyle/>
          <a:p>
            <a:pPr algn="l"/>
            <a:r>
              <a:rPr lang="en-CA" b="1" dirty="0" smtClean="0"/>
              <a:t>Reproduction and Development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7772400" cy="891480"/>
          </a:xfrm>
        </p:spPr>
        <p:txBody>
          <a:bodyPr/>
          <a:lstStyle/>
          <a:p>
            <a:pPr algn="l"/>
            <a:r>
              <a:rPr lang="en-CA" dirty="0" smtClean="0"/>
              <a:t>Chapter 16: The Continuance of Human Life</a:t>
            </a:r>
            <a:endParaRPr lang="en-CA" dirty="0"/>
          </a:p>
        </p:txBody>
      </p:sp>
      <p:sp>
        <p:nvSpPr>
          <p:cNvPr id="73730" name="AutoShape 2" descr="data:image/jpeg;base64,/9j/4AAQSkZJRgABAQAAAQABAAD/2wCEAAkGBhQSERUUExQVFBUWGBgYFxcYFhgYGhUaGBocFxoYGhgYHCYfFxojHRgYHy8gJScqLCwsFx4xNTAqNSYrLCkBCQoKDgwOGg8PGiwkHyQsLywuLCwsLCwsLCwsLCwsLCwsLCwsLCwsLCwsLCwsLCwsLCwsLCwsLCwsLCwsLCwsLP/AABEIAM8A8wMBIgACEQEDEQH/xAAbAAACAwEBAQAAAAAAAAAAAAAEBQIDBgEAB//EAD4QAAEDAgMFBQYEBQQCAwAAAAEAAhEDIQQxQQUSUWFxBiKBkfATMqGxwdFCUuHxBxQjYnIVM4KSJMJDorL/xAAbAQACAwEBAQAAAAAAAAAAAAADBAIFBgEAB//EAC8RAAEEAQMDAgUEAwEBAAAAAAEAAgMRBBIhMQUTQSJRFGFxobEygZHRwfDxI0L/2gAMAwEAAhEDEQA/APlP8/RDABR33Qe895gE/lYzdDfElRpbTq5NO4ASWtYO63eztcnhJk2UN0R8AF5tPLRB1lHAC5ULnOk3JibRfL6KQvH0UxTvy5kSrqbJg5jXT6/FeDS4rxKHdT7omD8I++itw2HF9MjfK2iJ9iNM+fzUzBM68gPKybZDvZQi9ep04BEu8DHgQbFTLchcnx+SJwtNp0sM8ve0EHnc8graVnd6+ccSmw1BLqRWy9p4igweyJ3PyOAc2/Cfd8LHVEHtViWOtuATdgptDT11nmhK9UtF3QLEFWYXYmJrd5lJw/udDQfBxBPkuOawbkKDHEp7ge3zcq1MsuILHBwM/wBriI809we26T7se0k/hJ3T/wDaAfArJUuwWKd73sh1qH/1aYTXZXYeoyN+rA4MbI8zHyVfkY8MraJpMslfGbaE+xNYvGTWjVxe3LzV9N7WiGkEixLnADwGijhuyLbnfz/tAI+JV9PsY051akct0E+MGEhFhQxEuDrPzRH5kj9tKV1qDg7ebBB/LBHO4siNj4ppdulu6fP55Jy/A0cPS3WNDRx1J/M52bjzKxGN22GOcW3cSVRzOdFOWwH5/K1e4sRyovU3fwU17WYtrnsw7CS5xlwBjdGhmOphGYTDBrIyaLnwzKU9ndluvWqyXPynODr1K9tPGmvUGGoXk99wyA18EnKe/Lpbx5TrYg1vbB2HJRuxia9VzvwA28E7xOAEXGaI2XgmYeiGjxPElINr9qKIeWOqsaZv3hDdR3nWm2hsr3G6Yws9QVJk51yW3jwoYjZY0IE5T9Ei2rvMG66/CdOYKaN2zReN1laiRl/vUzfm1zh8JWc21Se1xLiI0JcIIFrEm6TnwezIK4Vr07L7rqeeEH7ZNcNV7t7JNQIfNxYT18kywVi0v7tMuDN45AgST5EE8kKVuyvZQ1zVOubQPig6pIMBMsbedSDEi480rqiPtCjFuoRRik92XVNmm06mfgi9qEAbs3Gnx+6G2bvNAc9uuRgTpbei/ilmy8HUqOfWc4lge4U5OdNpcN4WGZtJzgpmCPVG/bdZ/KIbMDaExlGTb1ySTaTQAZnhp61WqxVHefYd3j8xz6rE47aYr1BAIb3oJymDfkPWiNhtMh+ilPKGAD3UKTnEAgW0976BeQZrv/DuEaG31uvK17B9kh8QB7/ZWbhF4KsY06+tFQ6CYy8ZgxmrWv0kmURtApAhW+znTTT5K3f8OQGfFQY2YGvAes0S2j3d7K9+P6J1jSguK4ynOUgc/WqKpUd6wMcTeANSfXFVUmkzwOYCZ4YBoN22aDBHCBoM+qaaKCA5yGpUBIFm8TEbxJJ7xm5AsOVkbSwD3Pa1gL96w0nInPKLXKtpYBtR7WB3fNwADcHmLDitrg9mjDU7nfe7MnMnQaw0cEOWZsLS5yixplcGt8obZfZ5lIBz/wCo9otru/4zkeefREYnbYbIYy/AuAnzS2vtN7z7OnxO877H6orB7GZNxJ1/crJZXU5Xn0mlpYOmxQtuTdCntTVYRvsjqB80xwvaUvGQR9PY9FwjdB8/mM0txHY9s71M1WHyHxiEm50um9R/Y2nAzFfsW0jhtA6mFfT7SsaLuabcVl3bHLnbpqPe78oJcfGJA8StFsXsLSaN+t/1mw/yOqFGJZDs4/4+69Jj40Yt32Wb2z2kfXdu0pIyka9OARewuy4b/VrkWuATYc3ErU161FgLaFP2jsgKYgA83AQhqPZGriDvYt+6wZUmWA6njzRjiP8A0M/c+f5RPi2Mjr9I+5/ZIMTiqmJJo4UFwyfUybHAE+63nmVo9hdnmYRhkgvI7zvpyCb+zpUGbrA1jG+H7rHdp9p1KhDBvNpnMge+eZ0byVxg9NDKVFndTtmluzfufqhO03aJ1WWUnbrMi68u/wAeDeazmH2R7WoziYAF4FrkzkPJXYnCM7xd3uQv48Cp7Exb6VQ1SGmLCZ3TI1AIuFpGsDG01Zp0pebJUtt7ApUKTCGy8zvNExYRvXvn5pM/aFVvdBaGHSIJjkbSbXPBW47bdV9TfqOLrloNg1usAfhHgkWL2k5znABp3rd4SWwZsdCYzUgKG6M0ElMXVndx7GgOEy0d3e521FxZMnbrm75eAAN5wzLZgEkaDieSSbm8zekgzdoJnrw8E42fQpOYZqOaXCDkRfP3h8uaRzOntnpzdj+Vb4fVJMUUTY/CcY2saVNu4+k+RfccHdcgARwdrdLsN/Uc0A94m/TiPVoKW0cMymd5tVjSDBDhDHjW7Z+StO12N3ixokSDALwZ1adOrt3O0qkl6RJGfRvfn+1eY/Wo3R77OTqmWuBYXTfdqO3nbzo95gcCNxoMiBn5Q8oVWU2GALCd0ADeA/CALAxAAy0WL2VjQQbGTJi5NzHDp80c3amQi/muSRSMlDa9IH87cpXUyRmu9ym2IG5SqPIMNY5wg5wMvEwPJfJq2GMWkgawVtdsbYqO3GMJb3p7puSJAvaAJyjqke23VJIcXHLyVhi4fajJPndITTdx4CQBhXF7dPoryIo0j/ZlxEDVNsIxrGuJHeIhtpic3dSLIClUIi9yDYaItlVxF44evgiwBt35S8llTdh5ENBFs1ZQwZY03sdJynlrqraZgAAkn8VoEeuSvLwW63Pz5p4MF2gl5C7giGmd2Y5x4C3iu1saZdG8N73wD3SAZAnMxwXX4QhszBvayP7PbCOJrBzh/RbJdJ98jIRwJz6FTJDRaAau017E7KLWuxFQRvjuznu8eNz8gittbX3jDf8AFvTijNuYzdG4OU+GnRIdl0DUqSchrosh1LL7ji3wOfqtZ0rCDGd56dbI2f3RFuJ+3FaTC7I3ve7rBpq7/I/QKWyMCLHPw9SnrKPloEth4uoa3jlQysog7LmFwbYA3bafsrXbLYc2i/CRKX7d203C0t73nOMNblJ1M6ALF19u1y/eFRzHEfgLgJ6EkHyV7HiaxwKVNJmds7ndb4bApA90Fn+JLZ6xn4rp2PT1G91JPzWMo9rsU2xqMf8A5UwD47sfJWP7W4kj36Yyyp/clTGFXACgeoA8krc0qQYLNAjhYD7JDtvtlRpdxp9o/gy4bH5nZDoJKyWNx1WtapUc4Z8JjKwtnyCFbhg2JtGmsaplmMB+pKPyyf0hEVNtPquDnHoNG9Bx9SrnVn1Ia0FxcMgJNsjwA6rmw9murP3hIpt/FGvBo1PwC1DWMpN3WiOQ16nUqOTlR44UsfFkyDZ4WVp9jHuvUqbg1DAHO/7GGt8nIqh2VwtMf7ZqEave488mkNHkmVfEOdyHBLqtMm8n9FlMnrc7zTDQWig6VEwbhCY2jQbYYahHOkx3zBSqrSoON8LRn+2mG/8A5hMa2GtmV6jQa4XEH1dJjNm5Lz/JVuzEga39ISl+waLhApvpz+So75P3gltXsoWj+nU8Htg/9mT8lsGUgLZEK8UAep5fSEePrWVGdn39d/ylJen4z/8A4/hfJsfsmvTk1abyPzNhzQOJIy8UodiADYk8/Wq+x12Bp3fxWysQDqeCTY3s/h8Rc02kmZcAWOkZ3AueoKtYuulw/wDVv7j+j/aTf0mt4z/KwGB2r7N4ebjUZyNfXRab+foVWgsZuPEQ6w3uoyQu0P4eEf7NSdd14/8AYfZCYWi+kdyqz2bm+64iQR/kJBA5K5xMuLJNA2fuqvIx5IfURX4XdqUd134m3JA4X6W6pTU2ja5JN9M1p6+G3mj2riXNY/dIgyJsJ1BzCy7sPvvAixNo4fdGmBaVCJ4duhWOELyMOAeLbsryVLXJmx7omjR3iYLRAt91Kk4gQNDnn43VXMQM+l/XwV1IDS1hqmo90o7ZG0GzcyeoUqNZtrEfI8vFVtpEwG5nwz9fFWUKZO60AEkkfqfinglnUjsJSOIqhrQQ2bjQdPoF9Cptbh6GQEafABAdmdltpU7wTmXcT9l6tW/mq8D/AG6euhOpVV1DK7baHPhM4OP336z+kf790qx8kSc3HJNOzOzN8964Gf0CHDBUc+pEMZ3Wczx+q2HZ3AblMTme8fHIeSyuPEZpNLvqVqcvI7UOkbHhPMNQAbw6KOMx7KTS95gC3UnIDmhds7VFCmXxO6LNsN4mwE6fovn+0NsVK9TeqESLMAJDW8Y49VqYYNX0WTnnDPqq9q7QrVsQXvIjeO40GQ0aQbTxlW0HSZNyL8ZVL2kc+v7qzCvuNT5QrMChsqhzi51lW1mgieEes1Ux4EyD5on2MiDcefL4LzsKACQZ8CMl4FeIPKqp175eskThqYrVBTbmfeP5QLk/KOZCWNoZk24+a1XYrZ4DalSPedujo2J8z8kKd2hhcjY7DI8NTuhhW0mBrRAAgDgPugq/veCY1zJS7F6rI5btVuK2MDQwUEDUiIQlQq2vl60SzEYqDCzzre5Wkbb4Vzygq7S1wcMx6IU6eIi17dfjKm8yF0AtKYFtKvFQGCPp8lc0zol9Bxgo32gAy8lB7a2CG4Uo1hf1efDl8VTOc8oH7aSYXq1e838NdBYC6FdWkXkaxA1m3DVEY00ptaSEQWg5ZT5xIBHw45FDYrCB4IIHkrWOkdJAnrczFr68PIkNMg8TczOXTQ/ZGY4tdYNFBlYK3WE27Tdh2gtEtLoJM/8AQxaDJ4ZcVB2zqIDaweW097vNtLZuQOI+62O0cGHtLXAFptHP78Fgdq4Dcp1YPuEdbutP3Wwws12RGe4d2/f5/wBrOZGM2J/oGx/3/ibOp1jBpMaaZA3SQSSIzJXlkv8AUKrbB72gZAPIA8FxW2kpIUPCKpmwAHW/yRNFupQ7WcAETTaRYT+vRdhbQ3Q3lHUXg0y07oLTvA7pJdNiCZiB8yj+zVA1HEm0HdA5m5PWI80okgXvay2HZHARTBOZM+vJHeaCUk4pT2/jHNik0xIvHNX7NYaWGIHv1Dut8bH4IXc/mMbA90GPBo+8rRDDh2JDQO7SZvf8jl8Fi8nXLKSD5WwiDYIGR1wNRVVHBAOpUdAb84u4/TxK2mGbAnKFm6TP/JFsmuPmRCa7Q3nUXNYd15HdPP1aefJOYEOnV9VV5kpdX0WU7S9omOrFpdDWkgay64Pll5pXQxAdPOwv9bBDbS2O65MlxtDhJB5xmrNnUy54bund4Ei0WNwL35SFpmNaG7LMyuLjaYjBAWMSI4EcdCfmpGm4W5Gw6K+kJIJEQIyA/dHtw0ZjKFEupcDL4QuFwxdMcL8iBwGh4qDxF8otyPOEQaIyESDP6fNceyeJI0GSjaJWyF9g14yyOhM9ei1uw6W7hmQNCfNxSA0hvRfLIDTjZafY4nDtE5SPIn6R5pXKNxpzCFSWqnVLG9+dktxNW0+JE+d0Rjhuz6z+SS4rFb0zCw+VMb0LXwx3uFzE4iP3MzwB9ZJTXdJ5evoiMRXzPh+iBe7n8ErG3yrOJlK+ibZ68Va429eigqb/AF68ETEhScN1NzaK7hHyHIkuMff14qqnThsTHqLrz3iL5T53tlzhQO5QzudlB1Kc56ffmg6sgzoPnpEdUe4zp5/ZUVGgGXdB1M5DU5eaIwojSrKLiBHgPD4+A+5RDKgBv4DU6Ex8P3uIx14Ai3X9B9Ve2x1+58enHRRPNoTwr61MFuXQZeMFZTbWzN4ugm7CHCc25iejvktYDIsMxM8ed7n4aJBtshrmd7d32vGYANwNeq0HSCe+B7gqh6htET7EL5cWzeAvJxiOyeIDiGM3m6EOEEG9pK8tVod7ql7jVGk24Hki6RiLzwlVUxMFF0jeY9ZI0YoIL0bhcK172g8b8DF/otcMT7KkTYQ2wyustsYTWmbNa485yHzTPbFc7oaMilM6XtxkomFB38lrTwj+x8DfqO0tJ8ynuwqwcKlZ1vaOMT+VvdHU5rFU65bRDRYGZ+q1/ZRu8wB2TAN0czqsnDIQ8A+61mdDTHP9/wABMadT/wAkHKWEAa2Iz5psHToga2GaKtMi0yLc00p0IVzA4Wfr/hZ3IaaB+SVbXouaPaMJDhZ0atJ56g65wlLKcuJgA8W/Xj+611bDS0jiCFm8I0kXz9WCs43bKrlbuEN7NzTJAIzNzYeSvptkW+HDgFa8OkDSbwJI0XW0jxBHAc0S0ENoqLKY4evqutI3oIHUx8FJrLd3PhNgpnD3kgKBKIAqhTEzP7aXTXYFYg1GHKA4X8D00QTWAndbEm320TRu5RFhJ1ccz9hyS+RI1rfUmsaNznWEs208kmFm6zYzWixVQO18FhtubXe576dBwZuGC4tDiXRwOQWIkb3Z3af5WxxCdOlHveTKqHmszg+1DhU9jXjfmA9vuunKxyK0LKsjNEkgfFs5PxSNePT42PyPzRVNojJWnFBqCLypU6QJugFo8qRA8ollcxJVdLG78tAyOtpRFOjOaocwVHdwXaR39J1HNQGndRDgbXq2JbTbJjOAJu45KmmXVCJcyxmGOk5ZEg2twRdDZA3i95LnacAMo3TII6ov+TbkWNPDutj5WXjIxvHPuvdxreEte8tMCJzMmQ3medrDqoDFRE948QYMEycrRYJgcL7OQAdwkwGBp3DnBBExqIJ4RaSuxWHJvYgmzhbpOQN7afNTYQV3UHI+jigQcgdbzfnrlGf1WW7e1Gl9NpzbTLoj8xjP/gjsNUIeGO1OoN0g7Y4mca9o/wDjbTaPBod83LRdGiqUn5Kg6sO2A33Wfo7FruaDuVb8GOhdTCrtZ9Qlz3VN457pAHDLRdWnETfP5KzupyjQo8Mh4q1uIixyyVdOsIjiisHRByEwCQUUChshuO+6Y7MrxVbz7vMl1loe0uzi2mx2swfL9EJ2X2D7Sox591jg7m4yDF8gFpu0FDeERO6T4G3xy81U9VkAiKd6VtktckFDCsfTYIMiJ4FabAPa1sC0rM0am70lMcNjhqsV3HsdqC2E8Gtq0mOyadWkFOcO+QDxWTo7QDhuk5yPstBsGpvUxysrbHymueA3yPwqSaAtb6kxxTw2m4nQE/CFlw8iw6TcLT43EBrCTEReco58lgsX22o0yQykasauMN8gJPirpmVGwU4qsODNOf8AzCd06Uk5+vmrmUYz+SzdH+IgnvUGxyJ+y0+x+01CtHcg8JXfjoj5UX9Mnj3cEazZlhEDl+qjUwIdYOvwynxUsdtOHENjlzCQV9sEGHjdOhCWm6gyM1aJHhahwnVHC7rxYzPDLoqsYbFJqPaUh1z0MZ9U7bWbUZvN9FV2VnMnZtynMfGdCd/KQ4i2SxfajZNQF1bDmHm72mIdzE6rb460pLXfnKosaUxv1N/6rhjLFfjlfMaGCq1XQ9jg4m5Ijxkrd0RA1V1UDOAh3vCs5sgz1tQTWPAIgaNk+6uD0UzEgD1J9WSk14UNx78rBLmIHlHcy+U4xOKLqbiJA5ZorBsDQGiwA4pZgRujdJ3hx+hTrDYbeCXe2vSElI/QKV7KjRw+SIFdp9T66qtlAi8R8VYMNICg3Fe7wlDkN8lQ9uHTxvyHSR9lRUw8Ekizrzz1Hjnzv0LOlSDeChXrWsrCLpzyLKC7MaDsklXBN3mHWw8oAj18l8y27i97G4h2YNRwB5NO6PkvqVV8P3yRDN5zrXgDe06FfGvbF0kmS47xtqb/ADlXvTYzE0/X8Kvy5e4RaNdjzP6BeSwv6fFeV+Mhqre0tJRoNtYeJ887K5lSTYkmBc8PsIQrn8CHcSNTr9UdgW7tNzjf8vU5x4IgQnL6L/DuhvM3nZFxLdDAteOYWm2zgu6SBp6+SwX8PtvMp/0qjwy8sJMAzm2TqD819IxhBZOVvpoqnOYTaNiHS5fM8TSgnrP1Q4JBlMdqiHEc0ujxWOG2xW8hfbQV0bX9m4EibzEp/sHtpSZLXks6iQPJZ4UKbrvY9wyJYbs5kZELu0OyZYN6m8Pbnexj5FTaYmuFmioTtjf6XeU27W9qW1WinSeC03MHPhKx5K57OM10JsCvNo0UQiZpC5CYbGxvsqrScpvyQLQvLzhYoqRaHCivoOKIdBcYjVI8XjXHMyAmXZLG030jTq33dZuByMpdtnDsY4+ycXN5xIPhn1Va1vqOo72q1jNLywjhLziE02Ltg0zyOY4j7pDvqVKsQZTDogRSaMQI3W1x1MkbwMg3HRI6pkJvsrFh7C3UXH1H18UsxTLmeKr4/S4tKDHsaKAqiQhX0UW5sSoimSnQaTbTSF9hJTGhSgWQj+6J0R+EfIC5I41a5JdId9PdvlxTDA4yCF6rRBEKIwdh0QC8EbpN4DxRT+jVkcUQGrPUajm+EJzhK29oZ9fFWOLlAHS5U8+OW7hWvahKoMJm+gYQ5w82Vx3AdgkQ08rJ9qn+xwVd+rwKY61O7bo3ePgvlAcRbgvoP8V8Z36GGBgNHtX9XS1g8AHH/msHiYHMgKwiZoj2QXu1OQhqN4LyjuFcU9TlygtHhn/lzvb1om9Ng9mzfI3nXzm3TSUup7PDSA57Q42iZMnScgjcRDTDnBxAAG6QcueqsWXW6UkonZSxfvBpFrCBkdYWu/h3jyKtTDPcYqMmmCSQHCxAnK3DgsS2pMQbyJmfAplhsPiHFlSlTquMnce1rjduZBHDVcla1zacvNsVS0W0wWuIdnJ+aXzmnfaPvtpVnNLXVGd9psQ9tjI5iFn4usDLF2pHM+a3mHIJImvCJ2fifZvmJBz4HkjdoODRNJ003Cd0/gdqOnJKHtXmVswdc0MtvdMPjBcHBBVG3KqhX1hdUuTQTNWF4hdAUSvEqS8AmOzKxaTGq9WqmQeNlVgm5qOIegaRrXNILiol0Lwcob115EpRLUz2NtT2VQcL5wZmyZ4nFB5ltjwWX3jMjRWDFm2aC+DUbCG7HBdq8pnWrXuusr8EuHf1RlGhwPgoOYAN0UsACm4zorsNUiFJmEKKp0ABlMZoLnCqQ3OFUicIJR3ssuSAotj1+qY4ZpzlIv5SMgUH0o5eV/imGzHDghg3l6+qKwdO/wC6YxXESCknM22prVdZU0mi5JgC5JyAGZ/VXuFlj/4ndoRhsKKLb1K8tI4Ux75tlve4OruC18TNRCpHmgvl3aPbJxWLrV/wudDJ0Y0brM+QB8SltQA5/BWU28Rpl1UK4gSbcPhkrgs0sSd25BkxquqHivJS0yAVraOIEk7otrAuTlnohXyDGnzRNAwyIudTkOQHHmhmvN7eStbSIG6k1h4r6L2BpeywRefx1HHXIWHS4J8V87c4AWMcl9d2Rgw3BUmRHcBPUhVnU3lsJ08prFAMgtZ7adbenrPGEpcfinOOod6Etq0r5LERu2W1gIA2VJUHMRAYuvo2RNSaBCBqtuqHMRj6fFVOYjNcpgoMi6k1kosYdF4PAXuuulACi54ClRowzjOfRUVqKbPZaP1Qz6MpRsm9oDX72km5BUg1HPwypdSTWsFMBwKE3LrhYihRVrcNyXdYCkXAIbC0+9B5FPMPhGySBc5nig2YeE3wdFKTyeyVmkU6FPpwzzt8ESymMreStbQlE4XZ9yePGNLeuqRFvNBJukFWq8PhwZzRlHC2t9kXQwsaAohlDhN0/Fgu5cknz2gAy/zHHn+6NpYa36fqrMPgg2TFzqT90WynrCsYMeuUrLL7KlzYzNgLk2iMyvg/aXbZx2Kq1bhgIbSE/gbZttSZLj/kV9J/ib2i9nROHYYfVad8/kpa+Lz3Ry3l8pw8TIzGTYs4QZMnLJanCgoaiqTIl3oKp1LXXiMvsl1ZhJMiB6sja9B8XAE5EjPK/ND18o9ZJyduoIcZQMDn5rq9PE/JdVfsm7T/ABGKLgAIDQMhz4r1KMrnh9VUAfdj9uqJZR5eWqfbulyKCK3WuaWmA6M+K+r9n6wqYSmQfwgHq2x+IK+Vsu24Wy7C7Ts6ibfibF54iD5+aVz4tcR+S7jP0yBNdq4W88EoqYeT6+S1VejIMpPXwd+q+fysMR+S1cE3hKHYddLExdhQqDSQxJaeElpZUo3Uf5XkmZoKTcMid2lLuIGlhUdSp2U24fgiGUEF8loL32hX0fiqzShMPYKP8uoB6jrSx2GUDhLJu3D3XHYZTEpU2ypQ3CwpUcMTpHL9k3p4GUXh8Apa3O2AXH5AASlmCJTLDYM6JpR2cmFDApiHEklPq2Cr5spL8Pg+KPo4dGtwYVjKAV1FitjGyr3TkoduHKup0fXxRLaaWY7tThKJIdWa5w/Aw77ukNmPEhNtiLjsEB0waLJTD2SzXbPttSwLd21Su4SymNP7nwe634nTUjObe/ik95LMKzcB/Ge87wEFrD1lYOvQ399xkvmXPJkuOtzc5/JWcGCeXqvlzW8NXMftavVLxUeXCs5rnugXj3csoBgCRkgHYZjPd3iTMb2UcMzFvmn2z8EwA7zgSYg9euV7+AQW1MKS6Wd7+6xN+MefirYNA4Cr2zWatKH1bQcs+k/JBPE+CMxNEtEGOf25ICu94NxbmLoOQ6hunohfCp3CvI6jh+6JbJ6n7ryCMewi90JkxltJPFWUafdMTl6KhUN7ddVOmCOKMEMq2kOs9UZh8Y6m9tRpAc0yPXA5IJrYM3Vhq8Mui7yKKGV9c2btJuIpB4IEgWFy0xJa6DmuPoSTIAjRfNtj7dfhHNcwFwPvtJs4aR+VwvBX03ZePp4mmH0zY8RDhmIIPMHlZZvP6fvY4Vri5YOx5QrsMqjgxOScU8MciJ58V52GuqE4F7q0GRST/wAhwupDZ50TgULqbaC8Onjyu/EpJ/ImclaMJyTpmEUzs9GHTghnJST+RUhgE3ODUmYSET4Bo8IZyEpZgVa3Z0pszDK1tBHbhMHhCOQUtobMA0RdPBgIwMXYhHbA1vAQzMSqm4fkrQyFCpiQB9PWSS7V7Rsp2u5xyAsPim44CeAlZZ2tFlMcTtINkNG+4aTuj/sQkG0e0WKaQBSa0ETkXEHhJseoCS7Qxdao4ODeBBJgN0t64pnSayqA0xTeb591/MT8lYNgazci1WuyHSEgGkmx+1atQN9q7ez7oJAjWQDAWdqV6BcZ/pTOm805neERpNuMBanaGzPZ99riAM+M8Z10WU2hVEu7oeTcmBLgZm4Eg9IT8QbXpSEhcDT0mZjKcuEvEixyN+LQetrwrKb4IcRvOdO5e8XEkDXPyXMTuOdApPEEiGySM4s6Z46TKIo0PYtY5ze8R3d7uyHTdt5ORE2gplcNKOKaabJNy7g6RHNA0KxJ95wE3GkdZz8FPaOJbIHeeA2L6RzBIPVD0WDclx3XGSJ1jSNJ4rqIwU3de2piQ9w5dI/VLfZkm1x6zKIfTnvDxj4mOH2VQY4gHu5m88hoL6jyS8rbT8VNbQXa9Uh0W015LiDquBJ/ReQzPRpGEYpO6Fabyim1R6zVFgLTlrxVlOFxhNbobgjYEWmMxxVbpsBYRr8FbhnOmx+Sdttu7zQfodES0s92lKaWFLrGxy680XgBVoO9rQfDsjbMcxr+qb0KzX++wHn6yCObsmlnciPduFBzvBQ2ucTYKabI7YteN2u003R7ze8w8495vxWjwtZlQdx7X9CPQWUobHbB4RABA4qf+hAEGSIv61Cr5MeNx22TseTKBvutc7CmPFSbhuqy1OjVufava0aNe4KVOpWqOn21QDQbxGXQoHwg5tMfGH2WubQU92Fl34V0XqVCde+75EwrqLTF7rnYryvfEk+FoS0Lgak5YCFA4cFe7XzXu8U632jNwHUgKs46n+cHpJ+SUlo8FM2sLnXkF7tBcMxRz9o/lBd4iPuhK20CReQOkT01hCMdJIi2pn5IDH4wAFxNtJnnwvKM2IWgvlNKvaO2NyOeZ0Hkk2IxL3jei2ms3sisdiGvZlbKPXRLqdXdHdk6ZwOGUcCE/GwAcKslkJPOyH9o+b706lxsDnGetlNz36yXNjd0i+kZRdTpS0kEd7UnQznb5IusYbLgN7d8pJyhGJpLgXe6uwW0KlYQXt3wLSLOvnI19QlW29kEA1IDYF2gjuxz1vnbguuqxJaDIuBa0XF1GniHHUjje9+OnHJeDSDYUu4CKdulbW2JqBxE7o3SGzllAy/fkg8XuR3GloFgHHeLRMwJ5/W6dbUEsO7aBLtLRlYaFIcHX3gcyRaSc89OiO3fdDsjhUuo77w0AwNYvECctZle2rQFLdcBc30IjIWy8CmeGduggiTE+I5krObSxBc4yZiRHBSR4SXu+SFqNJO9ET8+gVgoOcN1o7zzugak8vkvUhkNc+n3VD957gMySA0W94mBc5XQXmhasm7mlH/UX0+46jR3m9071FpdItcxcrqXupEmSbryqbKb/df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3732" name="AutoShape 4" descr="data:image/jpeg;base64,/9j/4AAQSkZJRgABAQAAAQABAAD/2wCEAAkGBhQSERUUExQVFBUWGBgYFxcYFhgYGhUaGBocFxoYGhgYHCYfFxojHRgYHy8gJScqLCwsFx4xNTAqNSYrLCkBCQoKDgwOGg8PGiwkHyQsLywuLCwsLCwsLCwsLCwsLCwsLCwsLCwsLCwsLCwsLCwsLCwsLCwsLCwsLCwsLCwsLP/AABEIAM8A8wMBIgACEQEDEQH/xAAbAAACAwEBAQAAAAAAAAAAAAAEBQIDBgEAB//EAD4QAAEDAgMFBQYEBQQCAwAAAAEAAhEDIQQxQQUSUWFxBiKBkfATMqGxwdFCUuHxBxQjYnIVM4KSJMJDorL/xAAbAQACAwEBAQAAAAAAAAAAAAADBAIFBgEAB//EAC8RAAEEAQMDAgUEAwEBAAAAAAEAAgMRBBIhMQUTQSJRFGFxobEygZHRwfDxI0L/2gAMAwEAAhEDEQA/APlP8/RDABR33Qe895gE/lYzdDfElRpbTq5NO4ASWtYO63eztcnhJk2UN0R8AF5tPLRB1lHAC5ULnOk3JibRfL6KQvH0UxTvy5kSrqbJg5jXT6/FeDS4rxKHdT7omD8I++itw2HF9MjfK2iJ9iNM+fzUzBM68gPKybZDvZQi9ep04BEu8DHgQbFTLchcnx+SJwtNp0sM8ve0EHnc8graVnd6+ccSmw1BLqRWy9p4igweyJ3PyOAc2/Cfd8LHVEHtViWOtuATdgptDT11nmhK9UtF3QLEFWYXYmJrd5lJw/udDQfBxBPkuOawbkKDHEp7ge3zcq1MsuILHBwM/wBriI809we26T7se0k/hJ3T/wDaAfArJUuwWKd73sh1qH/1aYTXZXYeoyN+rA4MbI8zHyVfkY8MraJpMslfGbaE+xNYvGTWjVxe3LzV9N7WiGkEixLnADwGijhuyLbnfz/tAI+JV9PsY051akct0E+MGEhFhQxEuDrPzRH5kj9tKV1qDg7ebBB/LBHO4siNj4ppdulu6fP55Jy/A0cPS3WNDRx1J/M52bjzKxGN22GOcW3cSVRzOdFOWwH5/K1e4sRyovU3fwU17WYtrnsw7CS5xlwBjdGhmOphGYTDBrIyaLnwzKU9ndluvWqyXPynODr1K9tPGmvUGGoXk99wyA18EnKe/Lpbx5TrYg1vbB2HJRuxia9VzvwA28E7xOAEXGaI2XgmYeiGjxPElINr9qKIeWOqsaZv3hDdR3nWm2hsr3G6Yws9QVJk51yW3jwoYjZY0IE5T9Ei2rvMG66/CdOYKaN2zReN1laiRl/vUzfm1zh8JWc21Se1xLiI0JcIIFrEm6TnwezIK4Vr07L7rqeeEH7ZNcNV7t7JNQIfNxYT18kywVi0v7tMuDN45AgST5EE8kKVuyvZQ1zVOubQPig6pIMBMsbedSDEi480rqiPtCjFuoRRik92XVNmm06mfgi9qEAbs3Gnx+6G2bvNAc9uuRgTpbei/ilmy8HUqOfWc4lge4U5OdNpcN4WGZtJzgpmCPVG/bdZ/KIbMDaExlGTb1ySTaTQAZnhp61WqxVHefYd3j8xz6rE47aYr1BAIb3oJymDfkPWiNhtMh+ilPKGAD3UKTnEAgW0976BeQZrv/DuEaG31uvK17B9kh8QB7/ZWbhF4KsY06+tFQ6CYy8ZgxmrWv0kmURtApAhW+znTTT5K3f8OQGfFQY2YGvAes0S2j3d7K9+P6J1jSguK4ynOUgc/WqKpUd6wMcTeANSfXFVUmkzwOYCZ4YBoN22aDBHCBoM+qaaKCA5yGpUBIFm8TEbxJJ7xm5AsOVkbSwD3Pa1gL96w0nInPKLXKtpYBtR7WB3fNwADcHmLDitrg9mjDU7nfe7MnMnQaw0cEOWZsLS5yixplcGt8obZfZ5lIBz/wCo9otru/4zkeefREYnbYbIYy/AuAnzS2vtN7z7OnxO877H6orB7GZNxJ1/crJZXU5Xn0mlpYOmxQtuTdCntTVYRvsjqB80xwvaUvGQR9PY9FwjdB8/mM0txHY9s71M1WHyHxiEm50um9R/Y2nAzFfsW0jhtA6mFfT7SsaLuabcVl3bHLnbpqPe78oJcfGJA8StFsXsLSaN+t/1mw/yOqFGJZDs4/4+69Jj40Yt32Wb2z2kfXdu0pIyka9OARewuy4b/VrkWuATYc3ErU161FgLaFP2jsgKYgA83AQhqPZGriDvYt+6wZUmWA6njzRjiP8A0M/c+f5RPi2Mjr9I+5/ZIMTiqmJJo4UFwyfUybHAE+63nmVo9hdnmYRhkgvI7zvpyCb+zpUGbrA1jG+H7rHdp9p1KhDBvNpnMge+eZ0byVxg9NDKVFndTtmluzfufqhO03aJ1WWUnbrMi68u/wAeDeazmH2R7WoziYAF4FrkzkPJXYnCM7xd3uQv48Cp7Exb6VQ1SGmLCZ3TI1AIuFpGsDG01Zp0pebJUtt7ApUKTCGy8zvNExYRvXvn5pM/aFVvdBaGHSIJjkbSbXPBW47bdV9TfqOLrloNg1usAfhHgkWL2k5znABp3rd4SWwZsdCYzUgKG6M0ElMXVndx7GgOEy0d3e521FxZMnbrm75eAAN5wzLZgEkaDieSSbm8zekgzdoJnrw8E42fQpOYZqOaXCDkRfP3h8uaRzOntnpzdj+Vb4fVJMUUTY/CcY2saVNu4+k+RfccHdcgARwdrdLsN/Uc0A94m/TiPVoKW0cMymd5tVjSDBDhDHjW7Z+StO12N3ixokSDALwZ1adOrt3O0qkl6RJGfRvfn+1eY/Wo3R77OTqmWuBYXTfdqO3nbzo95gcCNxoMiBn5Q8oVWU2GALCd0ADeA/CALAxAAy0WL2VjQQbGTJi5NzHDp80c3amQi/muSRSMlDa9IH87cpXUyRmu9ym2IG5SqPIMNY5wg5wMvEwPJfJq2GMWkgawVtdsbYqO3GMJb3p7puSJAvaAJyjqke23VJIcXHLyVhi4fajJPndITTdx4CQBhXF7dPoryIo0j/ZlxEDVNsIxrGuJHeIhtpic3dSLIClUIi9yDYaItlVxF44evgiwBt35S8llTdh5ENBFs1ZQwZY03sdJynlrqraZgAAkn8VoEeuSvLwW63Pz5p4MF2gl5C7giGmd2Y5x4C3iu1saZdG8N73wD3SAZAnMxwXX4QhszBvayP7PbCOJrBzh/RbJdJ98jIRwJz6FTJDRaAau017E7KLWuxFQRvjuznu8eNz8gittbX3jDf8AFvTijNuYzdG4OU+GnRIdl0DUqSchrosh1LL7ji3wOfqtZ0rCDGd56dbI2f3RFuJ+3FaTC7I3ve7rBpq7/I/QKWyMCLHPw9SnrKPloEth4uoa3jlQysog7LmFwbYA3bafsrXbLYc2i/CRKX7d203C0t73nOMNblJ1M6ALF19u1y/eFRzHEfgLgJ6EkHyV7HiaxwKVNJmds7ndb4bApA90Fn+JLZ6xn4rp2PT1G91JPzWMo9rsU2xqMf8A5UwD47sfJWP7W4kj36Yyyp/clTGFXACgeoA8krc0qQYLNAjhYD7JDtvtlRpdxp9o/gy4bH5nZDoJKyWNx1WtapUc4Z8JjKwtnyCFbhg2JtGmsaplmMB+pKPyyf0hEVNtPquDnHoNG9Bx9SrnVn1Ia0FxcMgJNsjwA6rmw9murP3hIpt/FGvBo1PwC1DWMpN3WiOQ16nUqOTlR44UsfFkyDZ4WVp9jHuvUqbg1DAHO/7GGt8nIqh2VwtMf7ZqEave488mkNHkmVfEOdyHBLqtMm8n9FlMnrc7zTDQWig6VEwbhCY2jQbYYahHOkx3zBSqrSoON8LRn+2mG/8A5hMa2GtmV6jQa4XEH1dJjNm5Lz/JVuzEga39ISl+waLhApvpz+So75P3gltXsoWj+nU8Htg/9mT8lsGUgLZEK8UAep5fSEePrWVGdn39d/ylJen4z/8A4/hfJsfsmvTk1abyPzNhzQOJIy8UodiADYk8/Wq+x12Bp3fxWysQDqeCTY3s/h8Rc02kmZcAWOkZ3AueoKtYuulw/wDVv7j+j/aTf0mt4z/KwGB2r7N4ebjUZyNfXRab+foVWgsZuPEQ6w3uoyQu0P4eEf7NSdd14/8AYfZCYWi+kdyqz2bm+64iQR/kJBA5K5xMuLJNA2fuqvIx5IfURX4XdqUd134m3JA4X6W6pTU2ja5JN9M1p6+G3mj2riXNY/dIgyJsJ1BzCy7sPvvAixNo4fdGmBaVCJ4duhWOELyMOAeLbsryVLXJmx7omjR3iYLRAt91Kk4gQNDnn43VXMQM+l/XwV1IDS1hqmo90o7ZG0GzcyeoUqNZtrEfI8vFVtpEwG5nwz9fFWUKZO60AEkkfqfinglnUjsJSOIqhrQQ2bjQdPoF9Cptbh6GQEafABAdmdltpU7wTmXcT9l6tW/mq8D/AG6euhOpVV1DK7baHPhM4OP336z+kf790qx8kSc3HJNOzOzN8964Gf0CHDBUc+pEMZ3Wczx+q2HZ3AblMTme8fHIeSyuPEZpNLvqVqcvI7UOkbHhPMNQAbw6KOMx7KTS95gC3UnIDmhds7VFCmXxO6LNsN4mwE6fovn+0NsVK9TeqESLMAJDW8Y49VqYYNX0WTnnDPqq9q7QrVsQXvIjeO40GQ0aQbTxlW0HSZNyL8ZVL2kc+v7qzCvuNT5QrMChsqhzi51lW1mgieEes1Ux4EyD5on2MiDcefL4LzsKACQZ8CMl4FeIPKqp175eskThqYrVBTbmfeP5QLk/KOZCWNoZk24+a1XYrZ4DalSPedujo2J8z8kKd2hhcjY7DI8NTuhhW0mBrRAAgDgPugq/veCY1zJS7F6rI5btVuK2MDQwUEDUiIQlQq2vl60SzEYqDCzzre5Wkbb4Vzygq7S1wcMx6IU6eIi17dfjKm8yF0AtKYFtKvFQGCPp8lc0zol9Bxgo32gAy8lB7a2CG4Uo1hf1efDl8VTOc8oH7aSYXq1e838NdBYC6FdWkXkaxA1m3DVEY00ptaSEQWg5ZT5xIBHw45FDYrCB4IIHkrWOkdJAnrczFr68PIkNMg8TczOXTQ/ZGY4tdYNFBlYK3WE27Tdh2gtEtLoJM/8AQxaDJ4ZcVB2zqIDaweW097vNtLZuQOI+62O0cGHtLXAFptHP78Fgdq4Dcp1YPuEdbutP3Wwws12RGe4d2/f5/wBrOZGM2J/oGx/3/ibOp1jBpMaaZA3SQSSIzJXlkv8AUKrbB72gZAPIA8FxW2kpIUPCKpmwAHW/yRNFupQ7WcAETTaRYT+vRdhbQ3Q3lHUXg0y07oLTvA7pJdNiCZiB8yj+zVA1HEm0HdA5m5PWI80okgXvay2HZHARTBOZM+vJHeaCUk4pT2/jHNik0xIvHNX7NYaWGIHv1Dut8bH4IXc/mMbA90GPBo+8rRDDh2JDQO7SZvf8jl8Fi8nXLKSD5WwiDYIGR1wNRVVHBAOpUdAb84u4/TxK2mGbAnKFm6TP/JFsmuPmRCa7Q3nUXNYd15HdPP1aefJOYEOnV9VV5kpdX0WU7S9omOrFpdDWkgay64Pll5pXQxAdPOwv9bBDbS2O65MlxtDhJB5xmrNnUy54bund4Ei0WNwL35SFpmNaG7LMyuLjaYjBAWMSI4EcdCfmpGm4W5Gw6K+kJIJEQIyA/dHtw0ZjKFEupcDL4QuFwxdMcL8iBwGh4qDxF8otyPOEQaIyESDP6fNceyeJI0GSjaJWyF9g14yyOhM9ei1uw6W7hmQNCfNxSA0hvRfLIDTjZafY4nDtE5SPIn6R5pXKNxpzCFSWqnVLG9+dktxNW0+JE+d0Rjhuz6z+SS4rFb0zCw+VMb0LXwx3uFzE4iP3MzwB9ZJTXdJ5evoiMRXzPh+iBe7n8ErG3yrOJlK+ibZ68Va429eigqb/AF68ETEhScN1NzaK7hHyHIkuMff14qqnThsTHqLrz3iL5T53tlzhQO5QzudlB1Kc56ffmg6sgzoPnpEdUe4zp5/ZUVGgGXdB1M5DU5eaIwojSrKLiBHgPD4+A+5RDKgBv4DU6Ex8P3uIx14Ai3X9B9Ve2x1+58enHRRPNoTwr61MFuXQZeMFZTbWzN4ugm7CHCc25iejvktYDIsMxM8ed7n4aJBtshrmd7d32vGYANwNeq0HSCe+B7gqh6htET7EL5cWzeAvJxiOyeIDiGM3m6EOEEG9pK8tVod7ql7jVGk24Hki6RiLzwlVUxMFF0jeY9ZI0YoIL0bhcK172g8b8DF/otcMT7KkTYQ2wyustsYTWmbNa485yHzTPbFc7oaMilM6XtxkomFB38lrTwj+x8DfqO0tJ8ynuwqwcKlZ1vaOMT+VvdHU5rFU65bRDRYGZ+q1/ZRu8wB2TAN0czqsnDIQ8A+61mdDTHP9/wABMadT/wAkHKWEAa2Iz5psHToga2GaKtMi0yLc00p0IVzA4Wfr/hZ3IaaB+SVbXouaPaMJDhZ0atJ56g65wlLKcuJgA8W/Xj+611bDS0jiCFm8I0kXz9WCs43bKrlbuEN7NzTJAIzNzYeSvptkW+HDgFa8OkDSbwJI0XW0jxBHAc0S0ENoqLKY4evqutI3oIHUx8FJrLd3PhNgpnD3kgKBKIAqhTEzP7aXTXYFYg1GHKA4X8D00QTWAndbEm320TRu5RFhJ1ccz9hyS+RI1rfUmsaNznWEs208kmFm6zYzWixVQO18FhtubXe576dBwZuGC4tDiXRwOQWIkb3Z3af5WxxCdOlHveTKqHmszg+1DhU9jXjfmA9vuunKxyK0LKsjNEkgfFs5PxSNePT42PyPzRVNojJWnFBqCLypU6QJugFo8qRA8ollcxJVdLG78tAyOtpRFOjOaocwVHdwXaR39J1HNQGndRDgbXq2JbTbJjOAJu45KmmXVCJcyxmGOk5ZEg2twRdDZA3i95LnacAMo3TII6ov+TbkWNPDutj5WXjIxvHPuvdxreEte8tMCJzMmQ3medrDqoDFRE948QYMEycrRYJgcL7OQAdwkwGBp3DnBBExqIJ4RaSuxWHJvYgmzhbpOQN7afNTYQV3UHI+jigQcgdbzfnrlGf1WW7e1Gl9NpzbTLoj8xjP/gjsNUIeGO1OoN0g7Y4mca9o/wDjbTaPBod83LRdGiqUn5Kg6sO2A33Wfo7FruaDuVb8GOhdTCrtZ9Qlz3VN457pAHDLRdWnETfP5KzupyjQo8Mh4q1uIixyyVdOsIjiisHRByEwCQUUChshuO+6Y7MrxVbz7vMl1loe0uzi2mx2swfL9EJ2X2D7Sox591jg7m4yDF8gFpu0FDeERO6T4G3xy81U9VkAiKd6VtktckFDCsfTYIMiJ4FabAPa1sC0rM0am70lMcNjhqsV3HsdqC2E8Gtq0mOyadWkFOcO+QDxWTo7QDhuk5yPstBsGpvUxysrbHymueA3yPwqSaAtb6kxxTw2m4nQE/CFlw8iw6TcLT43EBrCTEReco58lgsX22o0yQykasauMN8gJPirpmVGwU4qsODNOf8AzCd06Uk5+vmrmUYz+SzdH+IgnvUGxyJ+y0+x+01CtHcg8JXfjoj5UX9Mnj3cEazZlhEDl+qjUwIdYOvwynxUsdtOHENjlzCQV9sEGHjdOhCWm6gyM1aJHhahwnVHC7rxYzPDLoqsYbFJqPaUh1z0MZ9U7bWbUZvN9FV2VnMnZtynMfGdCd/KQ4i2SxfajZNQF1bDmHm72mIdzE6rb460pLXfnKosaUxv1N/6rhjLFfjlfMaGCq1XQ9jg4m5Ijxkrd0RA1V1UDOAh3vCs5sgz1tQTWPAIgaNk+6uD0UzEgD1J9WSk14UNx78rBLmIHlHcy+U4xOKLqbiJA5ZorBsDQGiwA4pZgRujdJ3hx+hTrDYbeCXe2vSElI/QKV7KjRw+SIFdp9T66qtlAi8R8VYMNICg3Fe7wlDkN8lQ9uHTxvyHSR9lRUw8Ekizrzz1Hjnzv0LOlSDeChXrWsrCLpzyLKC7MaDsklXBN3mHWw8oAj18l8y27i97G4h2YNRwB5NO6PkvqVV8P3yRDN5zrXgDe06FfGvbF0kmS47xtqb/ADlXvTYzE0/X8Kvy5e4RaNdjzP6BeSwv6fFeV+Mhqre0tJRoNtYeJ887K5lSTYkmBc8PsIQrn8CHcSNTr9UdgW7tNzjf8vU5x4IgQnL6L/DuhvM3nZFxLdDAteOYWm2zgu6SBp6+SwX8PtvMp/0qjwy8sJMAzm2TqD819IxhBZOVvpoqnOYTaNiHS5fM8TSgnrP1Q4JBlMdqiHEc0ujxWOG2xW8hfbQV0bX9m4EibzEp/sHtpSZLXks6iQPJZ4UKbrvY9wyJYbs5kZELu0OyZYN6m8Pbnexj5FTaYmuFmioTtjf6XeU27W9qW1WinSeC03MHPhKx5K57OM10JsCvNo0UQiZpC5CYbGxvsqrScpvyQLQvLzhYoqRaHCivoOKIdBcYjVI8XjXHMyAmXZLG030jTq33dZuByMpdtnDsY4+ycXN5xIPhn1Va1vqOo72q1jNLywjhLziE02Ltg0zyOY4j7pDvqVKsQZTDogRSaMQI3W1x1MkbwMg3HRI6pkJvsrFh7C3UXH1H18UsxTLmeKr4/S4tKDHsaKAqiQhX0UW5sSoimSnQaTbTSF9hJTGhSgWQj+6J0R+EfIC5I41a5JdId9PdvlxTDA4yCF6rRBEKIwdh0QC8EbpN4DxRT+jVkcUQGrPUajm+EJzhK29oZ9fFWOLlAHS5U8+OW7hWvahKoMJm+gYQ5w82Vx3AdgkQ08rJ9qn+xwVd+rwKY61O7bo3ePgvlAcRbgvoP8V8Z36GGBgNHtX9XS1g8AHH/msHiYHMgKwiZoj2QXu1OQhqN4LyjuFcU9TlygtHhn/lzvb1om9Ng9mzfI3nXzm3TSUup7PDSA57Q42iZMnScgjcRDTDnBxAAG6QcueqsWXW6UkonZSxfvBpFrCBkdYWu/h3jyKtTDPcYqMmmCSQHCxAnK3DgsS2pMQbyJmfAplhsPiHFlSlTquMnce1rjduZBHDVcla1zacvNsVS0W0wWuIdnJ+aXzmnfaPvtpVnNLXVGd9psQ9tjI5iFn4usDLF2pHM+a3mHIJImvCJ2fifZvmJBz4HkjdoODRNJ003Cd0/gdqOnJKHtXmVswdc0MtvdMPjBcHBBVG3KqhX1hdUuTQTNWF4hdAUSvEqS8AmOzKxaTGq9WqmQeNlVgm5qOIegaRrXNILiol0Lwcob115EpRLUz2NtT2VQcL5wZmyZ4nFB5ltjwWX3jMjRWDFm2aC+DUbCG7HBdq8pnWrXuusr8EuHf1RlGhwPgoOYAN0UsACm4zorsNUiFJmEKKp0ABlMZoLnCqQ3OFUicIJR3ssuSAotj1+qY4ZpzlIv5SMgUH0o5eV/imGzHDghg3l6+qKwdO/wC6YxXESCknM22prVdZU0mi5JgC5JyAGZ/VXuFlj/4ndoRhsKKLb1K8tI4Ux75tlve4OruC18TNRCpHmgvl3aPbJxWLrV/wudDJ0Y0brM+QB8SltQA5/BWU28Rpl1UK4gSbcPhkrgs0sSd25BkxquqHivJS0yAVraOIEk7otrAuTlnohXyDGnzRNAwyIudTkOQHHmhmvN7eStbSIG6k1h4r6L2BpeywRefx1HHXIWHS4J8V87c4AWMcl9d2Rgw3BUmRHcBPUhVnU3lsJ08prFAMgtZ7adbenrPGEpcfinOOod6Etq0r5LERu2W1gIA2VJUHMRAYuvo2RNSaBCBqtuqHMRj6fFVOYjNcpgoMi6k1kosYdF4PAXuuulACi54ClRowzjOfRUVqKbPZaP1Qz6MpRsm9oDX72km5BUg1HPwypdSTWsFMBwKE3LrhYihRVrcNyXdYCkXAIbC0+9B5FPMPhGySBc5nig2YeE3wdFKTyeyVmkU6FPpwzzt8ESymMreStbQlE4XZ9yePGNLeuqRFvNBJukFWq8PhwZzRlHC2t9kXQwsaAohlDhN0/Fgu5cknz2gAy/zHHn+6NpYa36fqrMPgg2TFzqT90WynrCsYMeuUrLL7KlzYzNgLk2iMyvg/aXbZx2Kq1bhgIbSE/gbZttSZLj/kV9J/ib2i9nROHYYfVad8/kpa+Lz3Ry3l8pw8TIzGTYs4QZMnLJanCgoaiqTIl3oKp1LXXiMvsl1ZhJMiB6sja9B8XAE5EjPK/ND18o9ZJyduoIcZQMDn5rq9PE/JdVfsm7T/ABGKLgAIDQMhz4r1KMrnh9VUAfdj9uqJZR5eWqfbulyKCK3WuaWmA6M+K+r9n6wqYSmQfwgHq2x+IK+Vsu24Wy7C7Ts6ibfibF54iD5+aVz4tcR+S7jP0yBNdq4W88EoqYeT6+S1VejIMpPXwd+q+fysMR+S1cE3hKHYddLExdhQqDSQxJaeElpZUo3Uf5XkmZoKTcMid2lLuIGlhUdSp2U24fgiGUEF8loL32hX0fiqzShMPYKP8uoB6jrSx2GUDhLJu3D3XHYZTEpU2ypQ3CwpUcMTpHL9k3p4GUXh8Apa3O2AXH5AASlmCJTLDYM6JpR2cmFDApiHEklPq2Cr5spL8Pg+KPo4dGtwYVjKAV1FitjGyr3TkoduHKup0fXxRLaaWY7tThKJIdWa5w/Aw77ukNmPEhNtiLjsEB0waLJTD2SzXbPttSwLd21Su4SymNP7nwe634nTUjObe/ik95LMKzcB/Ge87wEFrD1lYOvQ399xkvmXPJkuOtzc5/JWcGCeXqvlzW8NXMftavVLxUeXCs5rnugXj3csoBgCRkgHYZjPd3iTMb2UcMzFvmn2z8EwA7zgSYg9euV7+AQW1MKS6Wd7+6xN+MefirYNA4Cr2zWatKH1bQcs+k/JBPE+CMxNEtEGOf25ICu94NxbmLoOQ6hunohfCp3CvI6jh+6JbJ6n7ryCMewi90JkxltJPFWUafdMTl6KhUN7ddVOmCOKMEMq2kOs9UZh8Y6m9tRpAc0yPXA5IJrYM3Vhq8Mui7yKKGV9c2btJuIpB4IEgWFy0xJa6DmuPoSTIAjRfNtj7dfhHNcwFwPvtJs4aR+VwvBX03ZePp4mmH0zY8RDhmIIPMHlZZvP6fvY4Vri5YOx5QrsMqjgxOScU8MciJ58V52GuqE4F7q0GRST/wAhwupDZ50TgULqbaC8Onjyu/EpJ/ImclaMJyTpmEUzs9GHTghnJST+RUhgE3ODUmYSET4Bo8IZyEpZgVa3Z0pszDK1tBHbhMHhCOQUtobMA0RdPBgIwMXYhHbA1vAQzMSqm4fkrQyFCpiQB9PWSS7V7Rsp2u5xyAsPim44CeAlZZ2tFlMcTtINkNG+4aTuj/sQkG0e0WKaQBSa0ETkXEHhJseoCS7Qxdao4ODeBBJgN0t64pnSayqA0xTeb591/MT8lYNgazci1WuyHSEgGkmx+1atQN9q7ez7oJAjWQDAWdqV6BcZ/pTOm805neERpNuMBanaGzPZ99riAM+M8Z10WU2hVEu7oeTcmBLgZm4Eg9IT8QbXpSEhcDT0mZjKcuEvEixyN+LQetrwrKb4IcRvOdO5e8XEkDXPyXMTuOdApPEEiGySM4s6Z46TKIo0PYtY5ze8R3d7uyHTdt5ORE2gplcNKOKaabJNy7g6RHNA0KxJ95wE3GkdZz8FPaOJbIHeeA2L6RzBIPVD0WDclx3XGSJ1jSNJ4rqIwU3de2piQ9w5dI/VLfZkm1x6zKIfTnvDxj4mOH2VQY4gHu5m88hoL6jyS8rbT8VNbQXa9Uh0W015LiDquBJ/ReQzPRpGEYpO6Fabyim1R6zVFgLTlrxVlOFxhNbobgjYEWmMxxVbpsBYRr8FbhnOmx+Sdttu7zQfodES0s92lKaWFLrGxy680XgBVoO9rQfDsjbMcxr+qb0KzX++wHn6yCObsmlnciPduFBzvBQ2ucTYKabI7YteN2u003R7ze8w8495vxWjwtZlQdx7X9CPQWUobHbB4RABA4qf+hAEGSIv61Cr5MeNx22TseTKBvutc7CmPFSbhuqy1OjVufava0aNe4KVOpWqOn21QDQbxGXQoHwg5tMfGH2WubQU92Fl34V0XqVCde+75EwrqLTF7rnYryvfEk+FoS0Lgak5YCFA4cFe7XzXu8U632jNwHUgKs46n+cHpJ+SUlo8FM2sLnXkF7tBcMxRz9o/lBd4iPuhK20CReQOkT01hCMdJIi2pn5IDH4wAFxNtJnnwvKM2IWgvlNKvaO2NyOeZ0Hkk2IxL3jei2ms3sisdiGvZlbKPXRLqdXdHdk6ZwOGUcCE/GwAcKslkJPOyH9o+b706lxsDnGetlNz36yXNjd0i+kZRdTpS0kEd7UnQznb5IusYbLgN7d8pJyhGJpLgXe6uwW0KlYQXt3wLSLOvnI19QlW29kEA1IDYF2gjuxz1vnbguuqxJaDIuBa0XF1GniHHUjje9+OnHJeDSDYUu4CKdulbW2JqBxE7o3SGzllAy/fkg8XuR3GloFgHHeLRMwJ5/W6dbUEsO7aBLtLRlYaFIcHX3gcyRaSc89OiO3fdDsjhUuo77w0AwNYvECctZle2rQFLdcBc30IjIWy8CmeGduggiTE+I5krObSxBc4yZiRHBSR4SXu+SFqNJO9ET8+gVgoOcN1o7zzugak8vkvUhkNc+n3VD957gMySA0W94mBc5XQXmhasm7mlH/UX0+46jR3m9071FpdItcxcrqXupEmSbryqbKb/df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3734" name="Picture 6" descr="http://billtammeus.typepad.com/.a/6a00d834515f9b69e20115702b02bc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63803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Production of Semen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/>
              <a:t>Seminal vesicle: </a:t>
            </a:r>
            <a:r>
              <a:rPr lang="en-CA" dirty="0" smtClean="0"/>
              <a:t>secretes sugar fructose fluid which provides sperm with energy.</a:t>
            </a:r>
          </a:p>
          <a:p>
            <a:endParaRPr lang="en-CA" dirty="0" smtClean="0"/>
          </a:p>
          <a:p>
            <a:r>
              <a:rPr lang="en-CA" b="1" dirty="0" smtClean="0"/>
              <a:t>Prostate and Cowper’s glands: </a:t>
            </a:r>
            <a:r>
              <a:rPr lang="en-CA" dirty="0" smtClean="0"/>
              <a:t>secrete alkaline fluid to neutralize acids from the urine (in the urethra) and the female reproductive tract.</a:t>
            </a:r>
          </a:p>
          <a:p>
            <a:endParaRPr lang="en-CA" dirty="0" smtClean="0"/>
          </a:p>
          <a:p>
            <a:r>
              <a:rPr lang="en-CA" b="1" dirty="0" smtClean="0"/>
              <a:t>Urethra: </a:t>
            </a:r>
            <a:r>
              <a:rPr lang="en-CA" dirty="0" smtClean="0"/>
              <a:t>releases (ejaculation) semen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4471" r="2341" b="4274"/>
          <a:stretch/>
        </p:blipFill>
        <p:spPr bwMode="auto">
          <a:xfrm>
            <a:off x="323528" y="0"/>
            <a:ext cx="8519070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0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Not parts of reproductive system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116632"/>
            <a:ext cx="158417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99592" y="100011"/>
            <a:ext cx="158417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7087" r="3374" b="3745"/>
          <a:stretch/>
        </p:blipFill>
        <p:spPr bwMode="auto">
          <a:xfrm>
            <a:off x="1475656" y="3853"/>
            <a:ext cx="7668077" cy="685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8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Vasectomy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257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CA" sz="4800" b="1" dirty="0" smtClean="0">
                <a:solidFill>
                  <a:srgbClr val="0070C0"/>
                </a:solidFill>
              </a:rPr>
              <a:t>Practice</a:t>
            </a:r>
            <a:endParaRPr lang="en-CA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CA" sz="4400" dirty="0" smtClean="0"/>
              <a:t>Label Male Reproductive System Handout</a:t>
            </a:r>
          </a:p>
          <a:p>
            <a:r>
              <a:rPr lang="en-CA" sz="4400" dirty="0" smtClean="0"/>
              <a:t>Draw from memory (self test)</a:t>
            </a:r>
          </a:p>
          <a:p>
            <a:r>
              <a:rPr lang="en-CA" sz="4400" dirty="0" smtClean="0">
                <a:solidFill>
                  <a:srgbClr val="FF0000"/>
                </a:solidFill>
              </a:rPr>
              <a:t>Male Anatomy Quiz Wed. Oct. 10</a:t>
            </a:r>
          </a:p>
          <a:p>
            <a:r>
              <a:rPr lang="en-CA" sz="4400" dirty="0" smtClean="0"/>
              <a:t>pg. 519 # 2, 7</a:t>
            </a:r>
          </a:p>
          <a:p>
            <a:r>
              <a:rPr lang="en-CA" sz="4400" b="1" dirty="0" smtClean="0">
                <a:solidFill>
                  <a:srgbClr val="7030A0"/>
                </a:solidFill>
              </a:rPr>
              <a:t>Read Section 17.1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10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05064"/>
            <a:ext cx="7772400" cy="1500187"/>
          </a:xfrm>
        </p:spPr>
        <p:txBody>
          <a:bodyPr/>
          <a:lstStyle/>
          <a:p>
            <a:r>
              <a:rPr lang="en-CA" dirty="0" smtClean="0"/>
              <a:t>PART 1A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411">
            <a:off x="2616548" y="205764"/>
            <a:ext cx="6423316" cy="642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9138"/>
            <a:ext cx="7772400" cy="1362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 smtClean="0"/>
              <a:t>The Male Reproductive System - aNATOMY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Parts of the Reproductive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/>
              <a:t>Gonads</a:t>
            </a:r>
            <a:r>
              <a:rPr lang="en-CA" dirty="0" smtClean="0"/>
              <a:t> – produce reproductive cells</a:t>
            </a:r>
          </a:p>
          <a:p>
            <a:pPr lvl="1"/>
            <a:r>
              <a:rPr lang="en-CA" sz="3200" b="1" dirty="0" smtClean="0">
                <a:solidFill>
                  <a:srgbClr val="0070C0"/>
                </a:solidFill>
              </a:rPr>
              <a:t>Testes</a:t>
            </a:r>
            <a:r>
              <a:rPr lang="en-CA" sz="3200" dirty="0" smtClean="0"/>
              <a:t> – produce </a:t>
            </a:r>
            <a:r>
              <a:rPr lang="en-CA" sz="3200" b="1" dirty="0" smtClean="0">
                <a:solidFill>
                  <a:srgbClr val="0070C0"/>
                </a:solidFill>
              </a:rPr>
              <a:t>sperm</a:t>
            </a:r>
            <a:r>
              <a:rPr lang="en-CA" sz="3200" dirty="0" smtClean="0"/>
              <a:t> (spermatogenesis)</a:t>
            </a:r>
          </a:p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Ovaries</a:t>
            </a:r>
            <a:r>
              <a:rPr lang="en-CA" sz="3200" dirty="0" smtClean="0"/>
              <a:t> – produce </a:t>
            </a:r>
            <a:r>
              <a:rPr lang="en-CA" sz="3200" b="1" dirty="0" smtClean="0">
                <a:solidFill>
                  <a:srgbClr val="FF0000"/>
                </a:solidFill>
              </a:rPr>
              <a:t>ova</a:t>
            </a:r>
            <a:r>
              <a:rPr lang="en-CA" sz="3200" dirty="0" smtClean="0"/>
              <a:t> (oogenesis)</a:t>
            </a:r>
          </a:p>
          <a:p>
            <a:endParaRPr lang="en-CA" dirty="0" smtClean="0"/>
          </a:p>
          <a:p>
            <a:r>
              <a:rPr lang="en-CA" b="1" dirty="0" smtClean="0"/>
              <a:t>Sex hormones</a:t>
            </a:r>
          </a:p>
          <a:p>
            <a:pPr lvl="1"/>
            <a:r>
              <a:rPr lang="en-CA" sz="3200" dirty="0" smtClean="0"/>
              <a:t>For development primary and secondary sexual characteristics and function of the reproductive system.</a:t>
            </a:r>
          </a:p>
          <a:p>
            <a:pPr lvl="1"/>
            <a:r>
              <a:rPr lang="en-CA" sz="3200" b="1" dirty="0" smtClean="0"/>
              <a:t>Produced in the gonads</a:t>
            </a:r>
            <a:r>
              <a:rPr lang="en-CA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Male Reproduction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rmAutofit/>
          </a:bodyPr>
          <a:lstStyle/>
          <a:p>
            <a:r>
              <a:rPr lang="en-CA" b="1" dirty="0" smtClean="0"/>
              <a:t>Sperm</a:t>
            </a:r>
          </a:p>
          <a:p>
            <a:r>
              <a:rPr lang="en-CA" b="1" dirty="0" smtClean="0"/>
              <a:t>Testes</a:t>
            </a:r>
          </a:p>
          <a:p>
            <a:pPr lvl="1"/>
            <a:r>
              <a:rPr lang="en-CA" dirty="0" smtClean="0"/>
              <a:t>Seminiferous tubules</a:t>
            </a:r>
          </a:p>
          <a:p>
            <a:pPr lvl="1"/>
            <a:r>
              <a:rPr lang="en-CA" dirty="0" smtClean="0"/>
              <a:t>Sertoli cells</a:t>
            </a:r>
          </a:p>
          <a:p>
            <a:pPr lvl="1"/>
            <a:r>
              <a:rPr lang="en-CA" dirty="0" smtClean="0"/>
              <a:t>Epididymis</a:t>
            </a:r>
          </a:p>
          <a:p>
            <a:pPr lvl="1"/>
            <a:r>
              <a:rPr lang="en-CA" dirty="0" smtClean="0"/>
              <a:t>Vas </a:t>
            </a:r>
            <a:r>
              <a:rPr lang="en-CA" dirty="0" smtClean="0"/>
              <a:t>deferens</a:t>
            </a:r>
            <a:endParaRPr lang="en-CA" b="1" dirty="0" smtClean="0"/>
          </a:p>
          <a:p>
            <a:endParaRPr lang="en-CA" b="1" dirty="0" smtClean="0"/>
          </a:p>
          <a:p>
            <a:endParaRPr lang="en-CA" b="1" dirty="0"/>
          </a:p>
          <a:p>
            <a:endParaRPr lang="en-CA" b="1" dirty="0"/>
          </a:p>
          <a:p>
            <a:r>
              <a:rPr lang="en-CA" b="1" dirty="0" smtClean="0"/>
              <a:t>Scrotum </a:t>
            </a:r>
          </a:p>
          <a:p>
            <a:r>
              <a:rPr lang="en-CA" b="1" dirty="0" smtClean="0"/>
              <a:t>Penis</a:t>
            </a:r>
          </a:p>
          <a:p>
            <a:r>
              <a:rPr lang="en-CA" b="1" dirty="0" smtClean="0"/>
              <a:t>Seminal </a:t>
            </a:r>
            <a:r>
              <a:rPr lang="en-CA" b="1" dirty="0" smtClean="0"/>
              <a:t>Fluid (semen)</a:t>
            </a:r>
            <a:endParaRPr lang="en-CA" b="1" dirty="0" smtClean="0"/>
          </a:p>
          <a:p>
            <a:pPr lvl="1"/>
            <a:r>
              <a:rPr lang="en-CA" dirty="0" smtClean="0"/>
              <a:t>Seminal vesicles</a:t>
            </a:r>
          </a:p>
          <a:p>
            <a:pPr lvl="1"/>
            <a:r>
              <a:rPr lang="en-CA" dirty="0" smtClean="0"/>
              <a:t>Prostate gland</a:t>
            </a:r>
          </a:p>
          <a:p>
            <a:pPr lvl="1"/>
            <a:r>
              <a:rPr lang="en-CA" dirty="0" smtClean="0"/>
              <a:t>Cowper’s gland</a:t>
            </a:r>
          </a:p>
          <a:p>
            <a:pPr lvl="1"/>
            <a:r>
              <a:rPr lang="en-CA" dirty="0" smtClean="0"/>
              <a:t>sper</a:t>
            </a:r>
            <a:r>
              <a:rPr lang="en-CA" dirty="0"/>
              <a:t>m</a:t>
            </a:r>
            <a:endParaRPr lang="en-CA" dirty="0" smtClean="0"/>
          </a:p>
          <a:p>
            <a:pPr lvl="1"/>
            <a:r>
              <a:rPr lang="en-CA" dirty="0" smtClean="0"/>
              <a:t>Urethra</a:t>
            </a:r>
          </a:p>
          <a:p>
            <a:pPr lvl="1"/>
            <a:r>
              <a:rPr lang="en-CA" dirty="0" smtClean="0"/>
              <a:t>Ejaculation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7142" r="2853" b="4765"/>
          <a:stretch/>
        </p:blipFill>
        <p:spPr bwMode="auto">
          <a:xfrm>
            <a:off x="107505" y="1750345"/>
            <a:ext cx="9015924" cy="50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" y="-258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Sperm Cells (gametes)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/>
          <a:lstStyle/>
          <a:p>
            <a:r>
              <a:rPr lang="en-CA" dirty="0" smtClean="0"/>
              <a:t>Produced and stored in the testes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03650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(axial filament)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Testes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Held outside the body by the scrotum (regulates temperature)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 smtClean="0"/>
              <a:t>Composed of</a:t>
            </a:r>
            <a:r>
              <a:rPr lang="en-CA" dirty="0" smtClean="0"/>
              <a:t>:</a:t>
            </a:r>
          </a:p>
          <a:p>
            <a:pPr lvl="1"/>
            <a:r>
              <a:rPr lang="en-CA" b="1" dirty="0" smtClean="0"/>
              <a:t>Seminiferous tubules: </a:t>
            </a:r>
            <a:r>
              <a:rPr lang="en-CA" dirty="0" smtClean="0"/>
              <a:t>long coiled tubes that produce sperm</a:t>
            </a:r>
          </a:p>
          <a:p>
            <a:pPr lvl="1"/>
            <a:r>
              <a:rPr lang="en-CA" b="1" dirty="0" smtClean="0"/>
              <a:t>Sertoli cells: </a:t>
            </a:r>
            <a:r>
              <a:rPr lang="en-CA" dirty="0" smtClean="0"/>
              <a:t>nourish sperm in the seminiferous tubules</a:t>
            </a:r>
          </a:p>
          <a:p>
            <a:pPr lvl="1"/>
            <a:r>
              <a:rPr lang="en-CA" b="1" dirty="0" smtClean="0"/>
              <a:t>Epididymis: </a:t>
            </a:r>
            <a:r>
              <a:rPr lang="en-CA" dirty="0" smtClean="0"/>
              <a:t>where sperm mature and become motile</a:t>
            </a:r>
          </a:p>
          <a:p>
            <a:pPr lvl="1"/>
            <a:r>
              <a:rPr lang="en-CA" b="1" smtClean="0"/>
              <a:t>Vas </a:t>
            </a:r>
            <a:r>
              <a:rPr lang="en-CA" b="1" dirty="0" smtClean="0"/>
              <a:t>deferens: </a:t>
            </a:r>
            <a:r>
              <a:rPr lang="en-CA" dirty="0" smtClean="0"/>
              <a:t>carries sperm to the ejaculatory duct in the penis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8582" r="3505" b="4539"/>
          <a:stretch/>
        </p:blipFill>
        <p:spPr bwMode="auto">
          <a:xfrm>
            <a:off x="-1" y="1916832"/>
            <a:ext cx="43009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     Testes</a:t>
            </a:r>
            <a:endParaRPr lang="en-CA" b="1" dirty="0"/>
          </a:p>
        </p:txBody>
      </p:sp>
      <p:pic>
        <p:nvPicPr>
          <p:cNvPr id="2052" name="Picture 4" descr="http://www.patient.co.uk/images/I3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4513"/>
            <a:ext cx="6444208" cy="679348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285852" y="5286388"/>
            <a:ext cx="3718196" cy="369332"/>
            <a:chOff x="1285852" y="5286388"/>
            <a:chExt cx="371819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5286388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Seminiferous tubules</a:t>
              </a:r>
              <a:endParaRPr lang="en-CA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428992" y="5286388"/>
              <a:ext cx="1575056" cy="2143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699792" y="1929199"/>
            <a:ext cx="196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Epididymis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1907704" y="4149080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907704" y="4581128"/>
            <a:ext cx="242760" cy="705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Penis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Primary function is to </a:t>
            </a:r>
          </a:p>
          <a:p>
            <a:pPr marL="0" indent="0">
              <a:buNone/>
            </a:pPr>
            <a:r>
              <a:rPr lang="en-CA" dirty="0" smtClean="0"/>
              <a:t>transport sperm into female </a:t>
            </a:r>
          </a:p>
          <a:p>
            <a:pPr marL="0" indent="0">
              <a:buNone/>
            </a:pPr>
            <a:r>
              <a:rPr lang="en-CA" dirty="0" smtClean="0"/>
              <a:t>reproductive tract</a:t>
            </a:r>
          </a:p>
          <a:p>
            <a:endParaRPr lang="en-CA" dirty="0" smtClean="0"/>
          </a:p>
          <a:p>
            <a:r>
              <a:rPr lang="en-CA" dirty="0" smtClean="0"/>
              <a:t>Movement of the sperm </a:t>
            </a:r>
          </a:p>
          <a:p>
            <a:pPr marL="0" indent="0">
              <a:buNone/>
            </a:pPr>
            <a:r>
              <a:rPr lang="en-CA" dirty="0" smtClean="0"/>
              <a:t>cells from the </a:t>
            </a:r>
            <a:r>
              <a:rPr lang="en-CA" dirty="0" err="1" smtClean="0"/>
              <a:t>epididymus</a:t>
            </a:r>
            <a:r>
              <a:rPr lang="en-CA" dirty="0" smtClean="0"/>
              <a:t>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to the duct deferens occurs </a:t>
            </a:r>
          </a:p>
          <a:p>
            <a:pPr marL="0" indent="0">
              <a:buNone/>
            </a:pPr>
            <a:r>
              <a:rPr lang="en-CA" dirty="0" smtClean="0"/>
              <a:t>during an erection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6720" r="4953" b="2214"/>
          <a:stretch/>
        </p:blipFill>
        <p:spPr bwMode="auto">
          <a:xfrm>
            <a:off x="4788024" y="7694"/>
            <a:ext cx="4355976" cy="68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2360" y="332656"/>
            <a:ext cx="133164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478180" y="3212976"/>
            <a:ext cx="665820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158724" y="3861048"/>
            <a:ext cx="66582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en-CA" b="1" dirty="0" smtClean="0"/>
              <a:t>Seminal Fluid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973"/>
            <a:ext cx="9144000" cy="5257800"/>
          </a:xfrm>
        </p:spPr>
        <p:txBody>
          <a:bodyPr/>
          <a:lstStyle/>
          <a:p>
            <a:r>
              <a:rPr lang="en-CA" dirty="0" smtClean="0"/>
              <a:t>As the sperm pass through the ductus deferentia they are mixed with fluid from other glands to produce semen. </a:t>
            </a:r>
            <a:r>
              <a:rPr lang="en-CA" b="1" dirty="0" smtClean="0">
                <a:solidFill>
                  <a:srgbClr val="FF0000"/>
                </a:solidFill>
              </a:rPr>
              <a:t>Purpose?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8910" r="3334" b="4481"/>
          <a:stretch/>
        </p:blipFill>
        <p:spPr bwMode="auto">
          <a:xfrm>
            <a:off x="800409" y="2564905"/>
            <a:ext cx="7846712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013176"/>
            <a:ext cx="36004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FBFF6-EC44-460D-AC7F-544E0A455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7DA7E-FB39-4D30-8B4B-CD8006F41757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EE79EC-AD69-4FCD-B043-D65C14DDB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301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Reproduction and Development</vt:lpstr>
      <vt:lpstr>The Male Reproductive System - aNATOMY</vt:lpstr>
      <vt:lpstr>Parts of the Reproductive System</vt:lpstr>
      <vt:lpstr>Male Reproduction System</vt:lpstr>
      <vt:lpstr>Sperm Cells (gametes)</vt:lpstr>
      <vt:lpstr>Testes</vt:lpstr>
      <vt:lpstr>     Testes</vt:lpstr>
      <vt:lpstr>Penis</vt:lpstr>
      <vt:lpstr>Seminal Fluid</vt:lpstr>
      <vt:lpstr>Production of Semen</vt:lpstr>
      <vt:lpstr>PowerPoint Presentation</vt:lpstr>
      <vt:lpstr>Vasectomy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B: Reproduction and Development</dc:title>
  <dc:creator>ian b</dc:creator>
  <cp:lastModifiedBy>Jared Heidinger</cp:lastModifiedBy>
  <cp:revision>100</cp:revision>
  <dcterms:created xsi:type="dcterms:W3CDTF">2011-04-10T21:51:58Z</dcterms:created>
  <dcterms:modified xsi:type="dcterms:W3CDTF">2014-10-06T20:56:47Z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