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304" r:id="rId2"/>
    <p:sldId id="267" r:id="rId3"/>
    <p:sldId id="269" r:id="rId4"/>
    <p:sldId id="270" r:id="rId5"/>
    <p:sldId id="271" r:id="rId6"/>
    <p:sldId id="314" r:id="rId7"/>
    <p:sldId id="315" r:id="rId8"/>
    <p:sldId id="31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2144B-F0BA-4C25-A081-71A6B69E75DD}" type="datetimeFigureOut">
              <a:rPr lang="en-US" smtClean="0"/>
              <a:pPr/>
              <a:t>10/9/2012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86" name="Picture 18" descr="http://www.digitalart.ab.ca/art/ren/images/birth-of-ven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2890">
            <a:off x="779585" y="23179"/>
            <a:ext cx="8408172" cy="5549393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3933056"/>
            <a:ext cx="7772400" cy="1500187"/>
          </a:xfrm>
        </p:spPr>
        <p:txBody>
          <a:bodyPr/>
          <a:lstStyle/>
          <a:p>
            <a:r>
              <a:rPr lang="en-CA" dirty="0" smtClean="0"/>
              <a:t>PART 1B</a:t>
            </a:r>
            <a:endParaRPr lang="en-CA" dirty="0"/>
          </a:p>
        </p:txBody>
      </p:sp>
      <p:sp>
        <p:nvSpPr>
          <p:cNvPr id="32770" name="AutoShape 2" descr="data:image/jpeg;base64,/9j/4AAQSkZJRgABAQAAAQABAAD/2wCEAAkGBhIGEBIUBxQVEQ8SGBMWFBUVEg8VFxcTGBYWFBUTFBQXGyYeGBsjGxUSHy8hIycpLS0tFx8xNTAqNiYuLCkBCQoKDgwOGg8PGiwlHiQpNjEvNSkpKTIyNTU0NDQsMiouKywpLDUsLDUwLzAtKSwtLDQuKSksLTQ0KikpLCkqKf/AABEIAOEA4QMBIgACEQEDEQH/xAAcAAEBAQEAAwEBAAAAAAAAAAAABwYFAgMECAH/xABDEAACAQEEBQYJCQkBAQAAAAAAAQIDBAUGEQcSITFBUWFxgZGhExciIzJSk7GyFDRCVGJyc8HSFSQzQ1OCksLRohb/xAAbAQEAAwEBAQEAAAAAAAAAAAAAAQUGAwQCB//EADIRAQABAwEECAUEAwEAAAAAAAABAgMEBRESMdEhNEFRYXGBsTKRweHwExWh8TNSchT/2gAMAwEAAhEDEQA/ALiAAAAAAAAAAAPhvi+qNxU9e3y1VwW+UnyRXFksxHjuvfmcaLdGh6sX5Ul9uS39C2dIWGJp93KnbT0U98/nSoF9Y5stzZxlPwtRfQp5SafJKW5dufMY28tKNotOasEIUY8G/Ll2vye4xgJaaxpOPa+KN6fHk6dqxNa7b/Hr1XnwU3Fdkckc6daVX+JKUumUn7zxAWVNuij4YiPJ5QqOn6Da6G17j7rLiC1WP5vXqx5vCTa7G2jngJqopq+KNrXXdpNtdly+VqFePHNakuqUdnczYXPpDst6ZRrt0Kj4VMtXPmmtnbkSEBXX9KxrvCN2fDlwfoVPW3bj+kVw9jC0YeaVJ69HjSk3q/2vfF9GzmZVMP4lo4ihnZHlNenTllrR6uK50QzOZpt3G6eNPfH17nWAAVoAAAAAAAAAAAAAAAAAABysRYip4cpOdo2zeapwT2zlycy5XwPsvK8IXVSnVtTyhBZvl5kudvJLpIlft9VL/rSq2njsjHhGHCK/7xYWum4E5Ve2r4Y4+PhzeF73xVvyq6lulrSe5fRjH1Yrgj4gCW1ppiiIppjZEAB27jwdab+ydnjqUn/MnnGP9vGXUsucPm5dotU71c7I8XEBULv0WWeiv36pOrLkjlCPZtfedqjgmw0fRs8H97Wn8TYVFzW8emdlO2fTmioLZVwXYau+z0191OPfFo49v0X2W0Z/JJVKMuG3Xj2S294RRrePVOyqJj05JWDR35gO1XMnJLw1JfSpptpcsob11ZrnM4FvavW71O9bnbAe+w26pdtSNSxycKkdzXufKnyM9ADpMRMbJWbCWLIYkp+VlG0QXlw7teHLF927kb0BAbvt87rqxqWR6s4PNP3prinuaLZh6/IYgoRq0djeycfVmt8fc1zNEMbqen/+erfo+Gf48OTpAAKYAAAAAAAAAAAAAAD4b7vNXPZ6tWf0Itpcst0V1tpB9U0zVVFMcZTzSViF22t8noPzdJ5zy+lUy3f2p9rfIYo8qtV1pOVV5yk22+Vt5t9p4kv0LGsU2LUW6ewCWtu3goGjfCqq5Wq2rNJvwMXyrY6nbsXW+QPnKyaca3Nyp9GENHioqNW+4609jjSe6PI6i4v7O5cc+G9S1d24/oIYbJybmRXvVz9gAB5gAADH4swDC9lKpdiVO0b2t0KnT6suft5VsAHexkXLFe/bnZL8+V6ErNKUa6cZxbUotZNNb00eBUdImFVb6btFjXnqa8tL6dNcfvR92fMS4lucPLpyre/HHtgNJgTELuS0qNV+ZrNRnyKW6E+pvJ8z5jNgO161Teom3Vwl+hgcPBl7/tmx05VHnUj5uf3o7M30rVfWdwh+e3bc265oq4xIAA5gAAAAAAAAAAGG0q2/wVClSj/Mm5P7sFu7ZR7Dckq0pWjwlshFboUo9spSb7lELTSbe/lU7ezpY4AEtw+y57td716VKnvqSSb5I75S6kmy62azxskIwoLKEEoxXIkskiZ6K7D4a01akl/CgkuaU3v7Iy7SokMhrd+ar0W+ymP5n7AACiAAAAAAAAfxrPeRPF1zfsK11KcFlTeU6f3JcOp6y6i2k/0sWHONCqltTlTb5mtePwy7QuNHvzbyNzsq/I/PFOQAS2jeaKLfqVK9GW6UVUXTF6su6UewpRGcA2j5PeFHknrwfXCWXekWYhjNZt7mTt74ifp9AABTAAAAAAAAAAAEe0iS1rwq58I0l/4T/MsJIdJNLwdvk/WhTl3OP+oXeidYn/mfeGXABLYqRomh5u0vi5wXZFv82b4nuiausrTB786cl/6i/cu0oRDC6rExl17fD2gAAVoAAAAAAAAZLSdDWsOb4VKb96/M1pjdKVdU7HCPGdWPYoyk/wAu0Pbp8TOTb2d6VgAlv3UwtLUt1my/q012vL8y5IiOD6XhrfZkv6if+KcvyLcQyeu/5afL6gADPgAAAAAAAAAAE00r2TUq0Ki3ShKD6YvWXxvsKWZfSLdny+xSlBZyotVF91Zxn3NvqCw027+lk0TPb0fPoSEAEt402jy8v2fboKeyNZOm+l5OHekv7iwH56p1HSadN5STTTW9NbU0W/DF+RxBZoVI+n6NRck1v6nvXMyGW1zHmKovRw4T9HWAAZwAAAAAAAAJfpTvL5RaKdGG6lFyl96eWz/FL/Iot63lC6KM6tpfkwWfO3wiudvJdZC7fbZXlVnUtDznUk5Pr4LmSyXUF/omPNV2b08I9/6egAEta1WjSyfKLcpcKUJy63lBfE+wrhhtFd2eAo1a01tqyUY/dhnm+uTf+JuSGI1e7+pkzs7Oj89QABVAAAAAAAAAAAHhVpKvFxqLOMk01yprJo8wBCL+ul3JaKlKpui/JfLB7Yy7MuvM+Aq+kTDTvaiq1lWdainmlvlT3tdK3rr5SUEt7gZUZNmKu2OifMO1hTEssN1tZZypTyVSC4rhJfaW3vXE4oD13LdN2iaK42xK/wBht0LypxqWSSnCSzTXufI+Y95EMPYnrYcnnZXrU36dOWerLn+y+dd5UbhxnZr+SVOXg6r/AJc2k8/svdLq7EQxmbplzHmZp6ae/m7wACqAAAPCtWjZ4uVZqMYptttJJLe2zmX1iiz3Cv3ya1+FOPlTf9vDpeSJfifGVbEb1X5ugt1NPfyOb+k+bcu8LLD067kzt2bKe/l3vdjbFv8A9DUULLmrNTfk8NeW7Xa7kv8AuzMgEtpZs0WaIoojogPdY7JK31IU7Os5zkoxXO9m3mPSUbRnhvwadqtS2yTjRT9XdKp17lzZ8ocszJjGtTXPp5ttdd3xuqjTpUPRpxUVz5b2+dvN9Z9QBD8/qqmqZmeIAAgAAAAAAAAAAAAACW49wc7tlK0XfHzEnnOK/lyfHL1W+x82RUjxqU1VTVRJxaaaazTT2NNB7MPLrxbm/Tw7Y7357Bt8XaPpWDWq3MnOjvlTWblDnjxlHm3rn4YgluMfJt5FG/bn88QAB6HYu/F1suxJWetJxX0Z5TXVrZ5dR2qWlO1QXnIUZc+rUj7pGNAeS5hY9ydtVEfJs6mlS1SXm6dGPPlUf+xyLfja23gmqlZwi+FNKHetvecMBFGDj0Ttpoj5Des85bW97/6AA9YAarCeBal+tVLZnTs2/PdKpzQ5F9rsz4HK9fosUb9ydkPVgzCMsQ1Ne0JqzQflPdrv+nH83w6Sv06apJKmkopJJJZJJbEkj12SyQsMIwssVCnFZRityR7iGIzs2rKr2zwjhH52gADwAAAAAAAAAAAAAAAAAAAGXxHgGhfec6Hma7260V5Mn9uP5rJ9JqAHazfuWat63OyURvnCVpuPP5VTbgv5kM5Q62tsetI45+hjiXlgyx3q869JRk/pQbg+vV2PrDQWNd7L1PrHL7ooDT44wvTw1Kl8jlOSqKbam4vLV1dzSXKZgloLN6m9RFyjhIAdzB9wwxFaHTtMpRioSl5Orm8nFZbU+UPq7cptUTXVwhwzo3Th20X2/wBwpuUeM35MF0zezszZVbuwHYruacaXhJLjUbn16r8nuO/GKgso7EtyRDP39dpjos0+s8vux2HdG9K7cp3m1Xqrao5ebi+h+l17OY2SWW4AM9fyLl+reuTtAAHAAAAAAAAAAAAAAAAAAAAAAAAAAAE50telZuir74E/KBpa9KzdFX3wJ+S3WldUo9feQ1+i/wCey/Cn8UDIGv0X/PZfhT+KAdNQ6tX5KuACGBAAAAAAAAAAAAAAAAAAAAAAAAAAABmseX5VuGhCdgaUpVFF5xUtmrJ7upGF8ZFu9eHsohZ42mXsij9SiY2eP9K+CQeMi3evD2UR4yLd68PZRD0fsmR30/OeTs6WvSs3RV98CfnTvrEdfEDg7wcXqa2rqxUd+WeeW/cjmEtLhWarFim3VxjmGv0X/PZfhT+KBkD7rnvqrcVR1LC0puLjtipLJtN7H0IPvKtTds1UU8ZheASDxkW714eyiPGRbvXh7KJDL/smR30/OeSvgkHjIt3rw9lE12AMS18QOv8AtBxeoqerqxUd+tnnl0IOF/Sr1i3NyqY2R4/ZsQAFWAAAAAAAAAAAAAAAAAAAAAMXpV+aUvxV8EyWlS0q/NKX4q+CZLSW00bqsecgAC4AAAAAAAACg6Jd9p6KX+5Pig6Jd9p6KX+4Vmq9Ur9PeFFABDDAAAAAAAAAAAAAAAAAAAAADjYpw4sTUo05TdPVkpZqKlwayyzXKZjxSx+sS9lH9RQAHts52RZp3LdWyPKOSf8Ailj9Yl7KP6h4pY/WJeyj+ooADr+65f8Av/EckaxfhRYXdJRqOp4RTe2Cjlq6vO895nigaWvSs3RV98CfktZp92u7j011ztmdvvIdjCuH1iSu6UpunlCUs1FS3OKyyzXKcc1+i/57L8KfxQD7zLlVuxXXTxiHX8UsfrEvZR/UPFLH6xL2Uf1FABDIfuuX/v8AxHJP/FLH6xL2Uf1HfwphFYXdXVqOp4TV3wUctXW53n6RoQHO7qGRdomiurbE+EcgAB4QAAAAAAAAAAAAAAAAAAAAAAAAAATnS16Vm6KvvgT8oGlr0rN0VffAn5LdaV1Sj195DX6L/nsvwp/FAyBr9F/z2X4U/igHTUOrV+SrgAhgQAAAAAAAAAAAAAAAAAAAAAAAAAAAAAAAE50telZuir74E/AJbrSuqUevvIa/Rf8APZfhT+KAAdNQ6tX5KuACGBAAAAAAAAAAAAAAAAf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772" name="AutoShape 4" descr="data:image/jpeg;base64,/9j/4AAQSkZJRgABAQAAAQABAAD/2wCEAAkGBhIGEBIUBxQVEQ8SGBMWFBUVEg8VFxcTGBYWFBUTFBQXGyYeGBsjGxUSHy8hIycpLS0tFx8xNTAqNiYuLCkBCQoKDgwOGg8PGiwlHiQpNjEvNSkpKTIyNTU0NDQsMiouKywpLDUsLDUwLzAtKSwtLDQuKSksLTQ0KikpLCkqKf/AABEIAOEA4QMBIgACEQEDEQH/xAAcAAEBAQEAAwEBAAAAAAAAAAAABwYFAgMECAH/xABDEAACAQEEBQYJCQkBAQAAAAAAAQIDBAUGEQcSITFBUWFxgZGhExciIzJSk7GyFDRCVGJyc8HSFSQzQ1OCksLRohb/xAAbAQEAAwEBAQEAAAAAAAAAAAAAAQUGAwQCB//EADIRAQABAwEECAUEAwEAAAAAAAABAgMEBRESMdEhNEFRYXGBsTKRweHwExWh8TNSchT/2gAMAwEAAhEDEQA/ALiAAAAAAAAAAAPhvi+qNxU9e3y1VwW+UnyRXFksxHjuvfmcaLdGh6sX5Ul9uS39C2dIWGJp93KnbT0U98/nSoF9Y5stzZxlPwtRfQp5SafJKW5dufMY28tKNotOasEIUY8G/Ll2vye4xgJaaxpOPa+KN6fHk6dqxNa7b/Hr1XnwU3Fdkckc6daVX+JKUumUn7zxAWVNuij4YiPJ5QqOn6Da6G17j7rLiC1WP5vXqx5vCTa7G2jngJqopq+KNrXXdpNtdly+VqFePHNakuqUdnczYXPpDst6ZRrt0Kj4VMtXPmmtnbkSEBXX9KxrvCN2fDlwfoVPW3bj+kVw9jC0YeaVJ69HjSk3q/2vfF9GzmZVMP4lo4ihnZHlNenTllrR6uK50QzOZpt3G6eNPfH17nWAAVoAAAAAAAAAAAAAAAAAABysRYip4cpOdo2zeapwT2zlycy5XwPsvK8IXVSnVtTyhBZvl5kudvJLpIlft9VL/rSq2njsjHhGHCK/7xYWum4E5Ve2r4Y4+PhzeF73xVvyq6lulrSe5fRjH1Yrgj4gCW1ppiiIppjZEAB27jwdab+ydnjqUn/MnnGP9vGXUsucPm5dotU71c7I8XEBULv0WWeiv36pOrLkjlCPZtfedqjgmw0fRs8H97Wn8TYVFzW8emdlO2fTmioLZVwXYau+z0191OPfFo49v0X2W0Z/JJVKMuG3Xj2S294RRrePVOyqJj05JWDR35gO1XMnJLw1JfSpptpcsob11ZrnM4FvavW71O9bnbAe+w26pdtSNSxycKkdzXufKnyM9ADpMRMbJWbCWLIYkp+VlG0QXlw7teHLF927kb0BAbvt87rqxqWR6s4PNP3prinuaLZh6/IYgoRq0djeycfVmt8fc1zNEMbqen/+erfo+Gf48OTpAAKYAAAAAAAAAAAAAAD4b7vNXPZ6tWf0Itpcst0V1tpB9U0zVVFMcZTzSViF22t8noPzdJ5zy+lUy3f2p9rfIYo8qtV1pOVV5yk22+Vt5t9p4kv0LGsU2LUW6ewCWtu3goGjfCqq5Wq2rNJvwMXyrY6nbsXW+QPnKyaca3Nyp9GENHioqNW+4609jjSe6PI6i4v7O5cc+G9S1d24/oIYbJybmRXvVz9gAB5gAADH4swDC9lKpdiVO0b2t0KnT6suft5VsAHexkXLFe/bnZL8+V6ErNKUa6cZxbUotZNNb00eBUdImFVb6btFjXnqa8tL6dNcfvR92fMS4lucPLpyre/HHtgNJgTELuS0qNV+ZrNRnyKW6E+pvJ8z5jNgO161Teom3Vwl+hgcPBl7/tmx05VHnUj5uf3o7M30rVfWdwh+e3bc265oq4xIAA5gAAAAAAAAAAGG0q2/wVClSj/Mm5P7sFu7ZR7Dckq0pWjwlshFboUo9spSb7lELTSbe/lU7ezpY4AEtw+y57td716VKnvqSSb5I75S6kmy62azxskIwoLKEEoxXIkskiZ6K7D4a01akl/CgkuaU3v7Iy7SokMhrd+ar0W+ymP5n7AACiAAAAAAAAfxrPeRPF1zfsK11KcFlTeU6f3JcOp6y6i2k/0sWHONCqltTlTb5mtePwy7QuNHvzbyNzsq/I/PFOQAS2jeaKLfqVK9GW6UVUXTF6su6UewpRGcA2j5PeFHknrwfXCWXekWYhjNZt7mTt74ifp9AABTAAAAAAAAAAAEe0iS1rwq58I0l/4T/MsJIdJNLwdvk/WhTl3OP+oXeidYn/mfeGXABLYqRomh5u0vi5wXZFv82b4nuiausrTB786cl/6i/cu0oRDC6rExl17fD2gAAVoAAAAAAAAZLSdDWsOb4VKb96/M1pjdKVdU7HCPGdWPYoyk/wAu0Pbp8TOTb2d6VgAlv3UwtLUt1my/q012vL8y5IiOD6XhrfZkv6if+KcvyLcQyeu/5afL6gADPgAAAAAAAAAAE00r2TUq0Ki3ShKD6YvWXxvsKWZfSLdny+xSlBZyotVF91Zxn3NvqCw027+lk0TPb0fPoSEAEt402jy8v2fboKeyNZOm+l5OHekv7iwH56p1HSadN5STTTW9NbU0W/DF+RxBZoVI+n6NRck1v6nvXMyGW1zHmKovRw4T9HWAAZwAAAAAAAAJfpTvL5RaKdGG6lFyl96eWz/FL/Iot63lC6KM6tpfkwWfO3wiudvJdZC7fbZXlVnUtDznUk5Pr4LmSyXUF/omPNV2b08I9/6egAEta1WjSyfKLcpcKUJy63lBfE+wrhhtFd2eAo1a01tqyUY/dhnm+uTf+JuSGI1e7+pkzs7Oj89QABVAAAAAAAAAAAHhVpKvFxqLOMk01yprJo8wBCL+ul3JaKlKpui/JfLB7Yy7MuvM+Aq+kTDTvaiq1lWdainmlvlT3tdK3rr5SUEt7gZUZNmKu2OifMO1hTEssN1tZZypTyVSC4rhJfaW3vXE4oD13LdN2iaK42xK/wBht0LypxqWSSnCSzTXufI+Y95EMPYnrYcnnZXrU36dOWerLn+y+dd5UbhxnZr+SVOXg6r/AJc2k8/svdLq7EQxmbplzHmZp6ae/m7wACqAAAPCtWjZ4uVZqMYptttJJLe2zmX1iiz3Cv3ya1+FOPlTf9vDpeSJfifGVbEb1X5ugt1NPfyOb+k+bcu8LLD067kzt2bKe/l3vdjbFv8A9DUULLmrNTfk8NeW7Xa7kv8AuzMgEtpZs0WaIoojogPdY7JK31IU7Os5zkoxXO9m3mPSUbRnhvwadqtS2yTjRT9XdKp17lzZ8ocszJjGtTXPp5ttdd3xuqjTpUPRpxUVz5b2+dvN9Z9QBD8/qqmqZmeIAAgAAAAAAAAAAAAACW49wc7tlK0XfHzEnnOK/lyfHL1W+x82RUjxqU1VTVRJxaaaazTT2NNB7MPLrxbm/Tw7Y7357Bt8XaPpWDWq3MnOjvlTWblDnjxlHm3rn4YgluMfJt5FG/bn88QAB6HYu/F1suxJWetJxX0Z5TXVrZ5dR2qWlO1QXnIUZc+rUj7pGNAeS5hY9ydtVEfJs6mlS1SXm6dGPPlUf+xyLfja23gmqlZwi+FNKHetvecMBFGDj0Ttpoj5Des85bW97/6AA9YAarCeBal+tVLZnTs2/PdKpzQ5F9rsz4HK9fosUb9ydkPVgzCMsQ1Ne0JqzQflPdrv+nH83w6Sv06apJKmkopJJJZJJbEkj12SyQsMIwssVCnFZRityR7iGIzs2rKr2zwjhH52gADwAAAAAAAAAAAAAAAAAAAGXxHgGhfec6Hma7260V5Mn9uP5rJ9JqAHazfuWat63OyURvnCVpuPP5VTbgv5kM5Q62tsetI45+hjiXlgyx3q869JRk/pQbg+vV2PrDQWNd7L1PrHL7ooDT44wvTw1Kl8jlOSqKbam4vLV1dzSXKZgloLN6m9RFyjhIAdzB9wwxFaHTtMpRioSl5Orm8nFZbU+UPq7cptUTXVwhwzo3Th20X2/wBwpuUeM35MF0zezszZVbuwHYruacaXhJLjUbn16r8nuO/GKgso7EtyRDP39dpjos0+s8vux2HdG9K7cp3m1Xqrao5ebi+h+l17OY2SWW4AM9fyLl+reuTtAAHAAAAAAAAAAAAAAAAAAAAAAAAAAAE50telZuir74E/KBpa9KzdFX3wJ+S3WldUo9feQ1+i/wCey/Cn8UDIGv0X/PZfhT+KAdNQ6tX5KuACGBAAAAAAAAAAAAAAAAAAAAAAAAAAABmseX5VuGhCdgaUpVFF5xUtmrJ7upGF8ZFu9eHsohZ42mXsij9SiY2eP9K+CQeMi3evD2UR4yLd68PZRD0fsmR30/OeTs6WvSs3RV98CfnTvrEdfEDg7wcXqa2rqxUd+WeeW/cjmEtLhWarFim3VxjmGv0X/PZfhT+KBkD7rnvqrcVR1LC0puLjtipLJtN7H0IPvKtTds1UU8ZheASDxkW714eyiPGRbvXh7KJDL/smR30/OeSvgkHjIt3rw9lE12AMS18QOv8AtBxeoqerqxUd+tnnl0IOF/Sr1i3NyqY2R4/ZsQAFWAAAAAAAAAAAAAAAAAAAAAMXpV+aUvxV8EyWlS0q/NKX4q+CZLSW00bqsecgAC4AAAAAAAACg6Jd9p6KX+5Pig6Jd9p6KX+4Vmq9Ur9PeFFABDDAAAAAAAAAAAAAAAAAAAAADjYpw4sTUo05TdPVkpZqKlwayyzXKZjxSx+sS9lH9RQAHts52RZp3LdWyPKOSf8Ailj9Yl7KP6h4pY/WJeyj+ooADr+65f8Av/EckaxfhRYXdJRqOp4RTe2Cjlq6vO895nigaWvSs3RV98CfktZp92u7j011ztmdvvIdjCuH1iSu6UpunlCUs1FS3OKyyzXKcc1+i/57L8KfxQD7zLlVuxXXTxiHX8UsfrEvZR/UPFLH6xL2Uf1FABDIfuuX/v8AxHJP/FLH6xL2Uf1HfwphFYXdXVqOp4TV3wUctXW53n6RoQHO7qGRdomiurbE+EcgAB4QAAAAAAAAAAAAAAAAAAAAAAAAAATnS16Vm6KvvgT8oGlr0rN0VffAn5LdaV1Sj195DX6L/nsvwp/FAyBr9F/z2X4U/igHTUOrV+SrgAhgQAAAAAAAAAAAAAAAAAAAAAAAAAAAAAAAE50telZuir74E/AJbrSuqUevvIa/Rf8APZfhT+KAAdNQ6tX5KuACGBAAAAAAAAAAAAAAAAf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774" name="AutoShape 6" descr="http://upload.wikimedia.org/wikipedia/commons/8/83/Pink_Venus_symbol.svg"/>
          <p:cNvSpPr>
            <a:spLocks noChangeAspect="1" noChangeArrowheads="1"/>
          </p:cNvSpPr>
          <p:nvPr/>
        </p:nvSpPr>
        <p:spPr bwMode="auto">
          <a:xfrm>
            <a:off x="155575" y="-18288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776" name="AutoShape 8" descr="http://upload.wikimedia.org/wikipedia/commons/8/83/Pink_Venus_symbol.svg"/>
          <p:cNvSpPr>
            <a:spLocks noChangeAspect="1" noChangeArrowheads="1"/>
          </p:cNvSpPr>
          <p:nvPr/>
        </p:nvSpPr>
        <p:spPr bwMode="auto">
          <a:xfrm>
            <a:off x="155575" y="-18288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778" name="AutoShape 10" descr="http://upload.wikimedia.org/wikipedia/commons/8/83/Pink_Venus_symbol.svg"/>
          <p:cNvSpPr>
            <a:spLocks noChangeAspect="1" noChangeArrowheads="1"/>
          </p:cNvSpPr>
          <p:nvPr/>
        </p:nvSpPr>
        <p:spPr bwMode="auto">
          <a:xfrm>
            <a:off x="155575" y="-18288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780" name="AutoShape 12" descr="http://upload.wikimedia.org/wikipedia/commons/8/83/Pink_Venus_symbol.svg"/>
          <p:cNvSpPr>
            <a:spLocks noChangeAspect="1" noChangeArrowheads="1"/>
          </p:cNvSpPr>
          <p:nvPr/>
        </p:nvSpPr>
        <p:spPr bwMode="auto">
          <a:xfrm>
            <a:off x="155575" y="-1600200"/>
            <a:ext cx="3333750" cy="3333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95925"/>
            <a:ext cx="7772400" cy="13620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CA" dirty="0" smtClean="0"/>
              <a:t>The Female Reproductive System - ANATOMY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Female Reproductive System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Ovaries</a:t>
            </a:r>
            <a:r>
              <a:rPr lang="en-CA" dirty="0" smtClean="0"/>
              <a:t> (female gonads)</a:t>
            </a:r>
          </a:p>
          <a:p>
            <a:pPr lvl="1"/>
            <a:r>
              <a:rPr lang="en-CA" dirty="0" smtClean="0"/>
              <a:t>Produces ova / ovum (oogenesis) which are 20x larger than sperm head and filled with nutrient rich cytoplasm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Suspended in abdominal cavity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Left and right alternate ovum production month to month</a:t>
            </a:r>
          </a:p>
          <a:p>
            <a:pPr lvl="1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 l="4543" t="6154" r="1867" b="3385"/>
          <a:stretch>
            <a:fillRect/>
          </a:stretch>
        </p:blipFill>
        <p:spPr bwMode="auto">
          <a:xfrm>
            <a:off x="323528" y="1059254"/>
            <a:ext cx="8532440" cy="579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CA" b="1" dirty="0" smtClean="0">
                <a:solidFill>
                  <a:srgbClr val="FF0000"/>
                </a:solidFill>
              </a:rPr>
              <a:t>Ovaries</a:t>
            </a:r>
            <a:r>
              <a:rPr lang="en-CA" dirty="0" smtClean="0"/>
              <a:t> contain </a:t>
            </a:r>
            <a:r>
              <a:rPr lang="en-CA" b="1" dirty="0" smtClean="0"/>
              <a:t>follicles: </a:t>
            </a:r>
            <a:r>
              <a:rPr lang="en-CA" dirty="0" smtClean="0"/>
              <a:t>site where the ovum matures and then is released. </a:t>
            </a:r>
            <a:r>
              <a:rPr lang="en-CA" b="1" dirty="0" smtClean="0">
                <a:solidFill>
                  <a:srgbClr val="00B0F0"/>
                </a:solidFill>
              </a:rPr>
              <a:t>(ovulation)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 l="2639" t="6720" r="2368" b="2561"/>
          <a:stretch>
            <a:fillRect/>
          </a:stretch>
        </p:blipFill>
        <p:spPr bwMode="auto">
          <a:xfrm>
            <a:off x="467544" y="764704"/>
            <a:ext cx="8124395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Female Reproductive System</a:t>
            </a:r>
            <a:r>
              <a:rPr lang="en-CA" dirty="0" smtClean="0"/>
              <a:t>							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472514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Arial" pitchFamily="34" charset="0"/>
                <a:cs typeface="Arial" pitchFamily="34" charset="0"/>
              </a:rPr>
              <a:t>endometrium</a:t>
            </a:r>
            <a:endParaRPr lang="en-CA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843808" y="3573016"/>
            <a:ext cx="1368152" cy="12961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Female Reproductive System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85000" lnSpcReduction="20000"/>
          </a:bodyPr>
          <a:lstStyle/>
          <a:p>
            <a:r>
              <a:rPr lang="en-CA" b="1" dirty="0" smtClean="0"/>
              <a:t>Uterus: </a:t>
            </a:r>
            <a:r>
              <a:rPr lang="en-CA" dirty="0" smtClean="0"/>
              <a:t>Hollow organ, protects and nourishes a developing fetus</a:t>
            </a:r>
          </a:p>
          <a:p>
            <a:endParaRPr lang="en-CA" dirty="0" smtClean="0"/>
          </a:p>
          <a:p>
            <a:r>
              <a:rPr lang="en-CA" b="1" dirty="0" smtClean="0"/>
              <a:t>Endometrium: </a:t>
            </a:r>
            <a:r>
              <a:rPr lang="en-CA" dirty="0" smtClean="0"/>
              <a:t>lining of the uterus, rich in blood vessels and provides nutrients for the developing fetus (site of egg implantation)</a:t>
            </a:r>
          </a:p>
          <a:p>
            <a:endParaRPr lang="en-CA" dirty="0" smtClean="0"/>
          </a:p>
          <a:p>
            <a:r>
              <a:rPr lang="en-CA" b="1" dirty="0" smtClean="0"/>
              <a:t>Cervix: </a:t>
            </a:r>
            <a:r>
              <a:rPr lang="en-CA" dirty="0" smtClean="0"/>
              <a:t>muscular band that connects the uterus to the vagina</a:t>
            </a:r>
          </a:p>
          <a:p>
            <a:endParaRPr lang="en-CA" dirty="0" smtClean="0"/>
          </a:p>
          <a:p>
            <a:r>
              <a:rPr lang="en-CA" b="1" dirty="0" smtClean="0"/>
              <a:t>Vagina: </a:t>
            </a:r>
            <a:r>
              <a:rPr lang="en-CA" dirty="0" smtClean="0"/>
              <a:t>sperm entrance, muscular birth canal and exit for menstrual flow</a:t>
            </a:r>
          </a:p>
          <a:p>
            <a:endParaRPr lang="en-CA" dirty="0" smtClean="0"/>
          </a:p>
          <a:p>
            <a:r>
              <a:rPr lang="en-CA" b="1" dirty="0" smtClean="0"/>
              <a:t>Fallopian tube (oviduct): </a:t>
            </a:r>
            <a:r>
              <a:rPr lang="en-CA" dirty="0" smtClean="0"/>
              <a:t>pathway for ova to uterus, usually the site of fertilization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Female Reproductive System</a:t>
            </a:r>
            <a:r>
              <a:rPr lang="en-CA" dirty="0" smtClean="0"/>
              <a:t>							</a:t>
            </a:r>
            <a:endParaRPr lang="en-CA" dirty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 l="1842" t="5723" r="1842" b="4083"/>
          <a:stretch>
            <a:fillRect/>
          </a:stretch>
        </p:blipFill>
        <p:spPr bwMode="auto">
          <a:xfrm>
            <a:off x="-15418" y="1628800"/>
            <a:ext cx="915941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3717032"/>
            <a:ext cx="161967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0" y="4365104"/>
            <a:ext cx="89959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0" y="5157192"/>
            <a:ext cx="27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rgbClr val="FF0000"/>
                </a:solidFill>
              </a:rPr>
              <a:t>Not parts of reproductive system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44408" y="5445224"/>
            <a:ext cx="89959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Tubal Ligation “Tubes Tied”</a:t>
            </a:r>
            <a:br>
              <a:rPr lang="en-CA" b="1" dirty="0" smtClean="0"/>
            </a:br>
            <a:endParaRPr lang="en-CA" dirty="0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 l="2751" t="12318" r="67534" b="5253"/>
          <a:stretch>
            <a:fillRect/>
          </a:stretch>
        </p:blipFill>
        <p:spPr bwMode="auto">
          <a:xfrm>
            <a:off x="0" y="836712"/>
            <a:ext cx="3528392" cy="377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35499" t="12318" r="34786" b="5253"/>
          <a:stretch>
            <a:fillRect/>
          </a:stretch>
        </p:blipFill>
        <p:spPr bwMode="auto">
          <a:xfrm>
            <a:off x="5615608" y="836712"/>
            <a:ext cx="3528392" cy="377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67486" t="12318" r="2751" b="5253"/>
          <a:stretch>
            <a:fillRect/>
          </a:stretch>
        </p:blipFill>
        <p:spPr bwMode="auto">
          <a:xfrm>
            <a:off x="2771800" y="3356992"/>
            <a:ext cx="3312368" cy="353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CA" sz="4800" b="1" dirty="0" smtClean="0">
                <a:solidFill>
                  <a:srgbClr val="0070C0"/>
                </a:solidFill>
              </a:rPr>
              <a:t>Practice</a:t>
            </a:r>
            <a:endParaRPr lang="en-CA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CA" sz="4400" dirty="0" smtClean="0"/>
              <a:t>Label Female Reproductive System Handouts</a:t>
            </a:r>
          </a:p>
          <a:p>
            <a:r>
              <a:rPr lang="en-CA" sz="4400" dirty="0" smtClean="0"/>
              <a:t>Draw from memory (self test)</a:t>
            </a:r>
          </a:p>
          <a:p>
            <a:r>
              <a:rPr lang="en-CA" sz="4400" dirty="0" smtClean="0">
                <a:solidFill>
                  <a:srgbClr val="FF0000"/>
                </a:solidFill>
              </a:rPr>
              <a:t>Male &amp; Female Anatomy Quiz Thurs. Oct. 11</a:t>
            </a:r>
          </a:p>
          <a:p>
            <a:r>
              <a:rPr lang="en-CA" sz="4400" dirty="0" smtClean="0"/>
              <a:t>pg. 529 # 5, 6</a:t>
            </a:r>
          </a:p>
          <a:p>
            <a:r>
              <a:rPr lang="en-CA" sz="4400" b="1" dirty="0" smtClean="0">
                <a:solidFill>
                  <a:srgbClr val="7030A0"/>
                </a:solidFill>
              </a:rPr>
              <a:t>Read Section 16.1 &amp; 16.2 (focus on hormones)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81104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9766DC380EC41B0C646DC6BEDE1C2" ma:contentTypeVersion="0" ma:contentTypeDescription="Create a new document." ma:contentTypeScope="" ma:versionID="46df14caedb83cc47a62a714c32e4e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303818-C130-4029-896A-B9017C350025}"/>
</file>

<file path=customXml/itemProps2.xml><?xml version="1.0" encoding="utf-8"?>
<ds:datastoreItem xmlns:ds="http://schemas.openxmlformats.org/officeDocument/2006/customXml" ds:itemID="{C2FE685D-971A-4EE0-AC91-75E86E46170B}"/>
</file>

<file path=customXml/itemProps3.xml><?xml version="1.0" encoding="utf-8"?>
<ds:datastoreItem xmlns:ds="http://schemas.openxmlformats.org/officeDocument/2006/customXml" ds:itemID="{3B8AF841-EE6C-46E4-8A81-03A5A9D0018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202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Female Reproductive System - ANATOMY</vt:lpstr>
      <vt:lpstr>Female Reproductive System</vt:lpstr>
      <vt:lpstr>Slide 3</vt:lpstr>
      <vt:lpstr>Female Reproductive System       </vt:lpstr>
      <vt:lpstr>Female Reproductive System</vt:lpstr>
      <vt:lpstr>Female Reproductive System       </vt:lpstr>
      <vt:lpstr>Tubal Ligation “Tubes Tied” </vt:lpstr>
      <vt:lpstr>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B: Reproduction and Development</dc:title>
  <dc:creator>ian b</dc:creator>
  <cp:lastModifiedBy>Patrick</cp:lastModifiedBy>
  <cp:revision>109</cp:revision>
  <dcterms:created xsi:type="dcterms:W3CDTF">2011-04-10T21:51:58Z</dcterms:created>
  <dcterms:modified xsi:type="dcterms:W3CDTF">2012-10-10T03:06:13Z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0x010100FA99766DC380EC41B0C646DC6BEDE1C2</vt:lpwstr>
  </property>
</Properties>
</file>