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4"/>
  </p:sldMasterIdLst>
  <p:sldIdLst>
    <p:sldId id="305" r:id="rId5"/>
    <p:sldId id="290" r:id="rId6"/>
    <p:sldId id="259" r:id="rId7"/>
    <p:sldId id="291" r:id="rId8"/>
    <p:sldId id="292" r:id="rId9"/>
    <p:sldId id="311" r:id="rId10"/>
    <p:sldId id="293" r:id="rId11"/>
    <p:sldId id="313" r:id="rId12"/>
    <p:sldId id="294" r:id="rId13"/>
    <p:sldId id="295" r:id="rId14"/>
    <p:sldId id="310" r:id="rId15"/>
    <p:sldId id="312" r:id="rId16"/>
    <p:sldId id="30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6174D7-14DF-45CF-811C-C445A6E7B439}" type="doc">
      <dgm:prSet loTypeId="urn:microsoft.com/office/officeart/2005/8/layout/cycle7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0973149B-392F-4E18-AC1D-33366FF6CC28}">
      <dgm:prSet phldrT="[Text]"/>
      <dgm:spPr/>
      <dgm:t>
        <a:bodyPr/>
        <a:lstStyle/>
        <a:p>
          <a:r>
            <a:rPr lang="en-CA" b="1" dirty="0" smtClean="0"/>
            <a:t>Hypothalamus</a:t>
          </a:r>
          <a:r>
            <a:rPr lang="en-CA" dirty="0" smtClean="0"/>
            <a:t> </a:t>
          </a:r>
          <a:endParaRPr lang="en-CA" dirty="0"/>
        </a:p>
      </dgm:t>
    </dgm:pt>
    <dgm:pt modelId="{6496ACAB-487D-478C-B8CB-9FC9F366A11D}" type="parTrans" cxnId="{155D1598-D227-4CF7-A7E6-224F8CB2D83D}">
      <dgm:prSet/>
      <dgm:spPr/>
      <dgm:t>
        <a:bodyPr/>
        <a:lstStyle/>
        <a:p>
          <a:endParaRPr lang="en-CA"/>
        </a:p>
      </dgm:t>
    </dgm:pt>
    <dgm:pt modelId="{6BCAA8B2-DB41-4A4D-8790-097565A2DB59}" type="sibTrans" cxnId="{155D1598-D227-4CF7-A7E6-224F8CB2D83D}">
      <dgm:prSet/>
      <dgm:spPr/>
      <dgm:t>
        <a:bodyPr/>
        <a:lstStyle/>
        <a:p>
          <a:endParaRPr lang="en-CA"/>
        </a:p>
      </dgm:t>
    </dgm:pt>
    <dgm:pt modelId="{4E3D35F0-4502-4AB5-929E-8FC26864AF44}">
      <dgm:prSet/>
      <dgm:spPr/>
      <dgm:t>
        <a:bodyPr/>
        <a:lstStyle/>
        <a:p>
          <a:r>
            <a:rPr lang="en-CA" b="1" dirty="0" smtClean="0"/>
            <a:t>Anterior Pituitary</a:t>
          </a:r>
          <a:endParaRPr lang="en-CA" b="1" dirty="0"/>
        </a:p>
      </dgm:t>
    </dgm:pt>
    <dgm:pt modelId="{60AFAE87-7768-4BA7-BE82-8ACB5BFEDF72}" type="parTrans" cxnId="{0956F085-304A-427D-98CA-D18244E2B1F5}">
      <dgm:prSet/>
      <dgm:spPr/>
      <dgm:t>
        <a:bodyPr/>
        <a:lstStyle/>
        <a:p>
          <a:endParaRPr lang="en-CA"/>
        </a:p>
      </dgm:t>
    </dgm:pt>
    <dgm:pt modelId="{8520A253-8658-4924-A822-3B95D5BBEBD9}" type="sibTrans" cxnId="{0956F085-304A-427D-98CA-D18244E2B1F5}">
      <dgm:prSet/>
      <dgm:spPr/>
      <dgm:t>
        <a:bodyPr/>
        <a:lstStyle/>
        <a:p>
          <a:endParaRPr lang="en-CA"/>
        </a:p>
      </dgm:t>
    </dgm:pt>
    <dgm:pt modelId="{3B55BCA7-F811-4E23-BAAF-26CD9186542E}">
      <dgm:prSet/>
      <dgm:spPr/>
      <dgm:t>
        <a:bodyPr/>
        <a:lstStyle/>
        <a:p>
          <a:r>
            <a:rPr lang="en-CA" b="1" dirty="0" smtClean="0"/>
            <a:t>Testes/Seminiferous Tubules</a:t>
          </a:r>
          <a:endParaRPr lang="en-CA" b="1" dirty="0"/>
        </a:p>
      </dgm:t>
    </dgm:pt>
    <dgm:pt modelId="{7964DD77-ADE8-4A4B-B9ED-DA92A7232AAD}" type="parTrans" cxnId="{5E1CEDA9-D227-4A03-A170-3E2BE88E9F08}">
      <dgm:prSet/>
      <dgm:spPr/>
      <dgm:t>
        <a:bodyPr/>
        <a:lstStyle/>
        <a:p>
          <a:endParaRPr lang="en-CA"/>
        </a:p>
      </dgm:t>
    </dgm:pt>
    <dgm:pt modelId="{2A1B7DD3-C6FC-40EE-B271-F989CCFBB41F}" type="sibTrans" cxnId="{5E1CEDA9-D227-4A03-A170-3E2BE88E9F08}">
      <dgm:prSet/>
      <dgm:spPr/>
      <dgm:t>
        <a:bodyPr/>
        <a:lstStyle/>
        <a:p>
          <a:endParaRPr lang="en-CA"/>
        </a:p>
      </dgm:t>
    </dgm:pt>
    <dgm:pt modelId="{1888CD9B-40F3-465D-873C-AA6AF66D6E8B}" type="pres">
      <dgm:prSet presAssocID="{116174D7-14DF-45CF-811C-C445A6E7B4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97C5504-AE9C-4833-BF8F-DA7E0ABA3616}" type="pres">
      <dgm:prSet presAssocID="{0973149B-392F-4E18-AC1D-33366FF6CC28}" presName="node" presStyleLbl="node1" presStyleIdx="0" presStyleCnt="3" custRadScaleRad="99531" custRadScaleInc="408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82DD7E2-E744-4A13-AB5B-EABA304F3681}" type="pres">
      <dgm:prSet presAssocID="{6BCAA8B2-DB41-4A4D-8790-097565A2DB59}" presName="sibTrans" presStyleLbl="sibTrans2D1" presStyleIdx="0" presStyleCnt="3" custAng="16590916" custScaleX="38161" custScaleY="472782" custLinFactNeighborX="18165" custLinFactNeighborY="20363"/>
      <dgm:spPr>
        <a:prstGeom prst="downArrow">
          <a:avLst/>
        </a:prstGeom>
      </dgm:spPr>
      <dgm:t>
        <a:bodyPr/>
        <a:lstStyle/>
        <a:p>
          <a:endParaRPr lang="en-CA"/>
        </a:p>
      </dgm:t>
    </dgm:pt>
    <dgm:pt modelId="{BE148316-C1EF-43F4-A053-551667EEF82F}" type="pres">
      <dgm:prSet presAssocID="{6BCAA8B2-DB41-4A4D-8790-097565A2DB59}" presName="connectorText" presStyleLbl="sibTrans2D1" presStyleIdx="0" presStyleCnt="3"/>
      <dgm:spPr/>
      <dgm:t>
        <a:bodyPr/>
        <a:lstStyle/>
        <a:p>
          <a:endParaRPr lang="en-CA"/>
        </a:p>
      </dgm:t>
    </dgm:pt>
    <dgm:pt modelId="{574FD3F2-ABD9-438E-8BA0-BDC10B7B0E56}" type="pres">
      <dgm:prSet presAssocID="{4E3D35F0-4502-4AB5-929E-8FC26864AF44}" presName="node" presStyleLbl="node1" presStyleIdx="1" presStyleCnt="3" custRadScaleRad="97989" custRadScaleInc="90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C310F50-3041-4B26-B10D-1B3C7B44B50E}" type="pres">
      <dgm:prSet presAssocID="{8520A253-8658-4924-A822-3B95D5BBEBD9}" presName="sibTrans" presStyleLbl="sibTrans2D1" presStyleIdx="1" presStyleCnt="3" custAng="16200000" custScaleX="38161" custScaleY="272759"/>
      <dgm:spPr>
        <a:prstGeom prst="downArrow">
          <a:avLst/>
        </a:prstGeom>
      </dgm:spPr>
      <dgm:t>
        <a:bodyPr/>
        <a:lstStyle/>
        <a:p>
          <a:endParaRPr lang="en-CA"/>
        </a:p>
      </dgm:t>
    </dgm:pt>
    <dgm:pt modelId="{B18711D4-EF8E-4A33-A06B-B3177AE1E9C6}" type="pres">
      <dgm:prSet presAssocID="{8520A253-8658-4924-A822-3B95D5BBEBD9}" presName="connectorText" presStyleLbl="sibTrans2D1" presStyleIdx="1" presStyleCnt="3"/>
      <dgm:spPr/>
      <dgm:t>
        <a:bodyPr/>
        <a:lstStyle/>
        <a:p>
          <a:endParaRPr lang="en-CA"/>
        </a:p>
      </dgm:t>
    </dgm:pt>
    <dgm:pt modelId="{AE627909-035A-4891-B491-8ADE6FA89F81}" type="pres">
      <dgm:prSet presAssocID="{3B55BCA7-F811-4E23-BAAF-26CD9186542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C7C5D94-328D-4471-9A97-2AA78A4F8C90}" type="pres">
      <dgm:prSet presAssocID="{2A1B7DD3-C6FC-40EE-B271-F989CCFBB41F}" presName="sibTrans" presStyleLbl="sibTrans2D1" presStyleIdx="2" presStyleCnt="3" custAng="16281633" custScaleX="38161" custScaleY="464389" custLinFactNeighborX="-39297" custLinFactNeighborY="-13793"/>
      <dgm:spPr>
        <a:prstGeom prst="downArrow">
          <a:avLst/>
        </a:prstGeom>
      </dgm:spPr>
      <dgm:t>
        <a:bodyPr/>
        <a:lstStyle/>
        <a:p>
          <a:endParaRPr lang="en-CA"/>
        </a:p>
      </dgm:t>
    </dgm:pt>
    <dgm:pt modelId="{9A8BDC28-CF73-40F5-BC54-158A1B6D186A}" type="pres">
      <dgm:prSet presAssocID="{2A1B7DD3-C6FC-40EE-B271-F989CCFBB41F}" presName="connectorText" presStyleLbl="sibTrans2D1" presStyleIdx="2" presStyleCnt="3"/>
      <dgm:spPr/>
      <dgm:t>
        <a:bodyPr/>
        <a:lstStyle/>
        <a:p>
          <a:endParaRPr lang="en-CA"/>
        </a:p>
      </dgm:t>
    </dgm:pt>
  </dgm:ptLst>
  <dgm:cxnLst>
    <dgm:cxn modelId="{5E1CEDA9-D227-4A03-A170-3E2BE88E9F08}" srcId="{116174D7-14DF-45CF-811C-C445A6E7B439}" destId="{3B55BCA7-F811-4E23-BAAF-26CD9186542E}" srcOrd="2" destOrd="0" parTransId="{7964DD77-ADE8-4A4B-B9ED-DA92A7232AAD}" sibTransId="{2A1B7DD3-C6FC-40EE-B271-F989CCFBB41F}"/>
    <dgm:cxn modelId="{F94E761A-9D67-4194-9193-3822BA2A3E99}" type="presOf" srcId="{6BCAA8B2-DB41-4A4D-8790-097565A2DB59}" destId="{BE148316-C1EF-43F4-A053-551667EEF82F}" srcOrd="1" destOrd="0" presId="urn:microsoft.com/office/officeart/2005/8/layout/cycle7"/>
    <dgm:cxn modelId="{B58CC3A4-9E89-4A1A-811C-2C20BAD838F7}" type="presOf" srcId="{116174D7-14DF-45CF-811C-C445A6E7B439}" destId="{1888CD9B-40F3-465D-873C-AA6AF66D6E8B}" srcOrd="0" destOrd="0" presId="urn:microsoft.com/office/officeart/2005/8/layout/cycle7"/>
    <dgm:cxn modelId="{4FCCA496-A732-43C8-BA92-EE8631CD8107}" type="presOf" srcId="{4E3D35F0-4502-4AB5-929E-8FC26864AF44}" destId="{574FD3F2-ABD9-438E-8BA0-BDC10B7B0E56}" srcOrd="0" destOrd="0" presId="urn:microsoft.com/office/officeart/2005/8/layout/cycle7"/>
    <dgm:cxn modelId="{1894E71A-B645-4C34-9620-47331D19EFE8}" type="presOf" srcId="{3B55BCA7-F811-4E23-BAAF-26CD9186542E}" destId="{AE627909-035A-4891-B491-8ADE6FA89F81}" srcOrd="0" destOrd="0" presId="urn:microsoft.com/office/officeart/2005/8/layout/cycle7"/>
    <dgm:cxn modelId="{CEC633EB-FB77-4B7C-8BDA-ED02DB890478}" type="presOf" srcId="{0973149B-392F-4E18-AC1D-33366FF6CC28}" destId="{197C5504-AE9C-4833-BF8F-DA7E0ABA3616}" srcOrd="0" destOrd="0" presId="urn:microsoft.com/office/officeart/2005/8/layout/cycle7"/>
    <dgm:cxn modelId="{0956F085-304A-427D-98CA-D18244E2B1F5}" srcId="{116174D7-14DF-45CF-811C-C445A6E7B439}" destId="{4E3D35F0-4502-4AB5-929E-8FC26864AF44}" srcOrd="1" destOrd="0" parTransId="{60AFAE87-7768-4BA7-BE82-8ACB5BFEDF72}" sibTransId="{8520A253-8658-4924-A822-3B95D5BBEBD9}"/>
    <dgm:cxn modelId="{76A0C392-16B0-4BDC-8264-9958B45BC598}" type="presOf" srcId="{6BCAA8B2-DB41-4A4D-8790-097565A2DB59}" destId="{D82DD7E2-E744-4A13-AB5B-EABA304F3681}" srcOrd="0" destOrd="0" presId="urn:microsoft.com/office/officeart/2005/8/layout/cycle7"/>
    <dgm:cxn modelId="{AF0526B2-0436-4545-9EE1-A7556C7D6D59}" type="presOf" srcId="{2A1B7DD3-C6FC-40EE-B271-F989CCFBB41F}" destId="{4C7C5D94-328D-4471-9A97-2AA78A4F8C90}" srcOrd="0" destOrd="0" presId="urn:microsoft.com/office/officeart/2005/8/layout/cycle7"/>
    <dgm:cxn modelId="{155D1598-D227-4CF7-A7E6-224F8CB2D83D}" srcId="{116174D7-14DF-45CF-811C-C445A6E7B439}" destId="{0973149B-392F-4E18-AC1D-33366FF6CC28}" srcOrd="0" destOrd="0" parTransId="{6496ACAB-487D-478C-B8CB-9FC9F366A11D}" sibTransId="{6BCAA8B2-DB41-4A4D-8790-097565A2DB59}"/>
    <dgm:cxn modelId="{2488EF22-AB51-4C97-A6AD-655D81CF6B87}" type="presOf" srcId="{2A1B7DD3-C6FC-40EE-B271-F989CCFBB41F}" destId="{9A8BDC28-CF73-40F5-BC54-158A1B6D186A}" srcOrd="1" destOrd="0" presId="urn:microsoft.com/office/officeart/2005/8/layout/cycle7"/>
    <dgm:cxn modelId="{09A53061-E047-4A2F-8C24-7ED7506750D7}" type="presOf" srcId="{8520A253-8658-4924-A822-3B95D5BBEBD9}" destId="{7C310F50-3041-4B26-B10D-1B3C7B44B50E}" srcOrd="0" destOrd="0" presId="urn:microsoft.com/office/officeart/2005/8/layout/cycle7"/>
    <dgm:cxn modelId="{C1D60325-1953-4CD3-BB8D-69CB52A49E11}" type="presOf" srcId="{8520A253-8658-4924-A822-3B95D5BBEBD9}" destId="{B18711D4-EF8E-4A33-A06B-B3177AE1E9C6}" srcOrd="1" destOrd="0" presId="urn:microsoft.com/office/officeart/2005/8/layout/cycle7"/>
    <dgm:cxn modelId="{FDBD2CDB-D9B1-44AE-B75B-A5D5F4C3FA62}" type="presParOf" srcId="{1888CD9B-40F3-465D-873C-AA6AF66D6E8B}" destId="{197C5504-AE9C-4833-BF8F-DA7E0ABA3616}" srcOrd="0" destOrd="0" presId="urn:microsoft.com/office/officeart/2005/8/layout/cycle7"/>
    <dgm:cxn modelId="{A5682DDC-434E-4776-97CF-0D1854693251}" type="presParOf" srcId="{1888CD9B-40F3-465D-873C-AA6AF66D6E8B}" destId="{D82DD7E2-E744-4A13-AB5B-EABA304F3681}" srcOrd="1" destOrd="0" presId="urn:microsoft.com/office/officeart/2005/8/layout/cycle7"/>
    <dgm:cxn modelId="{7B4F11FB-8CFB-4EBE-A82D-393E68EA4891}" type="presParOf" srcId="{D82DD7E2-E744-4A13-AB5B-EABA304F3681}" destId="{BE148316-C1EF-43F4-A053-551667EEF82F}" srcOrd="0" destOrd="0" presId="urn:microsoft.com/office/officeart/2005/8/layout/cycle7"/>
    <dgm:cxn modelId="{C10E2950-D5D8-40FD-BC76-DE282B02459C}" type="presParOf" srcId="{1888CD9B-40F3-465D-873C-AA6AF66D6E8B}" destId="{574FD3F2-ABD9-438E-8BA0-BDC10B7B0E56}" srcOrd="2" destOrd="0" presId="urn:microsoft.com/office/officeart/2005/8/layout/cycle7"/>
    <dgm:cxn modelId="{E3DE51B3-BE9A-4843-BAB7-1654E9339491}" type="presParOf" srcId="{1888CD9B-40F3-465D-873C-AA6AF66D6E8B}" destId="{7C310F50-3041-4B26-B10D-1B3C7B44B50E}" srcOrd="3" destOrd="0" presId="urn:microsoft.com/office/officeart/2005/8/layout/cycle7"/>
    <dgm:cxn modelId="{2E422431-0681-46A9-8ED9-CEDCC475A914}" type="presParOf" srcId="{7C310F50-3041-4B26-B10D-1B3C7B44B50E}" destId="{B18711D4-EF8E-4A33-A06B-B3177AE1E9C6}" srcOrd="0" destOrd="0" presId="urn:microsoft.com/office/officeart/2005/8/layout/cycle7"/>
    <dgm:cxn modelId="{C9EB3237-3B1F-4CE7-A3A0-BA0F84B68780}" type="presParOf" srcId="{1888CD9B-40F3-465D-873C-AA6AF66D6E8B}" destId="{AE627909-035A-4891-B491-8ADE6FA89F81}" srcOrd="4" destOrd="0" presId="urn:microsoft.com/office/officeart/2005/8/layout/cycle7"/>
    <dgm:cxn modelId="{15F152E3-45D5-45A5-84EE-B57E2144D0FE}" type="presParOf" srcId="{1888CD9B-40F3-465D-873C-AA6AF66D6E8B}" destId="{4C7C5D94-328D-4471-9A97-2AA78A4F8C90}" srcOrd="5" destOrd="0" presId="urn:microsoft.com/office/officeart/2005/8/layout/cycle7"/>
    <dgm:cxn modelId="{39A95CBA-5008-4942-BF59-8B16B123D72B}" type="presParOf" srcId="{4C7C5D94-328D-4471-9A97-2AA78A4F8C90}" destId="{9A8BDC28-CF73-40F5-BC54-158A1B6D186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6174D7-14DF-45CF-811C-C445A6E7B439}" type="doc">
      <dgm:prSet loTypeId="urn:microsoft.com/office/officeart/2005/8/layout/cycle7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0973149B-392F-4E18-AC1D-33366FF6CC28}">
      <dgm:prSet phldrT="[Text]"/>
      <dgm:spPr/>
      <dgm:t>
        <a:bodyPr/>
        <a:lstStyle/>
        <a:p>
          <a:r>
            <a:rPr lang="en-CA" dirty="0" smtClean="0"/>
            <a:t>Hypothalamus </a:t>
          </a:r>
          <a:endParaRPr lang="en-CA" dirty="0"/>
        </a:p>
      </dgm:t>
    </dgm:pt>
    <dgm:pt modelId="{6496ACAB-487D-478C-B8CB-9FC9F366A11D}" type="parTrans" cxnId="{155D1598-D227-4CF7-A7E6-224F8CB2D83D}">
      <dgm:prSet/>
      <dgm:spPr/>
      <dgm:t>
        <a:bodyPr/>
        <a:lstStyle/>
        <a:p>
          <a:endParaRPr lang="en-CA"/>
        </a:p>
      </dgm:t>
    </dgm:pt>
    <dgm:pt modelId="{6BCAA8B2-DB41-4A4D-8790-097565A2DB59}" type="sibTrans" cxnId="{155D1598-D227-4CF7-A7E6-224F8CB2D83D}">
      <dgm:prSet/>
      <dgm:spPr/>
      <dgm:t>
        <a:bodyPr/>
        <a:lstStyle/>
        <a:p>
          <a:endParaRPr lang="en-CA"/>
        </a:p>
      </dgm:t>
    </dgm:pt>
    <dgm:pt modelId="{4E3D35F0-4502-4AB5-929E-8FC26864AF44}">
      <dgm:prSet/>
      <dgm:spPr/>
      <dgm:t>
        <a:bodyPr/>
        <a:lstStyle/>
        <a:p>
          <a:r>
            <a:rPr lang="en-CA" dirty="0" smtClean="0"/>
            <a:t>Anterior Pituitary</a:t>
          </a:r>
          <a:endParaRPr lang="en-CA" dirty="0"/>
        </a:p>
      </dgm:t>
    </dgm:pt>
    <dgm:pt modelId="{60AFAE87-7768-4BA7-BE82-8ACB5BFEDF72}" type="parTrans" cxnId="{0956F085-304A-427D-98CA-D18244E2B1F5}">
      <dgm:prSet/>
      <dgm:spPr/>
      <dgm:t>
        <a:bodyPr/>
        <a:lstStyle/>
        <a:p>
          <a:endParaRPr lang="en-CA"/>
        </a:p>
      </dgm:t>
    </dgm:pt>
    <dgm:pt modelId="{8520A253-8658-4924-A822-3B95D5BBEBD9}" type="sibTrans" cxnId="{0956F085-304A-427D-98CA-D18244E2B1F5}">
      <dgm:prSet/>
      <dgm:spPr/>
      <dgm:t>
        <a:bodyPr/>
        <a:lstStyle/>
        <a:p>
          <a:endParaRPr lang="en-CA"/>
        </a:p>
      </dgm:t>
    </dgm:pt>
    <dgm:pt modelId="{3B55BCA7-F811-4E23-BAAF-26CD9186542E}">
      <dgm:prSet/>
      <dgm:spPr/>
      <dgm:t>
        <a:bodyPr/>
        <a:lstStyle/>
        <a:p>
          <a:r>
            <a:rPr lang="en-CA" dirty="0" smtClean="0"/>
            <a:t>Testes</a:t>
          </a:r>
          <a:endParaRPr lang="en-CA" dirty="0"/>
        </a:p>
      </dgm:t>
    </dgm:pt>
    <dgm:pt modelId="{7964DD77-ADE8-4A4B-B9ED-DA92A7232AAD}" type="parTrans" cxnId="{5E1CEDA9-D227-4A03-A170-3E2BE88E9F08}">
      <dgm:prSet/>
      <dgm:spPr/>
      <dgm:t>
        <a:bodyPr/>
        <a:lstStyle/>
        <a:p>
          <a:endParaRPr lang="en-CA"/>
        </a:p>
      </dgm:t>
    </dgm:pt>
    <dgm:pt modelId="{2A1B7DD3-C6FC-40EE-B271-F989CCFBB41F}" type="sibTrans" cxnId="{5E1CEDA9-D227-4A03-A170-3E2BE88E9F08}">
      <dgm:prSet/>
      <dgm:spPr/>
      <dgm:t>
        <a:bodyPr/>
        <a:lstStyle/>
        <a:p>
          <a:endParaRPr lang="en-CA"/>
        </a:p>
      </dgm:t>
    </dgm:pt>
    <dgm:pt modelId="{1888CD9B-40F3-465D-873C-AA6AF66D6E8B}" type="pres">
      <dgm:prSet presAssocID="{116174D7-14DF-45CF-811C-C445A6E7B4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97C5504-AE9C-4833-BF8F-DA7E0ABA3616}" type="pres">
      <dgm:prSet presAssocID="{0973149B-392F-4E18-AC1D-33366FF6CC2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82DD7E2-E744-4A13-AB5B-EABA304F3681}" type="pres">
      <dgm:prSet presAssocID="{6BCAA8B2-DB41-4A4D-8790-097565A2DB59}" presName="sibTrans" presStyleLbl="sibTrans2D1" presStyleIdx="0" presStyleCnt="3" custAng="16590916" custScaleX="38161" custScaleY="472782" custLinFactNeighborX="18165" custLinFactNeighborY="20363"/>
      <dgm:spPr>
        <a:prstGeom prst="downArrow">
          <a:avLst/>
        </a:prstGeom>
      </dgm:spPr>
      <dgm:t>
        <a:bodyPr/>
        <a:lstStyle/>
        <a:p>
          <a:endParaRPr lang="en-CA"/>
        </a:p>
      </dgm:t>
    </dgm:pt>
    <dgm:pt modelId="{BE148316-C1EF-43F4-A053-551667EEF82F}" type="pres">
      <dgm:prSet presAssocID="{6BCAA8B2-DB41-4A4D-8790-097565A2DB59}" presName="connectorText" presStyleLbl="sibTrans2D1" presStyleIdx="0" presStyleCnt="3"/>
      <dgm:spPr/>
      <dgm:t>
        <a:bodyPr/>
        <a:lstStyle/>
        <a:p>
          <a:endParaRPr lang="en-CA"/>
        </a:p>
      </dgm:t>
    </dgm:pt>
    <dgm:pt modelId="{574FD3F2-ABD9-438E-8BA0-BDC10B7B0E56}" type="pres">
      <dgm:prSet presAssocID="{4E3D35F0-4502-4AB5-929E-8FC26864AF44}" presName="node" presStyleLbl="node1" presStyleIdx="1" presStyleCnt="3" custRadScaleRad="97989" custRadScaleInc="90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C310F50-3041-4B26-B10D-1B3C7B44B50E}" type="pres">
      <dgm:prSet presAssocID="{8520A253-8658-4924-A822-3B95D5BBEBD9}" presName="sibTrans" presStyleLbl="sibTrans2D1" presStyleIdx="1" presStyleCnt="3" custAng="16200000" custScaleX="38161" custScaleY="272759"/>
      <dgm:spPr>
        <a:prstGeom prst="downArrow">
          <a:avLst/>
        </a:prstGeom>
      </dgm:spPr>
      <dgm:t>
        <a:bodyPr/>
        <a:lstStyle/>
        <a:p>
          <a:endParaRPr lang="en-CA"/>
        </a:p>
      </dgm:t>
    </dgm:pt>
    <dgm:pt modelId="{B18711D4-EF8E-4A33-A06B-B3177AE1E9C6}" type="pres">
      <dgm:prSet presAssocID="{8520A253-8658-4924-A822-3B95D5BBEBD9}" presName="connectorText" presStyleLbl="sibTrans2D1" presStyleIdx="1" presStyleCnt="3"/>
      <dgm:spPr/>
      <dgm:t>
        <a:bodyPr/>
        <a:lstStyle/>
        <a:p>
          <a:endParaRPr lang="en-CA"/>
        </a:p>
      </dgm:t>
    </dgm:pt>
    <dgm:pt modelId="{AE627909-035A-4891-B491-8ADE6FA89F81}" type="pres">
      <dgm:prSet presAssocID="{3B55BCA7-F811-4E23-BAAF-26CD9186542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C7C5D94-328D-4471-9A97-2AA78A4F8C90}" type="pres">
      <dgm:prSet presAssocID="{2A1B7DD3-C6FC-40EE-B271-F989CCFBB41F}" presName="sibTrans" presStyleLbl="sibTrans2D1" presStyleIdx="2" presStyleCnt="3" custAng="16281633" custScaleX="38161" custScaleY="464389" custLinFactNeighborX="-39297" custLinFactNeighborY="-13793"/>
      <dgm:spPr>
        <a:prstGeom prst="downArrow">
          <a:avLst/>
        </a:prstGeom>
      </dgm:spPr>
      <dgm:t>
        <a:bodyPr/>
        <a:lstStyle/>
        <a:p>
          <a:endParaRPr lang="en-CA"/>
        </a:p>
      </dgm:t>
    </dgm:pt>
    <dgm:pt modelId="{9A8BDC28-CF73-40F5-BC54-158A1B6D186A}" type="pres">
      <dgm:prSet presAssocID="{2A1B7DD3-C6FC-40EE-B271-F989CCFBB41F}" presName="connectorText" presStyleLbl="sibTrans2D1" presStyleIdx="2" presStyleCnt="3"/>
      <dgm:spPr/>
      <dgm:t>
        <a:bodyPr/>
        <a:lstStyle/>
        <a:p>
          <a:endParaRPr lang="en-CA"/>
        </a:p>
      </dgm:t>
    </dgm:pt>
  </dgm:ptLst>
  <dgm:cxnLst>
    <dgm:cxn modelId="{5E1CEDA9-D227-4A03-A170-3E2BE88E9F08}" srcId="{116174D7-14DF-45CF-811C-C445A6E7B439}" destId="{3B55BCA7-F811-4E23-BAAF-26CD9186542E}" srcOrd="2" destOrd="0" parTransId="{7964DD77-ADE8-4A4B-B9ED-DA92A7232AAD}" sibTransId="{2A1B7DD3-C6FC-40EE-B271-F989CCFBB41F}"/>
    <dgm:cxn modelId="{0956F085-304A-427D-98CA-D18244E2B1F5}" srcId="{116174D7-14DF-45CF-811C-C445A6E7B439}" destId="{4E3D35F0-4502-4AB5-929E-8FC26864AF44}" srcOrd="1" destOrd="0" parTransId="{60AFAE87-7768-4BA7-BE82-8ACB5BFEDF72}" sibTransId="{8520A253-8658-4924-A822-3B95D5BBEBD9}"/>
    <dgm:cxn modelId="{3FDEF0C2-59AB-4300-84F5-3465549BD1CB}" type="presOf" srcId="{6BCAA8B2-DB41-4A4D-8790-097565A2DB59}" destId="{BE148316-C1EF-43F4-A053-551667EEF82F}" srcOrd="1" destOrd="0" presId="urn:microsoft.com/office/officeart/2005/8/layout/cycle7"/>
    <dgm:cxn modelId="{155D1598-D227-4CF7-A7E6-224F8CB2D83D}" srcId="{116174D7-14DF-45CF-811C-C445A6E7B439}" destId="{0973149B-392F-4E18-AC1D-33366FF6CC28}" srcOrd="0" destOrd="0" parTransId="{6496ACAB-487D-478C-B8CB-9FC9F366A11D}" sibTransId="{6BCAA8B2-DB41-4A4D-8790-097565A2DB59}"/>
    <dgm:cxn modelId="{576EFD2F-C4FF-4365-97D4-20C550CC0E44}" type="presOf" srcId="{0973149B-392F-4E18-AC1D-33366FF6CC28}" destId="{197C5504-AE9C-4833-BF8F-DA7E0ABA3616}" srcOrd="0" destOrd="0" presId="urn:microsoft.com/office/officeart/2005/8/layout/cycle7"/>
    <dgm:cxn modelId="{5F88991B-B382-4708-9848-D19D8C4EACF2}" type="presOf" srcId="{116174D7-14DF-45CF-811C-C445A6E7B439}" destId="{1888CD9B-40F3-465D-873C-AA6AF66D6E8B}" srcOrd="0" destOrd="0" presId="urn:microsoft.com/office/officeart/2005/8/layout/cycle7"/>
    <dgm:cxn modelId="{AD993EBB-C1B4-44BB-87AE-2EEF692A7E0A}" type="presOf" srcId="{8520A253-8658-4924-A822-3B95D5BBEBD9}" destId="{B18711D4-EF8E-4A33-A06B-B3177AE1E9C6}" srcOrd="1" destOrd="0" presId="urn:microsoft.com/office/officeart/2005/8/layout/cycle7"/>
    <dgm:cxn modelId="{B7711C0F-FE42-412E-90DA-3056178D8F6D}" type="presOf" srcId="{8520A253-8658-4924-A822-3B95D5BBEBD9}" destId="{7C310F50-3041-4B26-B10D-1B3C7B44B50E}" srcOrd="0" destOrd="0" presId="urn:microsoft.com/office/officeart/2005/8/layout/cycle7"/>
    <dgm:cxn modelId="{4A189403-D787-4F72-AE8B-D0AF18269F9E}" type="presOf" srcId="{2A1B7DD3-C6FC-40EE-B271-F989CCFBB41F}" destId="{4C7C5D94-328D-4471-9A97-2AA78A4F8C90}" srcOrd="0" destOrd="0" presId="urn:microsoft.com/office/officeart/2005/8/layout/cycle7"/>
    <dgm:cxn modelId="{2CB10169-38D4-4F8A-BC32-524EBF726F09}" type="presOf" srcId="{2A1B7DD3-C6FC-40EE-B271-F989CCFBB41F}" destId="{9A8BDC28-CF73-40F5-BC54-158A1B6D186A}" srcOrd="1" destOrd="0" presId="urn:microsoft.com/office/officeart/2005/8/layout/cycle7"/>
    <dgm:cxn modelId="{3E847745-5ABE-422A-BAF6-D2B7A12F923D}" type="presOf" srcId="{4E3D35F0-4502-4AB5-929E-8FC26864AF44}" destId="{574FD3F2-ABD9-438E-8BA0-BDC10B7B0E56}" srcOrd="0" destOrd="0" presId="urn:microsoft.com/office/officeart/2005/8/layout/cycle7"/>
    <dgm:cxn modelId="{A9E8DD29-C737-4AC3-94E3-97C9C50B5990}" type="presOf" srcId="{3B55BCA7-F811-4E23-BAAF-26CD9186542E}" destId="{AE627909-035A-4891-B491-8ADE6FA89F81}" srcOrd="0" destOrd="0" presId="urn:microsoft.com/office/officeart/2005/8/layout/cycle7"/>
    <dgm:cxn modelId="{EE91A565-887F-4E48-A595-4B44D0B22124}" type="presOf" srcId="{6BCAA8B2-DB41-4A4D-8790-097565A2DB59}" destId="{D82DD7E2-E744-4A13-AB5B-EABA304F3681}" srcOrd="0" destOrd="0" presId="urn:microsoft.com/office/officeart/2005/8/layout/cycle7"/>
    <dgm:cxn modelId="{940B7E8A-9E19-4CF8-AE86-5C3D24D02DD4}" type="presParOf" srcId="{1888CD9B-40F3-465D-873C-AA6AF66D6E8B}" destId="{197C5504-AE9C-4833-BF8F-DA7E0ABA3616}" srcOrd="0" destOrd="0" presId="urn:microsoft.com/office/officeart/2005/8/layout/cycle7"/>
    <dgm:cxn modelId="{32B4ED4F-2DEB-449A-AAF3-AA528299BB3F}" type="presParOf" srcId="{1888CD9B-40F3-465D-873C-AA6AF66D6E8B}" destId="{D82DD7E2-E744-4A13-AB5B-EABA304F3681}" srcOrd="1" destOrd="0" presId="urn:microsoft.com/office/officeart/2005/8/layout/cycle7"/>
    <dgm:cxn modelId="{5836A1A6-3D08-4C00-B9D0-10EC604F0720}" type="presParOf" srcId="{D82DD7E2-E744-4A13-AB5B-EABA304F3681}" destId="{BE148316-C1EF-43F4-A053-551667EEF82F}" srcOrd="0" destOrd="0" presId="urn:microsoft.com/office/officeart/2005/8/layout/cycle7"/>
    <dgm:cxn modelId="{AC162576-29F6-4CB0-80F4-34D99FD4884F}" type="presParOf" srcId="{1888CD9B-40F3-465D-873C-AA6AF66D6E8B}" destId="{574FD3F2-ABD9-438E-8BA0-BDC10B7B0E56}" srcOrd="2" destOrd="0" presId="urn:microsoft.com/office/officeart/2005/8/layout/cycle7"/>
    <dgm:cxn modelId="{01C00E40-17ED-4BD7-A8F4-83590CD2BA67}" type="presParOf" srcId="{1888CD9B-40F3-465D-873C-AA6AF66D6E8B}" destId="{7C310F50-3041-4B26-B10D-1B3C7B44B50E}" srcOrd="3" destOrd="0" presId="urn:microsoft.com/office/officeart/2005/8/layout/cycle7"/>
    <dgm:cxn modelId="{A5C463BE-23F9-4691-A9D5-94B442B250F5}" type="presParOf" srcId="{7C310F50-3041-4B26-B10D-1B3C7B44B50E}" destId="{B18711D4-EF8E-4A33-A06B-B3177AE1E9C6}" srcOrd="0" destOrd="0" presId="urn:microsoft.com/office/officeart/2005/8/layout/cycle7"/>
    <dgm:cxn modelId="{56B48DE2-CCF4-4133-8CA6-EF1A4FBF7E4C}" type="presParOf" srcId="{1888CD9B-40F3-465D-873C-AA6AF66D6E8B}" destId="{AE627909-035A-4891-B491-8ADE6FA89F81}" srcOrd="4" destOrd="0" presId="urn:microsoft.com/office/officeart/2005/8/layout/cycle7"/>
    <dgm:cxn modelId="{02A868C2-F617-43B0-BEB2-EB5A15584315}" type="presParOf" srcId="{1888CD9B-40F3-465D-873C-AA6AF66D6E8B}" destId="{4C7C5D94-328D-4471-9A97-2AA78A4F8C90}" srcOrd="5" destOrd="0" presId="urn:microsoft.com/office/officeart/2005/8/layout/cycle7"/>
    <dgm:cxn modelId="{A0D5D403-202B-4243-9432-066D653E83FE}" type="presParOf" srcId="{4C7C5D94-328D-4471-9A97-2AA78A4F8C90}" destId="{9A8BDC28-CF73-40F5-BC54-158A1B6D186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C5504-AE9C-4833-BF8F-DA7E0ABA3616}">
      <dsp:nvSpPr>
        <dsp:cNvPr id="0" name=""/>
        <dsp:cNvSpPr/>
      </dsp:nvSpPr>
      <dsp:spPr>
        <a:xfrm>
          <a:off x="3203845" y="17481"/>
          <a:ext cx="2978050" cy="14890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b="1" kern="1200" dirty="0" smtClean="0"/>
            <a:t>Hypothalamus</a:t>
          </a:r>
          <a:r>
            <a:rPr lang="en-CA" sz="2500" kern="1200" dirty="0" smtClean="0"/>
            <a:t> </a:t>
          </a:r>
          <a:endParaRPr lang="en-CA" sz="2500" kern="1200" dirty="0"/>
        </a:p>
      </dsp:txBody>
      <dsp:txXfrm>
        <a:off x="3247457" y="61093"/>
        <a:ext cx="2890826" cy="1401801"/>
      </dsp:txXfrm>
    </dsp:sp>
    <dsp:sp modelId="{D82DD7E2-E744-4A13-AB5B-EABA304F3681}">
      <dsp:nvSpPr>
        <dsp:cNvPr id="0" name=""/>
        <dsp:cNvSpPr/>
      </dsp:nvSpPr>
      <dsp:spPr>
        <a:xfrm rot="20296922">
          <a:off x="5816632" y="1754630"/>
          <a:ext cx="572875" cy="2463945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000" kern="1200"/>
        </a:p>
      </dsp:txBody>
      <dsp:txXfrm>
        <a:off x="5988495" y="2247419"/>
        <a:ext cx="229150" cy="1478367"/>
      </dsp:txXfrm>
    </dsp:sp>
    <dsp:sp modelId="{574FD3F2-ABD9-438E-8BA0-BDC10B7B0E56}">
      <dsp:nvSpPr>
        <dsp:cNvPr id="0" name=""/>
        <dsp:cNvSpPr/>
      </dsp:nvSpPr>
      <dsp:spPr>
        <a:xfrm>
          <a:off x="5478856" y="4254453"/>
          <a:ext cx="2978050" cy="1489025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b="1" kern="1200" dirty="0" smtClean="0"/>
            <a:t>Anterior Pituitary</a:t>
          </a:r>
          <a:endParaRPr lang="en-CA" sz="2500" b="1" kern="1200" dirty="0"/>
        </a:p>
      </dsp:txBody>
      <dsp:txXfrm>
        <a:off x="5522468" y="4298065"/>
        <a:ext cx="2890826" cy="1401801"/>
      </dsp:txXfrm>
    </dsp:sp>
    <dsp:sp modelId="{7C310F50-3041-4B26-B10D-1B3C7B44B50E}">
      <dsp:nvSpPr>
        <dsp:cNvPr id="0" name=""/>
        <dsp:cNvSpPr/>
      </dsp:nvSpPr>
      <dsp:spPr>
        <a:xfrm rot="5395980">
          <a:off x="4254165" y="4291050"/>
          <a:ext cx="572875" cy="1421507"/>
        </a:xfrm>
        <a:prstGeom prst="downArrow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000" kern="1200"/>
        </a:p>
      </dsp:txBody>
      <dsp:txXfrm rot="10800000">
        <a:off x="4426028" y="4575351"/>
        <a:ext cx="229150" cy="852905"/>
      </dsp:txXfrm>
    </dsp:sp>
    <dsp:sp modelId="{AE627909-035A-4891-B491-8ADE6FA89F81}">
      <dsp:nvSpPr>
        <dsp:cNvPr id="0" name=""/>
        <dsp:cNvSpPr/>
      </dsp:nvSpPr>
      <dsp:spPr>
        <a:xfrm>
          <a:off x="624299" y="4260129"/>
          <a:ext cx="2978050" cy="1489025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b="1" kern="1200" dirty="0" smtClean="0"/>
            <a:t>Testes/Seminiferous Tubules</a:t>
          </a:r>
          <a:endParaRPr lang="en-CA" sz="2500" b="1" kern="1200" dirty="0"/>
        </a:p>
      </dsp:txBody>
      <dsp:txXfrm>
        <a:off x="667911" y="4303741"/>
        <a:ext cx="2890826" cy="1401801"/>
      </dsp:txXfrm>
    </dsp:sp>
    <dsp:sp modelId="{4C7C5D94-328D-4471-9A97-2AA78A4F8C90}">
      <dsp:nvSpPr>
        <dsp:cNvPr id="0" name=""/>
        <dsp:cNvSpPr/>
      </dsp:nvSpPr>
      <dsp:spPr>
        <a:xfrm rot="12759619">
          <a:off x="2526731" y="1601332"/>
          <a:ext cx="572875" cy="2420204"/>
        </a:xfrm>
        <a:prstGeom prst="downArrow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000" kern="1200"/>
        </a:p>
      </dsp:txBody>
      <dsp:txXfrm>
        <a:off x="2698593" y="2085373"/>
        <a:ext cx="229150" cy="1452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C5504-AE9C-4833-BF8F-DA7E0ABA3616}">
      <dsp:nvSpPr>
        <dsp:cNvPr id="0" name=""/>
        <dsp:cNvSpPr/>
      </dsp:nvSpPr>
      <dsp:spPr>
        <a:xfrm>
          <a:off x="3049488" y="1263"/>
          <a:ext cx="3045023" cy="15225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500" kern="1200" dirty="0" smtClean="0"/>
            <a:t>Hypothalamus </a:t>
          </a:r>
          <a:endParaRPr lang="en-CA" sz="3500" kern="1200" dirty="0"/>
        </a:p>
      </dsp:txBody>
      <dsp:txXfrm>
        <a:off x="3094081" y="45856"/>
        <a:ext cx="2955837" cy="1433325"/>
      </dsp:txXfrm>
    </dsp:sp>
    <dsp:sp modelId="{D82DD7E2-E744-4A13-AB5B-EABA304F3681}">
      <dsp:nvSpPr>
        <dsp:cNvPr id="0" name=""/>
        <dsp:cNvSpPr/>
      </dsp:nvSpPr>
      <dsp:spPr>
        <a:xfrm rot="20227217">
          <a:off x="5782258" y="1784567"/>
          <a:ext cx="585032" cy="2519356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800" kern="1200"/>
        </a:p>
      </dsp:txBody>
      <dsp:txXfrm>
        <a:off x="5957768" y="2288438"/>
        <a:ext cx="234012" cy="1511614"/>
      </dsp:txXfrm>
    </dsp:sp>
    <dsp:sp modelId="{574FD3F2-ABD9-438E-8BA0-BDC10B7B0E56}">
      <dsp:nvSpPr>
        <dsp:cNvPr id="0" name=""/>
        <dsp:cNvSpPr/>
      </dsp:nvSpPr>
      <dsp:spPr>
        <a:xfrm>
          <a:off x="5498076" y="4347695"/>
          <a:ext cx="3045023" cy="1522511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500" kern="1200" dirty="0" smtClean="0"/>
            <a:t>Anterior Pituitary</a:t>
          </a:r>
          <a:endParaRPr lang="en-CA" sz="3500" kern="1200" dirty="0"/>
        </a:p>
      </dsp:txBody>
      <dsp:txXfrm>
        <a:off x="5542669" y="4392288"/>
        <a:ext cx="2955837" cy="1433325"/>
      </dsp:txXfrm>
    </dsp:sp>
    <dsp:sp modelId="{7C310F50-3041-4B26-B10D-1B3C7B44B50E}">
      <dsp:nvSpPr>
        <dsp:cNvPr id="0" name=""/>
        <dsp:cNvSpPr/>
      </dsp:nvSpPr>
      <dsp:spPr>
        <a:xfrm rot="5395980">
          <a:off x="4247396" y="4385113"/>
          <a:ext cx="585032" cy="1453475"/>
        </a:xfrm>
        <a:prstGeom prst="downArrow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800" kern="1200"/>
        </a:p>
      </dsp:txBody>
      <dsp:txXfrm rot="10800000">
        <a:off x="4422906" y="4675808"/>
        <a:ext cx="234012" cy="872085"/>
      </dsp:txXfrm>
    </dsp:sp>
    <dsp:sp modelId="{AE627909-035A-4891-B491-8ADE6FA89F81}">
      <dsp:nvSpPr>
        <dsp:cNvPr id="0" name=""/>
        <dsp:cNvSpPr/>
      </dsp:nvSpPr>
      <dsp:spPr>
        <a:xfrm>
          <a:off x="536725" y="4353496"/>
          <a:ext cx="3045023" cy="1522511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500" kern="1200" dirty="0" smtClean="0"/>
            <a:t>Testes</a:t>
          </a:r>
          <a:endParaRPr lang="en-CA" sz="3500" kern="1200" dirty="0"/>
        </a:p>
      </dsp:txBody>
      <dsp:txXfrm>
        <a:off x="581318" y="4398089"/>
        <a:ext cx="2955837" cy="1433325"/>
      </dsp:txXfrm>
    </dsp:sp>
    <dsp:sp modelId="{4C7C5D94-328D-4471-9A97-2AA78A4F8C90}">
      <dsp:nvSpPr>
        <dsp:cNvPr id="0" name=""/>
        <dsp:cNvSpPr/>
      </dsp:nvSpPr>
      <dsp:spPr>
        <a:xfrm rot="12681633">
          <a:off x="2420654" y="1627820"/>
          <a:ext cx="585032" cy="2474631"/>
        </a:xfrm>
        <a:prstGeom prst="downArrow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800" kern="1200"/>
        </a:p>
      </dsp:txBody>
      <dsp:txXfrm>
        <a:off x="2596164" y="2122746"/>
        <a:ext cx="234012" cy="1484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10/7/2013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10/7/2013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10/7/2013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2144B-F0BA-4C25-A081-71A6B69E75DD}" type="datetimeFigureOut">
              <a:rPr lang="en-US" smtClean="0"/>
              <a:pPr/>
              <a:t>10/7/2013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dailymotion.com/video/x2os43_the-man-whose-arms-exploded-one_spor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4388">
            <a:off x="2983947" y="-645396"/>
            <a:ext cx="7212946" cy="622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5925"/>
            <a:ext cx="7772400" cy="1362075"/>
          </a:xfrm>
        </p:spPr>
        <p:txBody>
          <a:bodyPr>
            <a:normAutofit/>
          </a:bodyPr>
          <a:lstStyle/>
          <a:p>
            <a:r>
              <a:rPr lang="en-CA" dirty="0" smtClean="0"/>
              <a:t>THE Male Reproductive SYSTEM - HORMONES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9315" y="4077072"/>
            <a:ext cx="7772400" cy="1500187"/>
          </a:xfrm>
        </p:spPr>
        <p:txBody>
          <a:bodyPr/>
          <a:lstStyle/>
          <a:p>
            <a:r>
              <a:rPr lang="en-CA" dirty="0" smtClean="0"/>
              <a:t>PART 2A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3" y="11266"/>
            <a:ext cx="8229600" cy="1143000"/>
          </a:xfrm>
        </p:spPr>
        <p:txBody>
          <a:bodyPr/>
          <a:lstStyle/>
          <a:p>
            <a:r>
              <a:rPr lang="en-CA" b="1" dirty="0" smtClean="0"/>
              <a:t>Negative Feedback Loop #2</a:t>
            </a:r>
            <a:endParaRPr lang="en-C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180374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43702" y="3357562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err="1" smtClean="0"/>
              <a:t>GnRH</a:t>
            </a:r>
            <a:endParaRPr lang="en-C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507207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LH</a:t>
            </a:r>
            <a:endParaRPr lang="en-C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3251986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Testosterone</a:t>
            </a:r>
            <a:endParaRPr lang="en-CA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324815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(-)</a:t>
            </a:r>
            <a:endParaRPr lang="en-C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t="5769" r="2146" b="2547"/>
          <a:stretch/>
        </p:blipFill>
        <p:spPr bwMode="auto">
          <a:xfrm>
            <a:off x="0" y="23530"/>
            <a:ext cx="7678859" cy="628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43" y="27856"/>
            <a:ext cx="8686800" cy="1143000"/>
          </a:xfrm>
        </p:spPr>
        <p:txBody>
          <a:bodyPr/>
          <a:lstStyle/>
          <a:p>
            <a:pPr algn="r"/>
            <a:r>
              <a:rPr lang="en-CA" b="1" dirty="0" smtClean="0"/>
              <a:t>Spermatogenesis &amp; Maturation</a:t>
            </a:r>
            <a:endParaRPr lang="en-CA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" t="9414" r="4399" b="5523"/>
          <a:stretch/>
        </p:blipFill>
        <p:spPr bwMode="auto">
          <a:xfrm>
            <a:off x="6084168" y="4321840"/>
            <a:ext cx="3059832" cy="251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23728" y="5949280"/>
            <a:ext cx="1584176" cy="5040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6300192" y="3809609"/>
            <a:ext cx="1378667" cy="50405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6257211" y="2996952"/>
            <a:ext cx="1195110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6255787" y="1628800"/>
            <a:ext cx="836493" cy="50405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1691680" y="4437112"/>
            <a:ext cx="2592288" cy="7920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2051720" y="3645024"/>
            <a:ext cx="2016224" cy="79208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1763688" y="2996952"/>
            <a:ext cx="2448272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3131840" y="1412776"/>
            <a:ext cx="2376264" cy="15841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588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t="8747" r="2231" b="3841"/>
          <a:stretch/>
        </p:blipFill>
        <p:spPr bwMode="auto">
          <a:xfrm>
            <a:off x="0" y="1772816"/>
            <a:ext cx="9151950" cy="436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0135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 smtClean="0"/>
              <a:t>Male Hormones &amp; Functions</a:t>
            </a:r>
            <a:endParaRPr lang="en-CA" sz="4400" b="1" dirty="0"/>
          </a:p>
        </p:txBody>
      </p:sp>
    </p:spTree>
    <p:extLst>
      <p:ext uri="{BB962C8B-B14F-4D97-AF65-F5344CB8AC3E}">
        <p14:creationId xmlns:p14="http://schemas.microsoft.com/office/powerpoint/2010/main" val="25698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0070C0"/>
                </a:solidFill>
              </a:rPr>
              <a:t>Practice</a:t>
            </a:r>
            <a:endParaRPr lang="en-CA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sz="4400" dirty="0" smtClean="0"/>
              <a:t>Lab Exercise 16.A</a:t>
            </a:r>
          </a:p>
          <a:p>
            <a:endParaRPr lang="en-CA" sz="4400" dirty="0" smtClean="0"/>
          </a:p>
          <a:p>
            <a:r>
              <a:rPr lang="en-CA" sz="4400" dirty="0" smtClean="0"/>
              <a:t>pg. 519 # 3-6</a:t>
            </a:r>
          </a:p>
          <a:p>
            <a:endParaRPr lang="en-CA" sz="4400" dirty="0" smtClean="0"/>
          </a:p>
          <a:p>
            <a:r>
              <a:rPr lang="en-CA" sz="4400" b="1" dirty="0" smtClean="0">
                <a:solidFill>
                  <a:srgbClr val="7030A0"/>
                </a:solidFill>
              </a:rPr>
              <a:t>Read Section 16.2 (hormones)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29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Sex Hormones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CA" dirty="0" smtClean="0"/>
              <a:t>For the first 7 weeks, female and male embryos are identical</a:t>
            </a:r>
          </a:p>
          <a:p>
            <a:endParaRPr lang="en-CA" dirty="0" smtClean="0"/>
          </a:p>
          <a:p>
            <a:r>
              <a:rPr lang="en-CA" dirty="0" smtClean="0"/>
              <a:t>The presence and absence of particular hormones and their interactions with genes determines which sex organs develop, when they mature and how they function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Parts of the Reproductive System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00B0F0"/>
                </a:solidFill>
              </a:rPr>
              <a:t>Primary</a:t>
            </a:r>
            <a:r>
              <a:rPr lang="en-CA" b="1" dirty="0" smtClean="0"/>
              <a:t> sex characteristics</a:t>
            </a:r>
          </a:p>
          <a:p>
            <a:pPr lvl="1"/>
            <a:r>
              <a:rPr lang="en-CA" dirty="0" smtClean="0"/>
              <a:t>All structures that play a direct role in reproduction (organ, duct, or gland)</a:t>
            </a:r>
          </a:p>
          <a:p>
            <a:pPr lvl="1"/>
            <a:endParaRPr lang="en-CA" dirty="0" smtClean="0"/>
          </a:p>
          <a:p>
            <a:r>
              <a:rPr lang="en-CA" b="1" dirty="0" smtClean="0">
                <a:solidFill>
                  <a:srgbClr val="FF0000"/>
                </a:solidFill>
              </a:rPr>
              <a:t>Secondary</a:t>
            </a:r>
            <a:r>
              <a:rPr lang="en-CA" b="1" dirty="0" smtClean="0"/>
              <a:t> sex characteristics</a:t>
            </a:r>
          </a:p>
          <a:p>
            <a:pPr lvl="1"/>
            <a:r>
              <a:rPr lang="en-CA" dirty="0" smtClean="0"/>
              <a:t>Any physical feature which distinguishes male from female, but are not required for reproduction (usually develop during puberty)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projects.cbe.ab.ca/Diefenbaker/Biology/Bio%20Website%20Final/notes/classical/Image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316910"/>
            <a:ext cx="3923928" cy="45410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Sex Hormones and Males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CA" dirty="0" smtClean="0"/>
              <a:t>Male sex hormones (</a:t>
            </a:r>
            <a:r>
              <a:rPr lang="en-CA" b="1" dirty="0" smtClean="0">
                <a:solidFill>
                  <a:srgbClr val="0070C0"/>
                </a:solidFill>
              </a:rPr>
              <a:t>androgens</a:t>
            </a:r>
            <a:r>
              <a:rPr lang="en-CA" dirty="0" smtClean="0"/>
              <a:t>)</a:t>
            </a:r>
          </a:p>
          <a:p>
            <a:endParaRPr lang="en-CA" dirty="0" smtClean="0"/>
          </a:p>
          <a:p>
            <a:r>
              <a:rPr lang="en-CA" b="1" dirty="0" smtClean="0"/>
              <a:t>Y chromosome </a:t>
            </a:r>
            <a:r>
              <a:rPr lang="en-CA" dirty="0" smtClean="0"/>
              <a:t>carries </a:t>
            </a:r>
            <a:r>
              <a:rPr lang="en-CA" b="1" dirty="0" smtClean="0">
                <a:solidFill>
                  <a:srgbClr val="0070C0"/>
                </a:solidFill>
              </a:rPr>
              <a:t>TDF</a:t>
            </a:r>
            <a:r>
              <a:rPr lang="en-CA" dirty="0" smtClean="0"/>
              <a:t> </a:t>
            </a:r>
          </a:p>
          <a:p>
            <a:pPr>
              <a:buNone/>
            </a:pPr>
            <a:r>
              <a:rPr lang="en-CA" dirty="0" smtClean="0"/>
              <a:t>(testis-determining factor) gene </a:t>
            </a:r>
          </a:p>
          <a:p>
            <a:pPr>
              <a:buNone/>
            </a:pPr>
            <a:r>
              <a:rPr lang="en-CA" dirty="0" smtClean="0"/>
              <a:t>which cause primary sexual </a:t>
            </a:r>
          </a:p>
          <a:p>
            <a:pPr>
              <a:buNone/>
            </a:pPr>
            <a:r>
              <a:rPr lang="en-CA" dirty="0" smtClean="0"/>
              <a:t>characteristics to begin </a:t>
            </a:r>
          </a:p>
          <a:p>
            <a:pPr>
              <a:buNone/>
            </a:pPr>
            <a:r>
              <a:rPr lang="en-CA" dirty="0" smtClean="0"/>
              <a:t>development before birth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en-CA" b="1" dirty="0" smtClean="0"/>
              <a:t>Sex Hormones and Males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en-CA" b="1" dirty="0" smtClean="0"/>
              <a:t>Puberty</a:t>
            </a:r>
            <a:r>
              <a:rPr lang="en-CA" dirty="0" smtClean="0"/>
              <a:t>:  time when the reproductive system completes its development of </a:t>
            </a:r>
            <a:r>
              <a:rPr lang="en-CA" b="1" dirty="0" smtClean="0"/>
              <a:t>primary sexual characteristics </a:t>
            </a:r>
            <a:r>
              <a:rPr lang="en-CA" dirty="0" smtClean="0"/>
              <a:t>and becomes fully functional. </a:t>
            </a:r>
            <a:r>
              <a:rPr lang="en-CA" b="1" dirty="0" smtClean="0">
                <a:solidFill>
                  <a:srgbClr val="0070C0"/>
                </a:solidFill>
              </a:rPr>
              <a:t>Males: 10-13yrs.</a:t>
            </a:r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" t="8838" r="2797" b="4998"/>
          <a:stretch/>
        </p:blipFill>
        <p:spPr bwMode="auto">
          <a:xfrm>
            <a:off x="0" y="3212976"/>
            <a:ext cx="9144000" cy="34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Males and Puberty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b="1" dirty="0" smtClean="0"/>
              <a:t>Puberty</a:t>
            </a:r>
            <a:r>
              <a:rPr lang="en-CA" dirty="0" smtClean="0"/>
              <a:t> marks the beginning of development of </a:t>
            </a:r>
            <a:r>
              <a:rPr lang="en-CA" b="1" dirty="0" smtClean="0"/>
              <a:t>secondary sexual characteristics:</a:t>
            </a:r>
          </a:p>
          <a:p>
            <a:pPr lvl="1"/>
            <a:r>
              <a:rPr lang="en-CA" sz="3200" b="1" dirty="0" smtClean="0">
                <a:solidFill>
                  <a:srgbClr val="7030A0"/>
                </a:solidFill>
              </a:rPr>
              <a:t>Hypothalamus</a:t>
            </a:r>
            <a:r>
              <a:rPr lang="en-CA" sz="3200" dirty="0" smtClean="0"/>
              <a:t> secretes </a:t>
            </a:r>
            <a:r>
              <a:rPr lang="en-CA" sz="3200" b="1" dirty="0" err="1" smtClean="0">
                <a:solidFill>
                  <a:srgbClr val="FF0000"/>
                </a:solidFill>
              </a:rPr>
              <a:t>GnRH</a:t>
            </a:r>
            <a:r>
              <a:rPr lang="en-CA" sz="3200" dirty="0" smtClean="0"/>
              <a:t> (</a:t>
            </a:r>
            <a:r>
              <a:rPr lang="en-CA" sz="3200" dirty="0" err="1" smtClean="0"/>
              <a:t>Gonadotropin</a:t>
            </a:r>
            <a:r>
              <a:rPr lang="en-CA" sz="3200" dirty="0" smtClean="0"/>
              <a:t> releasing hormone) which acts on the anterior pituitary</a:t>
            </a:r>
          </a:p>
          <a:p>
            <a:pPr lvl="1"/>
            <a:r>
              <a:rPr lang="en-CA" sz="3200" b="1" dirty="0" smtClean="0">
                <a:solidFill>
                  <a:srgbClr val="00B050"/>
                </a:solidFill>
              </a:rPr>
              <a:t>Anterior pituitary </a:t>
            </a:r>
            <a:r>
              <a:rPr lang="en-CA" sz="3200" dirty="0" smtClean="0"/>
              <a:t>release </a:t>
            </a:r>
            <a:r>
              <a:rPr lang="en-CA" sz="3200" b="1" dirty="0" smtClean="0">
                <a:solidFill>
                  <a:srgbClr val="FF0000"/>
                </a:solidFill>
              </a:rPr>
              <a:t>FSH</a:t>
            </a:r>
            <a:r>
              <a:rPr lang="en-CA" sz="3200" dirty="0" smtClean="0"/>
              <a:t> (follicle stimulating hormone) and </a:t>
            </a:r>
            <a:r>
              <a:rPr lang="en-CA" sz="3200" b="1" dirty="0" smtClean="0">
                <a:solidFill>
                  <a:srgbClr val="FF0000"/>
                </a:solidFill>
              </a:rPr>
              <a:t>LH </a:t>
            </a:r>
            <a:r>
              <a:rPr lang="en-CA" sz="3200" dirty="0" smtClean="0"/>
              <a:t>(</a:t>
            </a:r>
            <a:r>
              <a:rPr lang="en-CA" sz="3200" dirty="0" err="1" smtClean="0"/>
              <a:t>lutenizing</a:t>
            </a:r>
            <a:r>
              <a:rPr lang="en-CA" sz="3200" dirty="0" smtClean="0"/>
              <a:t> </a:t>
            </a:r>
            <a:r>
              <a:rPr lang="en-CA" sz="3200" dirty="0" smtClean="0"/>
              <a:t>hormone)</a:t>
            </a:r>
          </a:p>
          <a:p>
            <a:pPr lvl="1"/>
            <a:r>
              <a:rPr lang="en-CA" sz="3200" dirty="0" smtClean="0"/>
              <a:t>Causes spermatogenesis in the testes and release of </a:t>
            </a:r>
            <a:r>
              <a:rPr lang="en-CA" sz="3200" b="1" dirty="0">
                <a:solidFill>
                  <a:srgbClr val="FF0000"/>
                </a:solidFill>
              </a:rPr>
              <a:t>T</a:t>
            </a:r>
            <a:r>
              <a:rPr lang="en-CA" sz="3200" b="1" dirty="0" smtClean="0">
                <a:solidFill>
                  <a:srgbClr val="FF0000"/>
                </a:solidFill>
              </a:rPr>
              <a:t>estosterone</a:t>
            </a:r>
          </a:p>
          <a:p>
            <a:pPr lvl="2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8872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Males and Puberty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*Steroids*</a:t>
            </a:r>
            <a:r>
              <a:rPr lang="en-CA" dirty="0" smtClean="0">
                <a:hlinkClick r:id="rId2"/>
              </a:rPr>
              <a:t>http://www.dailymotion.com/video/x2os43_the-man-whose-arms-exploded-one_sport</a:t>
            </a:r>
            <a:endParaRPr lang="en-CA" dirty="0" smtClean="0"/>
          </a:p>
          <a:p>
            <a:pPr lvl="2"/>
            <a:endParaRPr lang="en-CA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11157" r="2610" b="7194"/>
          <a:stretch/>
        </p:blipFill>
        <p:spPr bwMode="auto">
          <a:xfrm>
            <a:off x="7670" y="1830078"/>
            <a:ext cx="9115985" cy="260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6862" r="5100" b="3877"/>
          <a:stretch/>
        </p:blipFill>
        <p:spPr bwMode="auto">
          <a:xfrm>
            <a:off x="5207008" y="-14421"/>
            <a:ext cx="3927361" cy="682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0" r="4954" b="4200"/>
          <a:stretch/>
        </p:blipFill>
        <p:spPr bwMode="auto">
          <a:xfrm>
            <a:off x="360217" y="0"/>
            <a:ext cx="3075709" cy="264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267744" y="1628800"/>
            <a:ext cx="288032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55776" y="1990587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Pituitary</a:t>
            </a:r>
            <a:endParaRPr lang="en-CA" sz="1400" b="1" dirty="0"/>
          </a:p>
        </p:txBody>
      </p:sp>
      <p:sp>
        <p:nvSpPr>
          <p:cNvPr id="5" name="Down Arrow 4"/>
          <p:cNvSpPr/>
          <p:nvPr/>
        </p:nvSpPr>
        <p:spPr>
          <a:xfrm>
            <a:off x="2242249" y="2298364"/>
            <a:ext cx="396044" cy="986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720369" y="32849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FSH</a:t>
            </a:r>
            <a:endParaRPr lang="en-CA" b="1" dirty="0"/>
          </a:p>
        </p:txBody>
      </p:sp>
      <p:sp>
        <p:nvSpPr>
          <p:cNvPr id="11" name="Down Arrow 10"/>
          <p:cNvSpPr/>
          <p:nvPr/>
        </p:nvSpPr>
        <p:spPr>
          <a:xfrm>
            <a:off x="3239852" y="2298364"/>
            <a:ext cx="396044" cy="986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2751850" y="32849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L</a:t>
            </a:r>
            <a:r>
              <a:rPr lang="en-CA" b="1" dirty="0" smtClean="0"/>
              <a:t>H</a:t>
            </a:r>
            <a:endParaRPr lang="en-CA" b="1" dirty="0"/>
          </a:p>
        </p:txBody>
      </p:sp>
      <p:sp>
        <p:nvSpPr>
          <p:cNvPr id="13" name="Down Arrow 12"/>
          <p:cNvSpPr/>
          <p:nvPr/>
        </p:nvSpPr>
        <p:spPr>
          <a:xfrm>
            <a:off x="2242249" y="3669093"/>
            <a:ext cx="396044" cy="9840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Down Arrow 13"/>
          <p:cNvSpPr/>
          <p:nvPr/>
        </p:nvSpPr>
        <p:spPr>
          <a:xfrm>
            <a:off x="3240532" y="3648135"/>
            <a:ext cx="396044" cy="10050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t="8582" r="55984" b="4539"/>
          <a:stretch/>
        </p:blipFill>
        <p:spPr bwMode="auto">
          <a:xfrm>
            <a:off x="2234667" y="4728801"/>
            <a:ext cx="1358057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48" y="4728801"/>
            <a:ext cx="1510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Seminiferous Tubules</a:t>
            </a:r>
            <a:endParaRPr lang="en-CA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438554" y="4793699"/>
            <a:ext cx="1510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Interstitial Cells</a:t>
            </a:r>
            <a:endParaRPr lang="en-CA" b="1" dirty="0"/>
          </a:p>
        </p:txBody>
      </p:sp>
      <p:sp>
        <p:nvSpPr>
          <p:cNvPr id="9" name="Curved Left Arrow 8"/>
          <p:cNvSpPr/>
          <p:nvPr/>
        </p:nvSpPr>
        <p:spPr>
          <a:xfrm rot="11408712">
            <a:off x="561854" y="873448"/>
            <a:ext cx="974788" cy="4190324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672" y="3022762"/>
            <a:ext cx="151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 smtClean="0"/>
              <a:t>Inhibin</a:t>
            </a:r>
            <a:r>
              <a:rPr lang="en-CA" b="1" dirty="0" smtClean="0"/>
              <a:t> (-)</a:t>
            </a:r>
            <a:endParaRPr lang="en-CA" b="1" dirty="0"/>
          </a:p>
        </p:txBody>
      </p:sp>
      <p:sp>
        <p:nvSpPr>
          <p:cNvPr id="10" name="Curved Left Arrow 9"/>
          <p:cNvSpPr/>
          <p:nvPr/>
        </p:nvSpPr>
        <p:spPr>
          <a:xfrm>
            <a:off x="3438554" y="1628800"/>
            <a:ext cx="917422" cy="6695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13189" y="128588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err="1" smtClean="0"/>
              <a:t>GnRH</a:t>
            </a:r>
            <a:endParaRPr lang="en-CA" b="1" dirty="0"/>
          </a:p>
        </p:txBody>
      </p:sp>
      <p:sp>
        <p:nvSpPr>
          <p:cNvPr id="18" name="Curved Right Arrow 17"/>
          <p:cNvSpPr/>
          <p:nvPr/>
        </p:nvSpPr>
        <p:spPr>
          <a:xfrm rot="8991643">
            <a:off x="2984799" y="-103040"/>
            <a:ext cx="1868625" cy="4831832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2876" y="2638653"/>
            <a:ext cx="1510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Testosterone (-)</a:t>
            </a:r>
            <a:endParaRPr lang="en-CA" b="1" dirty="0"/>
          </a:p>
        </p:txBody>
      </p:sp>
      <p:sp>
        <p:nvSpPr>
          <p:cNvPr id="19" name="Curved Down Arrow 18"/>
          <p:cNvSpPr/>
          <p:nvPr/>
        </p:nvSpPr>
        <p:spPr>
          <a:xfrm rot="10800000">
            <a:off x="1491977" y="5375132"/>
            <a:ext cx="2789929" cy="1439103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20368" y="6420317"/>
            <a:ext cx="239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Testosterone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7455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Negative Feedback Loop #1</a:t>
            </a:r>
            <a:endParaRPr lang="en-CA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1107265"/>
            <a:ext cx="9144000" cy="5750735"/>
            <a:chOff x="1285852" y="1428736"/>
            <a:chExt cx="7643866" cy="5214974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1105531987"/>
                </p:ext>
              </p:extLst>
            </p:nvPr>
          </p:nvGraphicFramePr>
          <p:xfrm>
            <a:off x="1285852" y="1428736"/>
            <a:ext cx="7643866" cy="52149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6572264" y="3500438"/>
              <a:ext cx="1571636" cy="418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b="1" dirty="0" err="1" smtClean="0"/>
                <a:t>GnRH</a:t>
              </a:r>
              <a:endParaRPr lang="en-CA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0" y="5286388"/>
              <a:ext cx="1571636" cy="418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b="1" dirty="0" smtClean="0"/>
                <a:t>FSH</a:t>
              </a:r>
              <a:endParaRPr lang="en-CA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8794" y="3714752"/>
              <a:ext cx="1571636" cy="418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b="1" dirty="0" err="1" smtClean="0"/>
                <a:t>Inhibin</a:t>
              </a:r>
              <a:endParaRPr lang="en-CA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15654" y="3653197"/>
              <a:ext cx="473295" cy="530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200" b="1" dirty="0" smtClean="0"/>
                <a:t>(-)</a:t>
              </a:r>
              <a:endParaRPr lang="en-CA" sz="3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99766DC380EC41B0C646DC6BEDE1C2" ma:contentTypeVersion="0" ma:contentTypeDescription="Create a new document." ma:contentTypeScope="" ma:versionID="46df14caedb83cc47a62a714c32e4e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3BDF27-2D3A-4880-A2D3-4DCE0E7773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FCD50B-56E3-4556-A5C1-A54636CBC2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02E7A82-3A81-4374-85D6-FED637661E4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273</Words>
  <Application>Microsoft Office PowerPoint</Application>
  <PresentationFormat>On-screen Show (4:3)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THE Male Reproductive SYSTEM - HORMONES</vt:lpstr>
      <vt:lpstr>Sex Hormones</vt:lpstr>
      <vt:lpstr>Parts of the Reproductive System</vt:lpstr>
      <vt:lpstr>Sex Hormones and Males</vt:lpstr>
      <vt:lpstr>Sex Hormones and Males</vt:lpstr>
      <vt:lpstr>Males and Puberty</vt:lpstr>
      <vt:lpstr>Males and Puberty</vt:lpstr>
      <vt:lpstr>PowerPoint Presentation</vt:lpstr>
      <vt:lpstr>Negative Feedback Loop #1</vt:lpstr>
      <vt:lpstr>Negative Feedback Loop #2</vt:lpstr>
      <vt:lpstr>Spermatogenesis &amp; Maturation</vt:lpstr>
      <vt:lpstr>PowerPoint Presentation</vt:lpstr>
      <vt:lpstr>Practice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B: Reproduction and Development</dc:title>
  <dc:creator>ian b</dc:creator>
  <cp:lastModifiedBy>Jared Heidinger</cp:lastModifiedBy>
  <cp:revision>121</cp:revision>
  <dcterms:created xsi:type="dcterms:W3CDTF">2011-04-10T21:51:58Z</dcterms:created>
  <dcterms:modified xsi:type="dcterms:W3CDTF">2013-10-07T18:27:30Z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0x010100FA99766DC380EC41B0C646DC6BEDE1C2</vt:lpwstr>
  </property>
</Properties>
</file>