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06" r:id="rId2"/>
    <p:sldId id="318" r:id="rId3"/>
    <p:sldId id="296" r:id="rId4"/>
    <p:sldId id="321" r:id="rId5"/>
    <p:sldId id="316" r:id="rId6"/>
    <p:sldId id="320" r:id="rId7"/>
    <p:sldId id="325" r:id="rId8"/>
    <p:sldId id="297" r:id="rId9"/>
    <p:sldId id="328" r:id="rId10"/>
    <p:sldId id="301" r:id="rId11"/>
    <p:sldId id="298" r:id="rId12"/>
    <p:sldId id="299" r:id="rId13"/>
    <p:sldId id="322" r:id="rId14"/>
    <p:sldId id="272" r:id="rId15"/>
    <p:sldId id="326" r:id="rId16"/>
    <p:sldId id="300" r:id="rId17"/>
    <p:sldId id="323" r:id="rId18"/>
    <p:sldId id="273" r:id="rId19"/>
    <p:sldId id="302" r:id="rId20"/>
    <p:sldId id="327" r:id="rId21"/>
    <p:sldId id="319" r:id="rId22"/>
    <p:sldId id="303" r:id="rId23"/>
    <p:sldId id="32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144B-F0BA-4C25-A081-71A6B69E75DD}" type="datetimeFigureOut">
              <a:rPr lang="en-US" smtClean="0"/>
              <a:pPr/>
              <a:t>10/11/2012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05064"/>
            <a:ext cx="7772400" cy="1500187"/>
          </a:xfrm>
        </p:spPr>
        <p:txBody>
          <a:bodyPr/>
          <a:lstStyle/>
          <a:p>
            <a:r>
              <a:rPr lang="en-CA" dirty="0" smtClean="0"/>
              <a:t>PART 2B</a:t>
            </a:r>
            <a:endParaRPr lang="en-CA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5390" t="7211" r="6238" b="3513"/>
          <a:stretch>
            <a:fillRect/>
          </a:stretch>
        </p:blipFill>
        <p:spPr bwMode="auto">
          <a:xfrm rot="18952167">
            <a:off x="2789613" y="-1059284"/>
            <a:ext cx="4489613" cy="858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dirty="0" smtClean="0"/>
              <a:t>The Female Reproductive System - HORMONES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Ovarian Cycle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If the ovum is fertilized and implanted in the endometrium, then levels of </a:t>
            </a:r>
            <a:r>
              <a:rPr lang="en-CA" sz="3600" b="1" dirty="0" smtClean="0">
                <a:solidFill>
                  <a:srgbClr val="7030A0"/>
                </a:solidFill>
              </a:rPr>
              <a:t>progesterone</a:t>
            </a:r>
            <a:r>
              <a:rPr lang="en-CA" sz="3600" dirty="0" smtClean="0"/>
              <a:t> and </a:t>
            </a:r>
            <a:r>
              <a:rPr lang="en-CA" sz="3600" b="1" dirty="0" smtClean="0">
                <a:solidFill>
                  <a:srgbClr val="FF0000"/>
                </a:solidFill>
              </a:rPr>
              <a:t>estrogen</a:t>
            </a:r>
            <a:r>
              <a:rPr lang="en-CA" sz="3600" dirty="0" smtClean="0"/>
              <a:t> are maintained</a:t>
            </a:r>
          </a:p>
          <a:p>
            <a:pPr lvl="1"/>
            <a:r>
              <a:rPr lang="en-CA" sz="3600" b="1" dirty="0" smtClean="0">
                <a:solidFill>
                  <a:srgbClr val="7030A0"/>
                </a:solidFill>
              </a:rPr>
              <a:t>Progesterone</a:t>
            </a:r>
            <a:r>
              <a:rPr lang="en-CA" sz="3600" dirty="0" smtClean="0"/>
              <a:t> maintains the endometrium </a:t>
            </a:r>
          </a:p>
          <a:p>
            <a:pPr lvl="1"/>
            <a:r>
              <a:rPr lang="en-CA" sz="3600" b="1" dirty="0" err="1" smtClean="0">
                <a:solidFill>
                  <a:srgbClr val="FF0000"/>
                </a:solidFill>
              </a:rPr>
              <a:t>Estrogen</a:t>
            </a:r>
            <a:r>
              <a:rPr lang="en-CA" sz="3600" dirty="0" smtClean="0"/>
              <a:t> stops ovarian cycle</a:t>
            </a:r>
            <a:endParaRPr lang="en-CA" sz="36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3968" t="14582" r="2773" b="7308"/>
          <a:stretch>
            <a:fillRect/>
          </a:stretch>
        </p:blipFill>
        <p:spPr bwMode="auto">
          <a:xfrm>
            <a:off x="827584" y="4627284"/>
            <a:ext cx="7488832" cy="223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Ovarian Cycle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en-CA" dirty="0" smtClean="0"/>
              <a:t>One ovum matures in each cycle</a:t>
            </a:r>
          </a:p>
          <a:p>
            <a:pPr>
              <a:buNone/>
            </a:pPr>
            <a:r>
              <a:rPr lang="en-CA" u="sng" dirty="0" smtClean="0"/>
              <a:t>Four phases</a:t>
            </a:r>
            <a:r>
              <a:rPr lang="en-CA" dirty="0" smtClean="0"/>
              <a:t>: </a:t>
            </a:r>
          </a:p>
          <a:p>
            <a:pPr lvl="1"/>
            <a:r>
              <a:rPr lang="en-CA" dirty="0" smtClean="0"/>
              <a:t>Follicle phase</a:t>
            </a:r>
          </a:p>
          <a:p>
            <a:pPr lvl="1"/>
            <a:r>
              <a:rPr lang="en-CA" dirty="0" smtClean="0"/>
              <a:t>Ovulatory Phase</a:t>
            </a:r>
          </a:p>
          <a:p>
            <a:pPr lvl="1"/>
            <a:r>
              <a:rPr lang="en-CA" dirty="0" err="1" smtClean="0"/>
              <a:t>Luteal</a:t>
            </a:r>
            <a:r>
              <a:rPr lang="en-CA" dirty="0" smtClean="0"/>
              <a:t> phase</a:t>
            </a:r>
          </a:p>
          <a:p>
            <a:pPr lvl="1"/>
            <a:r>
              <a:rPr lang="en-CA" dirty="0" smtClean="0"/>
              <a:t>Flow Phase</a:t>
            </a:r>
            <a:endParaRPr lang="en-CA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284" t="5660" r="2959" b="3184"/>
          <a:stretch>
            <a:fillRect/>
          </a:stretch>
        </p:blipFill>
        <p:spPr bwMode="auto">
          <a:xfrm>
            <a:off x="3779912" y="1765511"/>
            <a:ext cx="5364088" cy="50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543" t="6154" r="1867" b="3385"/>
          <a:stretch>
            <a:fillRect/>
          </a:stretch>
        </p:blipFill>
        <p:spPr bwMode="auto">
          <a:xfrm>
            <a:off x="0" y="4289126"/>
            <a:ext cx="3779912" cy="256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b="1" dirty="0" smtClean="0"/>
              <a:t>Follicle Phase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Increase in </a:t>
            </a:r>
            <a:r>
              <a:rPr lang="en-CA" b="1" dirty="0" smtClean="0"/>
              <a:t>FSH</a:t>
            </a:r>
            <a:r>
              <a:rPr lang="en-CA" dirty="0" smtClean="0"/>
              <a:t> stimulates follicle to mature 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Mature follicle stimulates release of </a:t>
            </a:r>
            <a:r>
              <a:rPr lang="en-CA" b="1" dirty="0" err="1" smtClean="0">
                <a:solidFill>
                  <a:srgbClr val="FF0000"/>
                </a:solidFill>
              </a:rPr>
              <a:t>estrogen</a:t>
            </a:r>
            <a:endParaRPr lang="en-CA" b="1" dirty="0" smtClean="0">
              <a:solidFill>
                <a:srgbClr val="FF0000"/>
              </a:solidFill>
            </a:endParaRPr>
          </a:p>
          <a:p>
            <a:pPr lvl="1"/>
            <a:endParaRPr lang="en-CA" dirty="0" smtClean="0"/>
          </a:p>
          <a:p>
            <a:r>
              <a:rPr lang="en-CA" b="1" dirty="0" err="1" smtClean="0">
                <a:solidFill>
                  <a:srgbClr val="FF0000"/>
                </a:solidFill>
              </a:rPr>
              <a:t>Estrogen</a:t>
            </a:r>
            <a:r>
              <a:rPr lang="en-CA" dirty="0" smtClean="0"/>
              <a:t> inhibits release of </a:t>
            </a:r>
            <a:r>
              <a:rPr lang="en-CA" b="1" dirty="0" smtClean="0"/>
              <a:t>FSH</a:t>
            </a:r>
            <a:r>
              <a:rPr lang="en-CA" dirty="0" smtClean="0"/>
              <a:t> but stimulates release of </a:t>
            </a:r>
            <a:r>
              <a:rPr lang="en-CA" b="1" dirty="0" err="1" smtClean="0">
                <a:solidFill>
                  <a:srgbClr val="0070C0"/>
                </a:solidFill>
              </a:rPr>
              <a:t>GnRH</a:t>
            </a:r>
            <a:endParaRPr lang="en-CA" b="1" dirty="0" smtClean="0">
              <a:solidFill>
                <a:srgbClr val="0070C0"/>
              </a:solidFill>
            </a:endParaRPr>
          </a:p>
          <a:p>
            <a:pPr lvl="1"/>
            <a:endParaRPr lang="en-CA" dirty="0" smtClean="0"/>
          </a:p>
          <a:p>
            <a:r>
              <a:rPr lang="en-CA" b="1" dirty="0" err="1" smtClean="0">
                <a:solidFill>
                  <a:srgbClr val="0070C0"/>
                </a:solidFill>
              </a:rPr>
              <a:t>GnRH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stimulates release of </a:t>
            </a:r>
            <a:r>
              <a:rPr lang="en-CA" b="1" dirty="0" smtClean="0">
                <a:solidFill>
                  <a:srgbClr val="00B050"/>
                </a:solidFill>
              </a:rPr>
              <a:t>LH </a:t>
            </a:r>
            <a:r>
              <a:rPr lang="en-CA" dirty="0" smtClean="0"/>
              <a:t>from the anterior pituitary</a:t>
            </a:r>
          </a:p>
          <a:p>
            <a:pPr lvl="1"/>
            <a:endParaRPr lang="en-CA" dirty="0" smtClean="0"/>
          </a:p>
          <a:p>
            <a:r>
              <a:rPr lang="en-CA" b="1" dirty="0" smtClean="0">
                <a:solidFill>
                  <a:srgbClr val="00B050"/>
                </a:solidFill>
              </a:rPr>
              <a:t>LH </a:t>
            </a:r>
            <a:r>
              <a:rPr lang="en-CA" dirty="0" smtClean="0"/>
              <a:t>causes the follicle to burst and release its ovum (ovulation)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Follicle Phase</a:t>
            </a:r>
            <a:endParaRPr lang="en-CA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11140" t="6154" r="1867" b="3385"/>
          <a:stretch>
            <a:fillRect/>
          </a:stretch>
        </p:blipFill>
        <p:spPr bwMode="auto">
          <a:xfrm>
            <a:off x="1079104" y="764704"/>
            <a:ext cx="8064896" cy="589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-Shape 6"/>
          <p:cNvSpPr/>
          <p:nvPr/>
        </p:nvSpPr>
        <p:spPr>
          <a:xfrm rot="10800000">
            <a:off x="2483768" y="1772816"/>
            <a:ext cx="5184576" cy="2520280"/>
          </a:xfrm>
          <a:prstGeom prst="corner">
            <a:avLst>
              <a:gd name="adj1" fmla="val 50000"/>
              <a:gd name="adj2" fmla="val 50000"/>
            </a:avLst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17749" t="12354" r="48268" b="3184"/>
          <a:stretch>
            <a:fillRect/>
          </a:stretch>
        </p:blipFill>
        <p:spPr bwMode="auto">
          <a:xfrm>
            <a:off x="0" y="1484784"/>
            <a:ext cx="221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Ovulation (Ovulatory phase)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en-CA" dirty="0" smtClean="0"/>
              <a:t>Release of ovum from mature follicle</a:t>
            </a:r>
          </a:p>
          <a:p>
            <a:endParaRPr lang="en-CA" dirty="0" smtClean="0"/>
          </a:p>
          <a:p>
            <a:r>
              <a:rPr lang="en-CA" dirty="0" smtClean="0"/>
              <a:t>Ovum stays in the oviduct for 24hrs after release</a:t>
            </a:r>
          </a:p>
          <a:p>
            <a:endParaRPr lang="en-CA" dirty="0" smtClean="0"/>
          </a:p>
          <a:p>
            <a:pPr>
              <a:buNone/>
            </a:pPr>
            <a:r>
              <a:rPr lang="en-CA" b="1" u="sng" dirty="0" smtClean="0"/>
              <a:t>Two outcomes</a:t>
            </a:r>
            <a:r>
              <a:rPr lang="en-CA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Fertilization – Ovum travels to the uterus and implants itself in the  </a:t>
            </a:r>
            <a:r>
              <a:rPr lang="en-CA" dirty="0" err="1" smtClean="0"/>
              <a:t>endometrium</a:t>
            </a:r>
            <a:r>
              <a:rPr lang="en-CA" dirty="0" smtClean="0"/>
              <a:t> to begin development. </a:t>
            </a:r>
            <a:r>
              <a:rPr lang="en-CA" b="1" dirty="0" smtClean="0"/>
              <a:t>Ovarian &amp; Uterine Cycles </a:t>
            </a:r>
            <a:r>
              <a:rPr lang="en-CA" b="1" dirty="0" smtClean="0">
                <a:solidFill>
                  <a:srgbClr val="FF0000"/>
                </a:solidFill>
              </a:rPr>
              <a:t>STOP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No fertilization – </a:t>
            </a:r>
            <a:r>
              <a:rPr lang="en-CA" b="1" dirty="0" smtClean="0"/>
              <a:t>Menstruation  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Ovulation (Ovulatory phase)</a:t>
            </a:r>
            <a:endParaRPr lang="en-CA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10798" t="10023" r="1867" b="2255"/>
          <a:stretch>
            <a:fillRect/>
          </a:stretch>
        </p:blipFill>
        <p:spPr bwMode="auto">
          <a:xfrm>
            <a:off x="1331640" y="1340768"/>
            <a:ext cx="781236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6136" y="4149080"/>
            <a:ext cx="1728192" cy="12961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39146" t="5791" r="39458" b="3184"/>
          <a:stretch>
            <a:fillRect/>
          </a:stretch>
        </p:blipFill>
        <p:spPr bwMode="auto">
          <a:xfrm>
            <a:off x="0" y="836712"/>
            <a:ext cx="144948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Luteal</a:t>
            </a:r>
            <a:r>
              <a:rPr lang="en-CA" b="1" dirty="0" smtClean="0"/>
              <a:t> Phase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7800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B050"/>
                </a:solidFill>
              </a:rPr>
              <a:t>LH</a:t>
            </a:r>
            <a:r>
              <a:rPr lang="en-CA" sz="3600" dirty="0" smtClean="0"/>
              <a:t> causes the follicle to develop into corpus luteum </a:t>
            </a:r>
          </a:p>
          <a:p>
            <a:r>
              <a:rPr lang="en-CA" sz="3600" dirty="0" smtClean="0"/>
              <a:t>Corpus luteum secretes </a:t>
            </a:r>
            <a:r>
              <a:rPr lang="en-CA" sz="3600" b="1" dirty="0" smtClean="0">
                <a:solidFill>
                  <a:srgbClr val="7030A0"/>
                </a:solidFill>
              </a:rPr>
              <a:t>progesterone</a:t>
            </a:r>
          </a:p>
          <a:p>
            <a:r>
              <a:rPr lang="en-CA" sz="3600" b="1" dirty="0" smtClean="0">
                <a:solidFill>
                  <a:srgbClr val="7030A0"/>
                </a:solidFill>
              </a:rPr>
              <a:t>Progesterone</a:t>
            </a:r>
            <a:r>
              <a:rPr lang="en-CA" sz="3600" dirty="0" smtClean="0"/>
              <a:t> inhibits further release of </a:t>
            </a:r>
            <a:r>
              <a:rPr lang="en-CA" sz="3600" b="1" dirty="0" smtClean="0"/>
              <a:t>FSH</a:t>
            </a:r>
            <a:r>
              <a:rPr lang="en-CA" sz="3600" dirty="0" smtClean="0"/>
              <a:t> and </a:t>
            </a:r>
            <a:r>
              <a:rPr lang="en-CA" sz="3600" b="1" dirty="0" smtClean="0">
                <a:solidFill>
                  <a:srgbClr val="00B050"/>
                </a:solidFill>
              </a:rPr>
              <a:t>LH</a:t>
            </a:r>
          </a:p>
          <a:p>
            <a:r>
              <a:rPr lang="en-CA" sz="3600" dirty="0" smtClean="0"/>
              <a:t>Once corpus </a:t>
            </a:r>
            <a:r>
              <a:rPr lang="en-CA" sz="3600" dirty="0" err="1" smtClean="0"/>
              <a:t>luteum</a:t>
            </a:r>
            <a:r>
              <a:rPr lang="en-CA" sz="3600" dirty="0" smtClean="0"/>
              <a:t> degeneration is complete, levels of </a:t>
            </a:r>
            <a:r>
              <a:rPr lang="en-CA" sz="3600" b="1" dirty="0" smtClean="0">
                <a:solidFill>
                  <a:srgbClr val="FF0000"/>
                </a:solidFill>
              </a:rPr>
              <a:t>estrogen</a:t>
            </a:r>
            <a:r>
              <a:rPr lang="en-CA" sz="3600" dirty="0" smtClean="0"/>
              <a:t> and </a:t>
            </a:r>
            <a:r>
              <a:rPr lang="en-CA" sz="3600" b="1" dirty="0" smtClean="0">
                <a:solidFill>
                  <a:srgbClr val="7030A0"/>
                </a:solidFill>
              </a:rPr>
              <a:t>progesterone</a:t>
            </a:r>
            <a:r>
              <a:rPr lang="en-CA" sz="3600" dirty="0" smtClean="0"/>
              <a:t> drop and the follicle stage starts again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err="1" smtClean="0"/>
              <a:t>Luteal</a:t>
            </a:r>
            <a:r>
              <a:rPr lang="en-CA" b="1" dirty="0" smtClean="0"/>
              <a:t> Phase</a:t>
            </a:r>
            <a:endParaRPr lang="en-CA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11140" t="6154" r="1867" b="3385"/>
          <a:stretch>
            <a:fillRect/>
          </a:stretch>
        </p:blipFill>
        <p:spPr bwMode="auto">
          <a:xfrm>
            <a:off x="0" y="961379"/>
            <a:ext cx="8064896" cy="589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7624" y="4005064"/>
            <a:ext cx="3312368" cy="158417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49214" t="5660" r="4218" b="3184"/>
          <a:stretch>
            <a:fillRect/>
          </a:stretch>
        </p:blipFill>
        <p:spPr bwMode="auto">
          <a:xfrm>
            <a:off x="5556021" y="1"/>
            <a:ext cx="3587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Menstruation (Flow Phase)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Occurs if ovum is unfertilized</a:t>
            </a:r>
          </a:p>
          <a:p>
            <a:r>
              <a:rPr lang="en-CA" dirty="0" smtClean="0"/>
              <a:t>Disintegration of the endometrium; tissues and blood flow out of the vagina</a:t>
            </a:r>
            <a:endParaRPr lang="en-CA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284" t="38795" r="3257" b="14804"/>
          <a:stretch>
            <a:fillRect/>
          </a:stretch>
        </p:blipFill>
        <p:spPr bwMode="auto">
          <a:xfrm>
            <a:off x="755576" y="3227469"/>
            <a:ext cx="7488832" cy="363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3645024"/>
            <a:ext cx="1296144" cy="321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u="sng" dirty="0" smtClean="0"/>
              <a:t>Starts on the first day of menstruation</a:t>
            </a:r>
            <a:r>
              <a:rPr lang="en-CA" dirty="0" smtClean="0"/>
              <a:t>:</a:t>
            </a:r>
          </a:p>
          <a:p>
            <a:pPr>
              <a:buNone/>
            </a:pPr>
            <a:r>
              <a:rPr lang="en-CA" b="1" dirty="0" smtClean="0"/>
              <a:t>1. </a:t>
            </a:r>
            <a:r>
              <a:rPr lang="en-CA" dirty="0" smtClean="0"/>
              <a:t>Corpus </a:t>
            </a:r>
            <a:r>
              <a:rPr lang="en-CA" dirty="0" err="1" smtClean="0"/>
              <a:t>luteum</a:t>
            </a:r>
            <a:r>
              <a:rPr lang="en-CA" dirty="0" smtClean="0"/>
              <a:t> degenerates &amp; endometrial tissue breaks down (</a:t>
            </a:r>
            <a:r>
              <a:rPr lang="en-CA" b="1" dirty="0" smtClean="0"/>
              <a:t>due to low sex hormone levels from ovaries</a:t>
            </a:r>
            <a:r>
              <a:rPr lang="en-CA" dirty="0" smtClean="0"/>
              <a:t>)</a:t>
            </a:r>
          </a:p>
          <a:p>
            <a:pPr>
              <a:buNone/>
            </a:pPr>
            <a:r>
              <a:rPr lang="en-CA" b="1" dirty="0" smtClean="0"/>
              <a:t>2. </a:t>
            </a:r>
            <a:r>
              <a:rPr lang="en-CA" b="1" dirty="0" smtClean="0">
                <a:solidFill>
                  <a:srgbClr val="FF0000"/>
                </a:solidFill>
              </a:rPr>
              <a:t>Estrogen</a:t>
            </a:r>
            <a:r>
              <a:rPr lang="en-CA" dirty="0" smtClean="0"/>
              <a:t> (during </a:t>
            </a:r>
            <a:r>
              <a:rPr lang="en-CA" b="1" dirty="0" smtClean="0"/>
              <a:t>follicular phase</a:t>
            </a:r>
            <a:r>
              <a:rPr lang="en-CA" dirty="0" smtClean="0"/>
              <a:t>) causes endometrium to begin thickening</a:t>
            </a:r>
          </a:p>
          <a:p>
            <a:pPr>
              <a:buNone/>
            </a:pPr>
            <a:r>
              <a:rPr lang="en-CA" b="1" dirty="0" smtClean="0"/>
              <a:t>3. </a:t>
            </a:r>
            <a:r>
              <a:rPr lang="en-CA" b="1" dirty="0" smtClean="0">
                <a:solidFill>
                  <a:srgbClr val="00B050"/>
                </a:solidFill>
              </a:rPr>
              <a:t>Ovulation</a:t>
            </a:r>
            <a:r>
              <a:rPr lang="en-CA" dirty="0" smtClean="0"/>
              <a:t> – Follicle changes into corpus </a:t>
            </a:r>
            <a:r>
              <a:rPr lang="en-CA" dirty="0" err="1" smtClean="0"/>
              <a:t>luteum</a:t>
            </a:r>
            <a:endParaRPr lang="en-CA" dirty="0" smtClean="0"/>
          </a:p>
          <a:p>
            <a:pPr>
              <a:buNone/>
            </a:pPr>
            <a:r>
              <a:rPr lang="en-CA" b="1" dirty="0" smtClean="0"/>
              <a:t>4. </a:t>
            </a:r>
            <a:r>
              <a:rPr lang="en-CA" b="1" dirty="0" smtClean="0">
                <a:solidFill>
                  <a:srgbClr val="7030A0"/>
                </a:solidFill>
              </a:rPr>
              <a:t>Progesterone</a:t>
            </a:r>
            <a:r>
              <a:rPr lang="en-CA" dirty="0" smtClean="0"/>
              <a:t> (during </a:t>
            </a:r>
            <a:r>
              <a:rPr lang="en-CA" b="1" dirty="0" err="1" smtClean="0"/>
              <a:t>luteal</a:t>
            </a:r>
            <a:r>
              <a:rPr lang="en-CA" b="1" dirty="0" smtClean="0"/>
              <a:t> phase, post-ovulation</a:t>
            </a:r>
            <a:r>
              <a:rPr lang="en-CA" dirty="0" smtClean="0"/>
              <a:t>) causes endometrium to become thicker</a:t>
            </a:r>
          </a:p>
          <a:p>
            <a:pPr>
              <a:buNone/>
            </a:pPr>
            <a:r>
              <a:rPr lang="en-CA" dirty="0" smtClean="0"/>
              <a:t>     in preparation for </a:t>
            </a:r>
          </a:p>
          <a:p>
            <a:pPr>
              <a:buNone/>
            </a:pPr>
            <a:r>
              <a:rPr lang="en-CA" dirty="0" smtClean="0"/>
              <a:t>     possible implantation </a:t>
            </a:r>
            <a:endParaRPr lang="en-CA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284" t="38795" r="3257" b="31607"/>
          <a:stretch>
            <a:fillRect/>
          </a:stretch>
        </p:blipFill>
        <p:spPr bwMode="auto">
          <a:xfrm>
            <a:off x="4139952" y="5310548"/>
            <a:ext cx="5004048" cy="154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Uterine Cycle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Female Reproductive System</a:t>
            </a:r>
            <a:endParaRPr lang="en-CA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2265" t="7652" r="3236" b="3588"/>
          <a:stretch>
            <a:fillRect/>
          </a:stretch>
        </p:blipFill>
        <p:spPr bwMode="auto">
          <a:xfrm>
            <a:off x="-1" y="1340768"/>
            <a:ext cx="916736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284" t="38795" r="3257" b="14804"/>
          <a:stretch>
            <a:fillRect/>
          </a:stretch>
        </p:blipFill>
        <p:spPr bwMode="auto">
          <a:xfrm>
            <a:off x="-8594" y="1628800"/>
            <a:ext cx="9152594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Uterine Cycle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9330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    1.		2.		    3.		       4.</a:t>
            </a:r>
            <a:endParaRPr lang="en-CA" sz="3600" b="1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755576" y="3717032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own Arrow 7"/>
          <p:cNvSpPr/>
          <p:nvPr/>
        </p:nvSpPr>
        <p:spPr>
          <a:xfrm rot="10800000">
            <a:off x="2123728" y="3717032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 rot="10800000">
            <a:off x="4355976" y="3717032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/>
        </p:nvSpPr>
        <p:spPr>
          <a:xfrm rot="10800000">
            <a:off x="6516216" y="3717032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284" t="5660" r="2959" b="3184"/>
          <a:stretch>
            <a:fillRect/>
          </a:stretch>
        </p:blipFill>
        <p:spPr bwMode="auto">
          <a:xfrm>
            <a:off x="1043608" y="0"/>
            <a:ext cx="7223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284" t="42558" r="3257" b="14804"/>
          <a:stretch>
            <a:fillRect/>
          </a:stretch>
        </p:blipFill>
        <p:spPr bwMode="auto">
          <a:xfrm>
            <a:off x="5076056" y="5045816"/>
            <a:ext cx="4067944" cy="1812184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l="4036" t="7157" r="5310" b="4541"/>
          <a:stretch>
            <a:fillRect/>
          </a:stretch>
        </p:blipFill>
        <p:spPr bwMode="auto">
          <a:xfrm>
            <a:off x="4218774" y="1"/>
            <a:ext cx="4925226" cy="501317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9983" t="7157" r="5310" b="4541"/>
          <a:stretch>
            <a:fillRect/>
          </a:stretch>
        </p:blipFill>
        <p:spPr bwMode="auto">
          <a:xfrm>
            <a:off x="0" y="0"/>
            <a:ext cx="4608512" cy="5020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284" t="4517" r="3257" b="64987"/>
          <a:stretch>
            <a:fillRect/>
          </a:stretch>
        </p:blipFill>
        <p:spPr bwMode="auto">
          <a:xfrm>
            <a:off x="539552" y="5013176"/>
            <a:ext cx="4067944" cy="1296144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Practice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Pg. 523-26 Practice Q’s # 1-4</a:t>
            </a:r>
          </a:p>
          <a:p>
            <a:endParaRPr lang="en-CA" sz="4400" dirty="0" smtClean="0"/>
          </a:p>
          <a:p>
            <a:r>
              <a:rPr lang="en-CA" sz="4400" dirty="0" smtClean="0"/>
              <a:t>Lab </a:t>
            </a:r>
            <a:r>
              <a:rPr lang="en-CA" sz="4400" dirty="0" smtClean="0"/>
              <a:t>Exercise </a:t>
            </a:r>
            <a:r>
              <a:rPr lang="en-CA" sz="4400" dirty="0" smtClean="0"/>
              <a:t>16.B (a-k)</a:t>
            </a:r>
          </a:p>
          <a:p>
            <a:endParaRPr lang="en-CA" sz="4400" dirty="0" smtClean="0"/>
          </a:p>
          <a:p>
            <a:r>
              <a:rPr lang="en-CA" sz="4400" dirty="0" smtClean="0"/>
              <a:t>pg. </a:t>
            </a:r>
            <a:r>
              <a:rPr lang="en-CA" sz="4400" dirty="0" smtClean="0"/>
              <a:t>529 </a:t>
            </a:r>
            <a:r>
              <a:rPr lang="en-CA" sz="4400" dirty="0" smtClean="0"/>
              <a:t># </a:t>
            </a:r>
            <a:r>
              <a:rPr lang="en-CA" sz="4400" dirty="0" smtClean="0"/>
              <a:t>1-4, 7, 8</a:t>
            </a:r>
            <a:endParaRPr lang="en-CA" sz="4400" dirty="0" smtClean="0"/>
          </a:p>
          <a:p>
            <a:endParaRPr lang="en-CA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20629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Sex Hormones and Females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CA" dirty="0" smtClean="0"/>
              <a:t>Puberty occurs between 9-13yrs. (1-2 years earlier than males on avg.)</a:t>
            </a:r>
          </a:p>
          <a:p>
            <a:pPr lvl="1"/>
            <a:r>
              <a:rPr lang="en-CA" dirty="0" smtClean="0"/>
              <a:t>Hypothalamus releases </a:t>
            </a:r>
            <a:r>
              <a:rPr lang="en-CA" b="1" dirty="0" err="1" smtClean="0">
                <a:solidFill>
                  <a:srgbClr val="0070C0"/>
                </a:solidFill>
              </a:rPr>
              <a:t>GnRH</a:t>
            </a:r>
            <a:endParaRPr lang="en-CA" b="1" dirty="0" smtClean="0">
              <a:solidFill>
                <a:srgbClr val="0070C0"/>
              </a:solidFill>
            </a:endParaRPr>
          </a:p>
          <a:p>
            <a:pPr lvl="1"/>
            <a:r>
              <a:rPr lang="en-CA" dirty="0" smtClean="0"/>
              <a:t>Anterior pituitary releases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FSH</a:t>
            </a:r>
            <a:r>
              <a:rPr lang="en-CA" dirty="0" smtClean="0"/>
              <a:t> and </a:t>
            </a:r>
            <a:r>
              <a:rPr lang="en-CA" b="1" dirty="0" smtClean="0">
                <a:solidFill>
                  <a:srgbClr val="00B050"/>
                </a:solidFill>
              </a:rPr>
              <a:t>LH</a:t>
            </a:r>
          </a:p>
          <a:p>
            <a:pPr lvl="1"/>
            <a:r>
              <a:rPr lang="en-CA" dirty="0" smtClean="0"/>
              <a:t>The ovaries release </a:t>
            </a:r>
            <a:r>
              <a:rPr lang="en-CA" b="1" dirty="0" err="1" smtClean="0">
                <a:solidFill>
                  <a:srgbClr val="FF0000"/>
                </a:solidFill>
              </a:rPr>
              <a:t>estrogen</a:t>
            </a:r>
            <a:r>
              <a:rPr lang="en-CA" dirty="0" smtClean="0"/>
              <a:t> and </a:t>
            </a:r>
            <a:r>
              <a:rPr lang="en-CA" b="1" dirty="0" smtClean="0">
                <a:solidFill>
                  <a:srgbClr val="7030A0"/>
                </a:solidFill>
              </a:rPr>
              <a:t>progesterone</a:t>
            </a:r>
            <a:endParaRPr lang="en-CA" b="1" dirty="0">
              <a:solidFill>
                <a:srgbClr val="7030A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2265" t="13560" r="2327" b="8468"/>
          <a:stretch>
            <a:fillRect/>
          </a:stretch>
        </p:blipFill>
        <p:spPr bwMode="auto">
          <a:xfrm>
            <a:off x="0" y="4509120"/>
            <a:ext cx="92045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CA" b="1" dirty="0" smtClean="0"/>
              <a:t>Sex Hormones and Females</a:t>
            </a:r>
            <a:endParaRPr lang="en-CA" b="1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74319"/>
            <a:ext cx="9144000" cy="40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Sex Hormones and Females</a:t>
            </a:r>
            <a:endParaRPr lang="en-CA" b="1" dirty="0"/>
          </a:p>
        </p:txBody>
      </p:sp>
      <p:pic>
        <p:nvPicPr>
          <p:cNvPr id="73730" name="Picture 2" descr="http://media-1.web.britannica.com/eb-media/98/26998-004-554F15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82189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Sex Hormones and Females</a:t>
            </a:r>
            <a:endParaRPr lang="en-CA" b="1" dirty="0"/>
          </a:p>
        </p:txBody>
      </p:sp>
      <p:pic>
        <p:nvPicPr>
          <p:cNvPr id="73730" name="Picture 2" descr="http://media-1.web.britannica.com/eb-media/98/26998-004-554F159B.jpg"/>
          <p:cNvPicPr>
            <a:picLocks noChangeAspect="1" noChangeArrowheads="1"/>
          </p:cNvPicPr>
          <p:nvPr/>
        </p:nvPicPr>
        <p:blipFill>
          <a:blip r:embed="rId2" cstate="print"/>
          <a:srcRect r="72652"/>
          <a:stretch>
            <a:fillRect/>
          </a:stretch>
        </p:blipFill>
        <p:spPr bwMode="auto">
          <a:xfrm>
            <a:off x="1115616" y="843581"/>
            <a:ext cx="3096344" cy="6014419"/>
          </a:xfrm>
          <a:prstGeom prst="rect">
            <a:avLst/>
          </a:prstGeom>
          <a:noFill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l="7223" t="7649" r="10918" b="3111"/>
          <a:stretch>
            <a:fillRect/>
          </a:stretch>
        </p:blipFill>
        <p:spPr bwMode="auto">
          <a:xfrm>
            <a:off x="4572000" y="927929"/>
            <a:ext cx="2880320" cy="59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/>
          <a:srcRect l="15241" t="21508" r="18792" b="20171"/>
          <a:stretch>
            <a:fillRect/>
          </a:stretch>
        </p:blipFill>
        <p:spPr bwMode="auto">
          <a:xfrm>
            <a:off x="1691680" y="5085184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0" r="4954" b="4200"/>
          <a:stretch/>
        </p:blipFill>
        <p:spPr bwMode="auto">
          <a:xfrm>
            <a:off x="360217" y="0"/>
            <a:ext cx="3075709" cy="26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67744" y="1628800"/>
            <a:ext cx="288032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11760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Pituitary</a:t>
            </a:r>
            <a:endParaRPr lang="en-CA" b="1" dirty="0"/>
          </a:p>
        </p:txBody>
      </p:sp>
      <p:sp>
        <p:nvSpPr>
          <p:cNvPr id="5" name="Down Arrow 4"/>
          <p:cNvSpPr/>
          <p:nvPr/>
        </p:nvSpPr>
        <p:spPr>
          <a:xfrm>
            <a:off x="2267744" y="2636912"/>
            <a:ext cx="396044" cy="986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835696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FSH</a:t>
            </a:r>
            <a:endParaRPr lang="en-CA" b="1" dirty="0"/>
          </a:p>
        </p:txBody>
      </p:sp>
      <p:sp>
        <p:nvSpPr>
          <p:cNvPr id="11" name="Down Arrow 10"/>
          <p:cNvSpPr/>
          <p:nvPr/>
        </p:nvSpPr>
        <p:spPr>
          <a:xfrm>
            <a:off x="3203848" y="2636912"/>
            <a:ext cx="396044" cy="986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699792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L</a:t>
            </a:r>
            <a:r>
              <a:rPr lang="en-CA" b="1" dirty="0" smtClean="0"/>
              <a:t>H</a:t>
            </a:r>
            <a:endParaRPr lang="en-CA" b="1" dirty="0"/>
          </a:p>
        </p:txBody>
      </p:sp>
      <p:sp>
        <p:nvSpPr>
          <p:cNvPr id="13" name="Down Arrow 12"/>
          <p:cNvSpPr/>
          <p:nvPr/>
        </p:nvSpPr>
        <p:spPr>
          <a:xfrm>
            <a:off x="2267744" y="4005064"/>
            <a:ext cx="396044" cy="984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3"/>
          <p:cNvSpPr/>
          <p:nvPr/>
        </p:nvSpPr>
        <p:spPr>
          <a:xfrm>
            <a:off x="3203848" y="4005064"/>
            <a:ext cx="396044" cy="1005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763688" y="5445224"/>
            <a:ext cx="93610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Follicles</a:t>
            </a:r>
            <a:endParaRPr lang="en-C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5661248"/>
            <a:ext cx="936104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Corpus </a:t>
            </a:r>
            <a:r>
              <a:rPr lang="en-CA" b="1" dirty="0" err="1" smtClean="0"/>
              <a:t>Luteum</a:t>
            </a:r>
            <a:endParaRPr lang="en-CA" b="1" dirty="0"/>
          </a:p>
        </p:txBody>
      </p:sp>
      <p:sp>
        <p:nvSpPr>
          <p:cNvPr id="9" name="Curved Left Arrow 8"/>
          <p:cNvSpPr/>
          <p:nvPr/>
        </p:nvSpPr>
        <p:spPr>
          <a:xfrm rot="11408712">
            <a:off x="250642" y="1587373"/>
            <a:ext cx="1751171" cy="399252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3140968"/>
            <a:ext cx="151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Estrogen (+)</a:t>
            </a:r>
          </a:p>
          <a:p>
            <a:r>
              <a:rPr lang="en-CA" b="1" dirty="0" smtClean="0"/>
              <a:t>(</a:t>
            </a:r>
            <a:r>
              <a:rPr lang="en-CA" b="1" dirty="0" err="1" smtClean="0">
                <a:solidFill>
                  <a:srgbClr val="FF0000"/>
                </a:solidFill>
              </a:rPr>
              <a:t>midcycle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35696" y="17008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 smtClean="0">
                <a:solidFill>
                  <a:srgbClr val="7030A0"/>
                </a:solidFill>
              </a:rPr>
              <a:t>GnRH</a:t>
            </a:r>
            <a:endParaRPr lang="en-CA" sz="2000" b="1" dirty="0">
              <a:solidFill>
                <a:srgbClr val="7030A0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8991643">
            <a:off x="2972176" y="-149917"/>
            <a:ext cx="2055349" cy="4831832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7223" t="7649" r="10918" b="3111"/>
          <a:stretch>
            <a:fillRect/>
          </a:stretch>
        </p:blipFill>
        <p:spPr bwMode="auto">
          <a:xfrm>
            <a:off x="5580112" y="0"/>
            <a:ext cx="3347864" cy="68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urved Right Arrow 25"/>
          <p:cNvSpPr/>
          <p:nvPr/>
        </p:nvSpPr>
        <p:spPr>
          <a:xfrm rot="9938751">
            <a:off x="3827369" y="1494294"/>
            <a:ext cx="1509426" cy="4286872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2771800" y="1772816"/>
            <a:ext cx="3960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urved Left Arrow 30"/>
          <p:cNvSpPr/>
          <p:nvPr/>
        </p:nvSpPr>
        <p:spPr>
          <a:xfrm rot="11087442">
            <a:off x="578747" y="1874072"/>
            <a:ext cx="1533581" cy="4324465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4077072"/>
            <a:ext cx="151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Estrogen (-)</a:t>
            </a:r>
          </a:p>
          <a:p>
            <a:r>
              <a:rPr lang="en-CA" b="1" dirty="0" smtClean="0"/>
              <a:t>(</a:t>
            </a:r>
            <a:r>
              <a:rPr lang="en-CA" b="1" dirty="0" smtClean="0">
                <a:solidFill>
                  <a:srgbClr val="00B050"/>
                </a:solidFill>
              </a:rPr>
              <a:t>ovulation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63888" y="2564904"/>
            <a:ext cx="151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Estrogen &amp;</a:t>
            </a:r>
          </a:p>
          <a:p>
            <a:pPr algn="ctr"/>
            <a:r>
              <a:rPr lang="en-CA" b="1" dirty="0" smtClean="0"/>
              <a:t>Progesterone (-) (</a:t>
            </a:r>
            <a:r>
              <a:rPr lang="en-CA" b="1" dirty="0" smtClean="0">
                <a:solidFill>
                  <a:srgbClr val="00B050"/>
                </a:solidFill>
              </a:rPr>
              <a:t>ovulation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83968" y="6309320"/>
            <a:ext cx="1152128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</a:rPr>
              <a:t>Ovulation</a:t>
            </a:r>
            <a:endParaRPr lang="en-C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Sex Hormones and Females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/>
          <a:lstStyle/>
          <a:p>
            <a:r>
              <a:rPr lang="en-CA" dirty="0" smtClean="0"/>
              <a:t>Reproductive functions follow a cyclical pattern (aka the </a:t>
            </a:r>
            <a:r>
              <a:rPr lang="en-CA" b="1" dirty="0" smtClean="0"/>
              <a:t>menstrual cycle</a:t>
            </a:r>
            <a:r>
              <a:rPr lang="en-CA" dirty="0" smtClean="0"/>
              <a:t>)</a:t>
            </a:r>
          </a:p>
          <a:p>
            <a:r>
              <a:rPr lang="en-CA" u="sng" dirty="0" smtClean="0"/>
              <a:t>Menstrual Cycle</a:t>
            </a:r>
          </a:p>
          <a:p>
            <a:pPr lvl="1"/>
            <a:r>
              <a:rPr lang="en-CA" dirty="0" smtClean="0"/>
              <a:t>~28 day cycle</a:t>
            </a:r>
          </a:p>
          <a:p>
            <a:pPr lvl="1"/>
            <a:r>
              <a:rPr lang="en-CA" dirty="0" smtClean="0"/>
              <a:t>Begins and ends with menstrual period</a:t>
            </a:r>
          </a:p>
          <a:p>
            <a:pPr lvl="1"/>
            <a:r>
              <a:rPr lang="en-CA" dirty="0" smtClean="0"/>
              <a:t>Made up of the ovarian cycle and the uterine cycle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1" t="11560" r="2751" b="6434"/>
          <a:stretch>
            <a:fillRect/>
          </a:stretch>
        </p:blipFill>
        <p:spPr bwMode="auto">
          <a:xfrm>
            <a:off x="467544" y="4145699"/>
            <a:ext cx="8136904" cy="271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4036" t="7157" r="3867" b="3216"/>
          <a:stretch>
            <a:fillRect/>
          </a:stretch>
        </p:blipFill>
        <p:spPr bwMode="auto">
          <a:xfrm>
            <a:off x="1115616" y="0"/>
            <a:ext cx="6732240" cy="68463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C284E5-E7B7-47E3-B384-1E039C68586F}"/>
</file>

<file path=customXml/itemProps2.xml><?xml version="1.0" encoding="utf-8"?>
<ds:datastoreItem xmlns:ds="http://schemas.openxmlformats.org/officeDocument/2006/customXml" ds:itemID="{A0D9A160-4B39-4942-A747-1F6F64138CE0}"/>
</file>

<file path=customXml/itemProps3.xml><?xml version="1.0" encoding="utf-8"?>
<ds:datastoreItem xmlns:ds="http://schemas.openxmlformats.org/officeDocument/2006/customXml" ds:itemID="{7FA2C343-704C-4BBE-B635-3671DFC3F5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443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Female Reproductive System - HORMONES</vt:lpstr>
      <vt:lpstr>Female Reproductive System</vt:lpstr>
      <vt:lpstr>Sex Hormones and Females</vt:lpstr>
      <vt:lpstr>Sex Hormones and Females</vt:lpstr>
      <vt:lpstr>Sex Hormones and Females</vt:lpstr>
      <vt:lpstr>Sex Hormones and Females</vt:lpstr>
      <vt:lpstr>Slide 7</vt:lpstr>
      <vt:lpstr>Sex Hormones and Females</vt:lpstr>
      <vt:lpstr>Slide 9</vt:lpstr>
      <vt:lpstr>The Ovarian Cycle</vt:lpstr>
      <vt:lpstr>The Ovarian Cycle</vt:lpstr>
      <vt:lpstr>Follicle Phase</vt:lpstr>
      <vt:lpstr>Follicle Phase</vt:lpstr>
      <vt:lpstr>Ovulation (Ovulatory phase)</vt:lpstr>
      <vt:lpstr>Ovulation (Ovulatory phase)</vt:lpstr>
      <vt:lpstr>Luteal Phase</vt:lpstr>
      <vt:lpstr>Luteal Phase</vt:lpstr>
      <vt:lpstr>Menstruation (Flow Phase)</vt:lpstr>
      <vt:lpstr>The Uterine Cycle</vt:lpstr>
      <vt:lpstr>The Uterine Cycle</vt:lpstr>
      <vt:lpstr>Slide 21</vt:lpstr>
      <vt:lpstr>Slide 22</vt:lpstr>
      <vt:lpstr>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B: Reproduction and Development</dc:title>
  <dc:creator>ian b</dc:creator>
  <cp:lastModifiedBy>Patrick</cp:lastModifiedBy>
  <cp:revision>126</cp:revision>
  <dcterms:created xsi:type="dcterms:W3CDTF">2011-04-10T21:51:58Z</dcterms:created>
  <dcterms:modified xsi:type="dcterms:W3CDTF">2012-10-12T02:58:14Z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