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76" r:id="rId2"/>
    <p:sldId id="275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2144B-F0BA-4C25-A081-71A6B69E75DD}" type="datetimeFigureOut">
              <a:rPr lang="en-US" smtClean="0"/>
              <a:pPr/>
              <a:t>10/15/2012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75881-A4DD-4E2E-85FE-79F5CB4B013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002" y="-1"/>
            <a:ext cx="9196797" cy="6525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95925"/>
            <a:ext cx="7772400" cy="1362075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CA" dirty="0" smtClean="0"/>
              <a:t>The Effect of STI’s on the Reproductive System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5085184"/>
            <a:ext cx="7772400" cy="420067"/>
          </a:xfrm>
          <a:solidFill>
            <a:schemeClr val="bg1">
              <a:alpha val="50000"/>
            </a:schemeClr>
          </a:solidFill>
        </p:spPr>
        <p:txBody>
          <a:bodyPr/>
          <a:lstStyle/>
          <a:p>
            <a:r>
              <a:rPr lang="en-CA" dirty="0" smtClean="0"/>
              <a:t>PART 3				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Chlamydia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CA" dirty="0" smtClean="0"/>
              <a:t>Bacterial infection</a:t>
            </a:r>
          </a:p>
          <a:p>
            <a:pPr lvl="1"/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55 000 new/yr. </a:t>
            </a:r>
          </a:p>
          <a:p>
            <a:pPr lvl="1"/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15-24 yr. old</a:t>
            </a:r>
          </a:p>
          <a:p>
            <a:pPr lvl="1"/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Higher in women than men</a:t>
            </a:r>
          </a:p>
          <a:p>
            <a:r>
              <a:rPr lang="en-CA" dirty="0" smtClean="0"/>
              <a:t>Symptoms</a:t>
            </a:r>
          </a:p>
          <a:p>
            <a:pPr lvl="1"/>
            <a:r>
              <a:rPr lang="en-CA" dirty="0" smtClean="0"/>
              <a:t>Discharge</a:t>
            </a:r>
          </a:p>
          <a:p>
            <a:pPr lvl="1"/>
            <a:r>
              <a:rPr lang="en-CA" dirty="0" smtClean="0"/>
              <a:t>Burning while urinating</a:t>
            </a:r>
          </a:p>
          <a:p>
            <a:pPr lvl="1"/>
            <a:r>
              <a:rPr lang="en-CA" dirty="0" smtClean="0"/>
              <a:t>Fever</a:t>
            </a:r>
          </a:p>
          <a:p>
            <a:pPr lvl="1"/>
            <a:r>
              <a:rPr lang="en-CA" dirty="0" smtClean="0"/>
              <a:t>75% of infected people are asymptomatic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Chlamydia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CA" sz="3600" dirty="0" smtClean="0"/>
              <a:t>If untreated, can spread to the cervix and oviducts causing PID (pelvic inflammatory disease)</a:t>
            </a:r>
          </a:p>
          <a:p>
            <a:pPr lvl="1"/>
            <a:r>
              <a:rPr lang="en-CA" sz="3600" dirty="0" smtClean="0"/>
              <a:t>Build up of scar tissue</a:t>
            </a:r>
          </a:p>
          <a:p>
            <a:pPr lvl="1"/>
            <a:r>
              <a:rPr lang="en-CA" sz="3600" dirty="0" smtClean="0"/>
              <a:t>Infertility</a:t>
            </a:r>
          </a:p>
          <a:p>
            <a:r>
              <a:rPr lang="en-CA" sz="3600" dirty="0" smtClean="0"/>
              <a:t>Infected during birth – eye and respiratory tract infections</a:t>
            </a:r>
          </a:p>
          <a:p>
            <a:r>
              <a:rPr lang="en-CA" sz="3600" dirty="0" smtClean="0"/>
              <a:t>Curable with antibiotics if caught early enough</a:t>
            </a:r>
            <a:endParaRPr lang="en-CA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Gonorrhea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CA" dirty="0" smtClean="0"/>
              <a:t>Second most widespread STI in Canada</a:t>
            </a:r>
          </a:p>
          <a:p>
            <a:r>
              <a:rPr lang="en-CA" dirty="0" smtClean="0"/>
              <a:t>Twice as high in men than women</a:t>
            </a:r>
          </a:p>
          <a:p>
            <a:r>
              <a:rPr lang="en-CA" dirty="0" smtClean="0"/>
              <a:t>Symptoms similar to chlamydia:</a:t>
            </a:r>
          </a:p>
          <a:p>
            <a:pPr lvl="1"/>
            <a:r>
              <a:rPr lang="en-CA" dirty="0" smtClean="0"/>
              <a:t>Infection of urethra, cervix, rectum and throat</a:t>
            </a:r>
          </a:p>
          <a:p>
            <a:pPr lvl="1"/>
            <a:r>
              <a:rPr lang="en-CA" dirty="0" smtClean="0"/>
              <a:t>Thick greenish-yellow discharge</a:t>
            </a:r>
          </a:p>
          <a:p>
            <a:pPr lvl="1"/>
            <a:r>
              <a:rPr lang="en-CA" dirty="0" smtClean="0"/>
              <a:t>Untreated – PID </a:t>
            </a:r>
          </a:p>
          <a:p>
            <a:pPr lvl="1"/>
            <a:r>
              <a:rPr lang="en-CA" dirty="0" smtClean="0"/>
              <a:t>Spread through bloodstream to joints, heart and brain</a:t>
            </a:r>
          </a:p>
          <a:p>
            <a:r>
              <a:rPr lang="en-CA" dirty="0" smtClean="0"/>
              <a:t>Treatable with antibiotics (resistance?)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Syphilis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CA" dirty="0" smtClean="0"/>
              <a:t>Bacterial infection</a:t>
            </a:r>
          </a:p>
          <a:p>
            <a:r>
              <a:rPr lang="en-CA" dirty="0" smtClean="0"/>
              <a:t>Increased rapidly since 1997</a:t>
            </a:r>
          </a:p>
          <a:p>
            <a:r>
              <a:rPr lang="en-CA" b="1" dirty="0" smtClean="0"/>
              <a:t>3 </a:t>
            </a:r>
            <a:r>
              <a:rPr lang="en-CA" b="1" dirty="0" smtClean="0"/>
              <a:t>Stages:</a:t>
            </a:r>
            <a:endParaRPr lang="en-CA" b="1" dirty="0" smtClean="0"/>
          </a:p>
          <a:p>
            <a:pPr lvl="1"/>
            <a:r>
              <a:rPr lang="en-CA" dirty="0" smtClean="0"/>
              <a:t>1. Chancres on infected area (ulcerated sores)</a:t>
            </a:r>
          </a:p>
          <a:p>
            <a:pPr lvl="1"/>
            <a:r>
              <a:rPr lang="en-CA" dirty="0" smtClean="0"/>
              <a:t>2. Rash anywhere on the skin (palms and soles)</a:t>
            </a:r>
          </a:p>
          <a:p>
            <a:pPr lvl="1"/>
            <a:r>
              <a:rPr lang="en-CA" dirty="0" smtClean="0"/>
              <a:t>3.  Affects cardiovascular and nervous systems (blindness and heart disease) </a:t>
            </a:r>
            <a:r>
              <a:rPr lang="en-CA" dirty="0" err="1" smtClean="0"/>
              <a:t>gummas</a:t>
            </a:r>
            <a:r>
              <a:rPr lang="en-CA" dirty="0" smtClean="0"/>
              <a:t> (ulcers) on internal organs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Syphilis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Any stage could infect fetus and cause stillbirth</a:t>
            </a:r>
          </a:p>
          <a:p>
            <a:endParaRPr lang="en-CA" sz="4000" dirty="0" smtClean="0"/>
          </a:p>
          <a:p>
            <a:r>
              <a:rPr lang="en-CA" sz="4000" dirty="0" smtClean="0"/>
              <a:t>Not treated – permanent </a:t>
            </a:r>
            <a:r>
              <a:rPr lang="en-CA" sz="4000" dirty="0" smtClean="0"/>
              <a:t>damage (brain)</a:t>
            </a:r>
            <a:endParaRPr lang="en-CA" sz="4000" dirty="0" smtClean="0"/>
          </a:p>
          <a:p>
            <a:endParaRPr lang="en-CA" sz="4000" dirty="0" smtClean="0"/>
          </a:p>
          <a:p>
            <a:r>
              <a:rPr lang="en-CA" sz="4000" dirty="0" smtClean="0"/>
              <a:t>Curable with antibiotics</a:t>
            </a:r>
            <a:endParaRPr lang="en-C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b="1" dirty="0" smtClean="0"/>
              <a:t>STI (Sexually Transmitted Infection)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CA" sz="3600" dirty="0" smtClean="0"/>
              <a:t>Infection that is transmitted only or mainly by sexual contact</a:t>
            </a:r>
          </a:p>
          <a:p>
            <a:endParaRPr lang="en-CA" sz="3600" dirty="0" smtClean="0"/>
          </a:p>
          <a:p>
            <a:r>
              <a:rPr lang="en-CA" sz="3600" dirty="0" smtClean="0"/>
              <a:t>Caused by a virus, bacteria or parasite</a:t>
            </a:r>
          </a:p>
          <a:p>
            <a:pPr lvl="1"/>
            <a:r>
              <a:rPr lang="en-CA" sz="3600" dirty="0" smtClean="0"/>
              <a:t>Viruses:  HIV/AIDS, Hepatitis (A,B&amp;C), genital herpes, HPV(human papilloma virus)</a:t>
            </a:r>
          </a:p>
          <a:p>
            <a:pPr lvl="1"/>
            <a:r>
              <a:rPr lang="en-CA" sz="3600" dirty="0" smtClean="0"/>
              <a:t>Bacteria: chlamydia, gonorrhea &amp; syphilis</a:t>
            </a:r>
          </a:p>
          <a:p>
            <a:pPr lvl="1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HIV / AIDS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rgbClr val="FF0000"/>
                </a:solidFill>
              </a:rPr>
              <a:t>HIV (Human Immunodeficiency Virus)</a:t>
            </a:r>
          </a:p>
          <a:p>
            <a:pPr lvl="1"/>
            <a:r>
              <a:rPr lang="en-CA" sz="3200" dirty="0" smtClean="0"/>
              <a:t>Attacks white blood cells (helper T cells)</a:t>
            </a:r>
          </a:p>
          <a:p>
            <a:pPr lvl="1"/>
            <a:r>
              <a:rPr lang="en-CA" sz="3200" dirty="0" smtClean="0"/>
              <a:t>Suppresses immune function</a:t>
            </a:r>
          </a:p>
          <a:p>
            <a:pPr lvl="1"/>
            <a:r>
              <a:rPr lang="en-CA" sz="3200" dirty="0" smtClean="0"/>
              <a:t>Leads to other infections / illnesses</a:t>
            </a:r>
          </a:p>
          <a:p>
            <a:pPr lvl="1"/>
            <a:r>
              <a:rPr lang="en-CA" sz="3200" dirty="0" smtClean="0"/>
              <a:t>Leads </a:t>
            </a:r>
            <a:r>
              <a:rPr lang="en-CA" sz="3200" dirty="0" smtClean="0"/>
              <a:t>to </a:t>
            </a:r>
            <a:r>
              <a:rPr lang="en-CA" sz="3200" b="1" dirty="0" smtClean="0"/>
              <a:t>AIDS (Acquired Immunodeficiency Syndrome)</a:t>
            </a:r>
          </a:p>
          <a:p>
            <a:r>
              <a:rPr lang="en-CA" dirty="0" smtClean="0"/>
              <a:t>Transmission</a:t>
            </a:r>
          </a:p>
          <a:p>
            <a:pPr lvl="1"/>
            <a:r>
              <a:rPr lang="en-CA" sz="3200" dirty="0" smtClean="0"/>
              <a:t>Sex, needles, child birth and breastfeeding</a:t>
            </a:r>
          </a:p>
          <a:p>
            <a:r>
              <a:rPr lang="en-CA" dirty="0" smtClean="0"/>
              <a:t>NO CURE!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HIV / AIDS </a:t>
            </a:r>
            <a:r>
              <a:rPr lang="en-CA" b="1" dirty="0" smtClean="0"/>
              <a:t>STATS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CA" dirty="0" smtClean="0"/>
              <a:t>Canadian Statistics (1985 – 2004)</a:t>
            </a:r>
          </a:p>
          <a:p>
            <a:pPr lvl="1"/>
            <a:r>
              <a:rPr lang="en-CA" dirty="0" smtClean="0"/>
              <a:t>57 000 (HIV)</a:t>
            </a:r>
          </a:p>
          <a:p>
            <a:pPr lvl="1"/>
            <a:r>
              <a:rPr lang="en-CA" dirty="0" smtClean="0"/>
              <a:t>20 000 (AIDS)</a:t>
            </a:r>
          </a:p>
          <a:p>
            <a:pPr lvl="1"/>
            <a:r>
              <a:rPr lang="en-CA" dirty="0" smtClean="0"/>
              <a:t>13 000 (died)</a:t>
            </a:r>
            <a:endParaRPr lang="en-CA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3" t="10080" r="2795" b="6241"/>
          <a:stretch/>
        </p:blipFill>
        <p:spPr bwMode="auto">
          <a:xfrm>
            <a:off x="5597830" y="4136182"/>
            <a:ext cx="3443126" cy="219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2" t="12167" r="2202" b="7807"/>
          <a:stretch/>
        </p:blipFill>
        <p:spPr bwMode="auto">
          <a:xfrm>
            <a:off x="0" y="4400664"/>
            <a:ext cx="5597830" cy="1926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Hepatitis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CA" sz="2800" b="1" u="sng" dirty="0" smtClean="0"/>
              <a:t>Three types</a:t>
            </a:r>
            <a:r>
              <a:rPr lang="en-CA" sz="2800" dirty="0" smtClean="0"/>
              <a:t>: </a:t>
            </a:r>
          </a:p>
          <a:p>
            <a:pPr lvl="1"/>
            <a:r>
              <a:rPr lang="en-CA" b="1" dirty="0" smtClean="0">
                <a:solidFill>
                  <a:srgbClr val="FF0000"/>
                </a:solidFill>
              </a:rPr>
              <a:t>Hepatitis A: </a:t>
            </a:r>
          </a:p>
          <a:p>
            <a:pPr lvl="2"/>
            <a:r>
              <a:rPr lang="en-CA" sz="2800" dirty="0" smtClean="0"/>
              <a:t>Transmitted through water contaminated by fecal matter </a:t>
            </a:r>
          </a:p>
          <a:p>
            <a:pPr lvl="1"/>
            <a:r>
              <a:rPr lang="en-CA" b="1" dirty="0" smtClean="0">
                <a:solidFill>
                  <a:srgbClr val="0070C0"/>
                </a:solidFill>
              </a:rPr>
              <a:t>Hepatitis B:</a:t>
            </a:r>
          </a:p>
          <a:p>
            <a:pPr lvl="2"/>
            <a:r>
              <a:rPr lang="en-CA" sz="2800" dirty="0" smtClean="0"/>
              <a:t>Transmitted through sexual contact; infected bodily fluids</a:t>
            </a:r>
          </a:p>
          <a:p>
            <a:pPr lvl="1"/>
            <a:r>
              <a:rPr lang="en-CA" b="1" dirty="0" smtClean="0">
                <a:solidFill>
                  <a:srgbClr val="00B050"/>
                </a:solidFill>
              </a:rPr>
              <a:t>Hepatitis C:</a:t>
            </a:r>
          </a:p>
          <a:p>
            <a:pPr lvl="2"/>
            <a:r>
              <a:rPr lang="en-CA" sz="2800" dirty="0" smtClean="0"/>
              <a:t>Transmitted from blood to blood interaction</a:t>
            </a:r>
          </a:p>
          <a:p>
            <a:pPr lvl="2"/>
            <a:r>
              <a:rPr lang="en-CA" sz="2800" dirty="0" smtClean="0"/>
              <a:t>(Reason for methadone clinics – 3000Canadians/yr.)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Hepatitis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CA" b="1" u="sng" dirty="0" smtClean="0"/>
              <a:t>Symptoms</a:t>
            </a:r>
            <a:r>
              <a:rPr lang="en-CA" b="1" dirty="0" smtClean="0"/>
              <a:t>:</a:t>
            </a:r>
          </a:p>
          <a:p>
            <a:pPr lvl="1"/>
            <a:r>
              <a:rPr lang="en-CA" b="1" dirty="0" smtClean="0">
                <a:solidFill>
                  <a:srgbClr val="00B050"/>
                </a:solidFill>
              </a:rPr>
              <a:t>Acute: </a:t>
            </a:r>
            <a:r>
              <a:rPr lang="en-CA" dirty="0" smtClean="0"/>
              <a:t>flu-like (headache, fever, nausea etc.)</a:t>
            </a:r>
          </a:p>
          <a:p>
            <a:pPr lvl="1"/>
            <a:endParaRPr lang="en-CA" dirty="0" smtClean="0"/>
          </a:p>
          <a:p>
            <a:pPr lvl="1"/>
            <a:r>
              <a:rPr lang="en-CA" b="1" dirty="0" smtClean="0">
                <a:solidFill>
                  <a:srgbClr val="7030A0"/>
                </a:solidFill>
              </a:rPr>
              <a:t>Chronic: </a:t>
            </a:r>
            <a:r>
              <a:rPr lang="en-CA" dirty="0" smtClean="0"/>
              <a:t>liver infection/failure/cancer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*Asymptomatic*: Someone with Hep B may not show any symptoms and infect others</a:t>
            </a:r>
          </a:p>
          <a:p>
            <a:pPr lvl="1"/>
            <a:endParaRPr lang="en-CA" dirty="0" smtClean="0"/>
          </a:p>
          <a:p>
            <a:pPr lvl="1"/>
            <a:r>
              <a:rPr lang="en-CA" dirty="0" smtClean="0"/>
              <a:t>Vaccinations available for Hep A and B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Genital Herpes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CA" dirty="0" smtClean="0"/>
              <a:t>*1/3 people in Canada who are sexually active have genital herpes*</a:t>
            </a:r>
          </a:p>
          <a:p>
            <a:endParaRPr lang="en-CA" dirty="0" smtClean="0"/>
          </a:p>
          <a:p>
            <a:r>
              <a:rPr lang="en-CA" b="1" u="sng" dirty="0" smtClean="0"/>
              <a:t>Two Types</a:t>
            </a:r>
            <a:r>
              <a:rPr lang="en-CA" b="1" dirty="0" smtClean="0"/>
              <a:t>:</a:t>
            </a:r>
          </a:p>
          <a:p>
            <a:pPr lvl="1"/>
            <a:r>
              <a:rPr lang="en-CA" b="1" dirty="0" smtClean="0">
                <a:solidFill>
                  <a:srgbClr val="7030A0"/>
                </a:solidFill>
              </a:rPr>
              <a:t>HSV1: </a:t>
            </a:r>
            <a:r>
              <a:rPr lang="en-CA" dirty="0" smtClean="0"/>
              <a:t>infections of mouth, but can be passed to genitals</a:t>
            </a:r>
          </a:p>
          <a:p>
            <a:pPr lvl="1"/>
            <a:r>
              <a:rPr lang="en-CA" b="1" dirty="0" smtClean="0">
                <a:solidFill>
                  <a:srgbClr val="00B050"/>
                </a:solidFill>
              </a:rPr>
              <a:t>HSV2: </a:t>
            </a:r>
            <a:r>
              <a:rPr lang="en-CA" dirty="0" smtClean="0"/>
              <a:t>acquired through genital contact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NO CURE!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Genital Herpes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CA" b="1" u="sng" dirty="0" smtClean="0"/>
              <a:t>Symptoms</a:t>
            </a:r>
            <a:r>
              <a:rPr lang="en-CA" b="1" dirty="0" smtClean="0"/>
              <a:t>:</a:t>
            </a:r>
          </a:p>
          <a:p>
            <a:pPr lvl="1"/>
            <a:r>
              <a:rPr lang="en-CA" dirty="0" smtClean="0"/>
              <a:t>Appear in ~1month</a:t>
            </a:r>
          </a:p>
          <a:p>
            <a:pPr lvl="1"/>
            <a:r>
              <a:rPr lang="en-CA" dirty="0" smtClean="0"/>
              <a:t>Vary widely</a:t>
            </a:r>
          </a:p>
          <a:p>
            <a:pPr lvl="1"/>
            <a:r>
              <a:rPr lang="en-CA" dirty="0" smtClean="0"/>
              <a:t>Tingling,  itching, blistering (on genitals, buttocks, thighs and urethra)</a:t>
            </a:r>
          </a:p>
          <a:p>
            <a:pPr lvl="1"/>
            <a:r>
              <a:rPr lang="en-CA" dirty="0" smtClean="0"/>
              <a:t>Outbreak – flu-like symptoms (triggered by stress, sunlight, intercourse, certain foods</a:t>
            </a:r>
          </a:p>
          <a:p>
            <a:pPr lvl="1"/>
            <a:r>
              <a:rPr lang="en-CA" dirty="0" smtClean="0"/>
              <a:t>Increases risk of HIV</a:t>
            </a:r>
          </a:p>
          <a:p>
            <a:pPr lvl="1"/>
            <a:r>
              <a:rPr lang="en-CA" dirty="0" smtClean="0"/>
              <a:t>Transferred during birth can cause blindness, brain disorders and death</a:t>
            </a:r>
          </a:p>
          <a:p>
            <a:pPr lvl="1"/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 smtClean="0"/>
              <a:t>HPV</a:t>
            </a:r>
            <a:endParaRPr lang="en-C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CA" sz="3600" dirty="0" smtClean="0"/>
              <a:t>Human Papilloma Virus</a:t>
            </a:r>
          </a:p>
          <a:p>
            <a:pPr lvl="1"/>
            <a:r>
              <a:rPr lang="en-CA" sz="3600" i="1" dirty="0" smtClean="0"/>
              <a:t>‘Genital warts’</a:t>
            </a:r>
          </a:p>
          <a:p>
            <a:pPr lvl="1"/>
            <a:r>
              <a:rPr lang="en-CA" sz="3600" dirty="0" smtClean="0"/>
              <a:t>Transmitted by skin to skin contact</a:t>
            </a:r>
          </a:p>
          <a:p>
            <a:pPr lvl="1"/>
            <a:r>
              <a:rPr lang="en-CA" sz="3600" dirty="0" smtClean="0"/>
              <a:t>Asymptomatic</a:t>
            </a:r>
          </a:p>
          <a:p>
            <a:pPr lvl="1"/>
            <a:r>
              <a:rPr lang="en-CA" sz="3600" b="1" dirty="0" smtClean="0"/>
              <a:t>Increase risk of: </a:t>
            </a:r>
          </a:p>
          <a:p>
            <a:pPr lvl="2"/>
            <a:r>
              <a:rPr lang="en-CA" sz="3600" dirty="0" smtClean="0"/>
              <a:t>Cervical cancer</a:t>
            </a:r>
          </a:p>
          <a:p>
            <a:pPr lvl="2"/>
            <a:r>
              <a:rPr lang="en-CA" sz="3600" dirty="0" smtClean="0"/>
              <a:t>Tumours of the vulva, vagina, anus and penis</a:t>
            </a:r>
          </a:p>
          <a:p>
            <a:pPr lvl="1"/>
            <a:endParaRPr lang="en-CA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9766DC380EC41B0C646DC6BEDE1C2" ma:contentTypeVersion="0" ma:contentTypeDescription="Create a new document." ma:contentTypeScope="" ma:versionID="46df14caedb83cc47a62a714c32e4e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2C4956-BBBF-417D-AACC-93C77262A861}"/>
</file>

<file path=customXml/itemProps2.xml><?xml version="1.0" encoding="utf-8"?>
<ds:datastoreItem xmlns:ds="http://schemas.openxmlformats.org/officeDocument/2006/customXml" ds:itemID="{D4799D21-0FB5-44A1-94E2-08BD6043C666}"/>
</file>

<file path=customXml/itemProps3.xml><?xml version="1.0" encoding="utf-8"?>
<ds:datastoreItem xmlns:ds="http://schemas.openxmlformats.org/officeDocument/2006/customXml" ds:itemID="{165E0B89-8602-416E-BD99-83C6A421AE7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896</TotalTime>
  <Words>526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Effect of STI’s on the Reproductive System</vt:lpstr>
      <vt:lpstr>STI (Sexually Transmitted Infection)</vt:lpstr>
      <vt:lpstr>HIV / AIDS</vt:lpstr>
      <vt:lpstr>HIV / AIDS STATS</vt:lpstr>
      <vt:lpstr>Hepatitis</vt:lpstr>
      <vt:lpstr>Hepatitis</vt:lpstr>
      <vt:lpstr>Genital Herpes</vt:lpstr>
      <vt:lpstr>Genital Herpes</vt:lpstr>
      <vt:lpstr>HPV</vt:lpstr>
      <vt:lpstr>Chlamydia</vt:lpstr>
      <vt:lpstr>Chlamydia</vt:lpstr>
      <vt:lpstr>Gonorrhea</vt:lpstr>
      <vt:lpstr>Syphilis</vt:lpstr>
      <vt:lpstr>Syphilis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B: Reproduction and Development</dc:title>
  <dc:creator>ian b</dc:creator>
  <cp:lastModifiedBy>Patrick Shackleford</cp:lastModifiedBy>
  <cp:revision>132</cp:revision>
  <dcterms:created xsi:type="dcterms:W3CDTF">2011-04-10T21:51:58Z</dcterms:created>
  <dcterms:modified xsi:type="dcterms:W3CDTF">2012-10-15T13:58:44Z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0x010100FA99766DC380EC41B0C646DC6BEDE1C2</vt:lpwstr>
  </property>
</Properties>
</file>