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10" r:id="rId11"/>
    <p:sldId id="268" r:id="rId12"/>
    <p:sldId id="278" r:id="rId13"/>
    <p:sldId id="269" r:id="rId14"/>
    <p:sldId id="277" r:id="rId15"/>
    <p:sldId id="311" r:id="rId16"/>
    <p:sldId id="308" r:id="rId17"/>
    <p:sldId id="267" r:id="rId18"/>
    <p:sldId id="313" r:id="rId19"/>
    <p:sldId id="274" r:id="rId20"/>
    <p:sldId id="309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F673-202C-4A5E-9320-DAE5B1ECA51A}" type="datetimeFigureOut">
              <a:rPr lang="en-US" smtClean="0"/>
              <a:pPr/>
              <a:t>10/15/2012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869160"/>
            <a:ext cx="6804248" cy="636091"/>
          </a:xfrm>
        </p:spPr>
        <p:txBody>
          <a:bodyPr/>
          <a:lstStyle/>
          <a:p>
            <a:r>
              <a:rPr lang="en-CA" dirty="0" smtClean="0"/>
              <a:t>PART 4</a:t>
            </a:r>
            <a:endParaRPr lang="en-CA" dirty="0"/>
          </a:p>
        </p:txBody>
      </p:sp>
      <p:pic>
        <p:nvPicPr>
          <p:cNvPr id="49154" name="Picture 2" descr="http://files.myopera.com/Matta/albums/53620/stage%2023%20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806" y="0"/>
            <a:ext cx="8071194" cy="60486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CA" dirty="0" smtClean="0"/>
              <a:t>Fertilization and Embryonic Development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citruscollege.edu/lc/archive/biology/PublishingImages/0796l.gif"/>
          <p:cNvPicPr>
            <a:picLocks noChangeAspect="1" noChangeArrowheads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Gastrulation &amp; Tissue Formation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Inner cell mass </a:t>
            </a:r>
            <a:r>
              <a:rPr lang="en-CA" dirty="0" smtClean="0"/>
              <a:t>begins to separate from the </a:t>
            </a:r>
            <a:r>
              <a:rPr lang="en-CA" b="1" dirty="0" smtClean="0">
                <a:solidFill>
                  <a:srgbClr val="7030A0"/>
                </a:solidFill>
              </a:rPr>
              <a:t>trophoblast</a:t>
            </a:r>
            <a:r>
              <a:rPr lang="en-CA" dirty="0" smtClean="0"/>
              <a:t>, forming the amniotic cavity</a:t>
            </a:r>
          </a:p>
          <a:p>
            <a:endParaRPr lang="en-CA" dirty="0" smtClean="0"/>
          </a:p>
          <a:p>
            <a:r>
              <a:rPr lang="en-CA" b="1" dirty="0" smtClean="0"/>
              <a:t>Gastrulation: </a:t>
            </a:r>
            <a:r>
              <a:rPr lang="en-CA" dirty="0" smtClean="0"/>
              <a:t>the formation of the three primary germ </a:t>
            </a:r>
            <a:r>
              <a:rPr lang="en-CA" dirty="0" smtClean="0"/>
              <a:t>layers: </a:t>
            </a:r>
          </a:p>
          <a:p>
            <a:r>
              <a:rPr lang="en-CA" b="1" dirty="0" smtClean="0">
                <a:solidFill>
                  <a:srgbClr val="00B0F0"/>
                </a:solidFill>
              </a:rPr>
              <a:t>Ectoderm</a:t>
            </a:r>
          </a:p>
          <a:p>
            <a:r>
              <a:rPr lang="en-CA" b="1" dirty="0" smtClean="0">
                <a:solidFill>
                  <a:srgbClr val="FFC000"/>
                </a:solidFill>
              </a:rPr>
              <a:t>Endoderm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M</a:t>
            </a:r>
            <a:r>
              <a:rPr lang="en-CA" b="1" dirty="0" smtClean="0">
                <a:solidFill>
                  <a:srgbClr val="FF0000"/>
                </a:solidFill>
              </a:rPr>
              <a:t>esoderm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://images.yourdictionary.com/images/medical/MEDgerm.jpg"/>
          <p:cNvPicPr>
            <a:picLocks noChangeAspect="1" noChangeArrowheads="1"/>
          </p:cNvPicPr>
          <p:nvPr/>
        </p:nvPicPr>
        <p:blipFill>
          <a:blip r:embed="rId2" cstate="print"/>
          <a:srcRect t="4856" r="-4651" b="9485"/>
          <a:stretch>
            <a:fillRect/>
          </a:stretch>
        </p:blipFill>
        <p:spPr bwMode="auto">
          <a:xfrm>
            <a:off x="3491880" y="3905672"/>
            <a:ext cx="3240360" cy="29523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08104" y="4365104"/>
            <a:ext cx="100811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580112" y="4797152"/>
            <a:ext cx="10081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580112" y="5229200"/>
            <a:ext cx="1008112" cy="4320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Primary Germ Layer</a:t>
            </a:r>
            <a:endParaRPr lang="en-CA" b="1" dirty="0"/>
          </a:p>
        </p:txBody>
      </p:sp>
      <p:pic>
        <p:nvPicPr>
          <p:cNvPr id="4" name="Picture 2" descr="http://classes.midlandstech.edu/carterp/Courses/bio210/chap04/Slide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07" r="4729"/>
          <a:stretch>
            <a:fillRect/>
          </a:stretch>
        </p:blipFill>
        <p:spPr bwMode="auto">
          <a:xfrm>
            <a:off x="-1" y="1484784"/>
            <a:ext cx="900680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Morphogenesis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Marked by </a:t>
            </a:r>
            <a:r>
              <a:rPr lang="en-CA" b="1" dirty="0" smtClean="0"/>
              <a:t>gastrulation</a:t>
            </a:r>
          </a:p>
          <a:p>
            <a:endParaRPr lang="en-CA" dirty="0" smtClean="0"/>
          </a:p>
          <a:p>
            <a:r>
              <a:rPr lang="en-CA" dirty="0" smtClean="0"/>
              <a:t>Series of events that form distinct structures of the developing organism</a:t>
            </a:r>
          </a:p>
          <a:p>
            <a:endParaRPr lang="en-CA" dirty="0" smtClean="0"/>
          </a:p>
          <a:p>
            <a:r>
              <a:rPr lang="en-CA" dirty="0" smtClean="0"/>
              <a:t>Relies on differentiation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00B050"/>
                </a:solidFill>
              </a:rPr>
              <a:t>Differentiation: </a:t>
            </a:r>
            <a:r>
              <a:rPr lang="en-CA" dirty="0" smtClean="0"/>
              <a:t>cellular process that allows cells to have a different shape and function from other cells.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Primary Germ Layers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21966" cy="5257800"/>
          </a:xfrm>
        </p:spPr>
        <p:txBody>
          <a:bodyPr/>
          <a:lstStyle/>
          <a:p>
            <a:r>
              <a:rPr lang="en-CA" b="1" dirty="0" smtClean="0">
                <a:solidFill>
                  <a:srgbClr val="00B0F0"/>
                </a:solidFill>
              </a:rPr>
              <a:t>Ectoderm: </a:t>
            </a:r>
            <a:r>
              <a:rPr lang="en-CA" dirty="0" smtClean="0"/>
              <a:t>nervous system and epidermis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C000"/>
                </a:solidFill>
              </a:rPr>
              <a:t>Endoderm: </a:t>
            </a:r>
            <a:r>
              <a:rPr lang="en-CA" dirty="0" smtClean="0"/>
              <a:t>endocrine glands, and lining of digestive and respiratory systems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Mesoderm: </a:t>
            </a:r>
            <a:r>
              <a:rPr lang="en-CA" dirty="0" smtClean="0"/>
              <a:t>skeleton, muscle and reproductive structures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38914" name="Picture 2" descr="http://upload.wikimedia.org/wikipedia/en/3/3f/Germ_layers.png"/>
          <p:cNvPicPr>
            <a:picLocks noChangeAspect="1" noChangeArrowheads="1"/>
          </p:cNvPicPr>
          <p:nvPr/>
        </p:nvPicPr>
        <p:blipFill>
          <a:blip r:embed="rId2" cstate="print"/>
          <a:srcRect r="1939" b="5347"/>
          <a:stretch>
            <a:fillRect/>
          </a:stretch>
        </p:blipFill>
        <p:spPr bwMode="auto">
          <a:xfrm>
            <a:off x="323528" y="4793406"/>
            <a:ext cx="8424936" cy="2064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Primary Germ Layers</a:t>
            </a:r>
            <a:endParaRPr lang="en-CA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1963" r="2751" b="3981"/>
          <a:stretch>
            <a:fillRect/>
          </a:stretch>
        </p:blipFill>
        <p:spPr bwMode="auto">
          <a:xfrm>
            <a:off x="0" y="980728"/>
            <a:ext cx="90973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legacy.owensboro.kctcs.edu/gcaplan/anat2/notes/23_11.jpg"/>
          <p:cNvPicPr>
            <a:picLocks noChangeAspect="1" noChangeArrowheads="1"/>
          </p:cNvPicPr>
          <p:nvPr/>
        </p:nvPicPr>
        <p:blipFill>
          <a:blip r:embed="rId2" cstate="print"/>
          <a:srcRect l="13776" t="1701" r="8263"/>
          <a:stretch>
            <a:fillRect/>
          </a:stretch>
        </p:blipFill>
        <p:spPr bwMode="auto">
          <a:xfrm>
            <a:off x="0" y="0"/>
            <a:ext cx="7272808" cy="6877557"/>
          </a:xfrm>
          <a:prstGeom prst="rect">
            <a:avLst/>
          </a:prstGeom>
          <a:noFill/>
        </p:spPr>
      </p:pic>
      <p:pic>
        <p:nvPicPr>
          <p:cNvPr id="63492" name="Picture 4" descr="http://delrio.dcccd.edu/jreynolds/A&amp;P/2402/lab_practicals/germ_layers.JPG"/>
          <p:cNvPicPr>
            <a:picLocks noChangeAspect="1" noChangeArrowheads="1"/>
          </p:cNvPicPr>
          <p:nvPr/>
        </p:nvPicPr>
        <p:blipFill>
          <a:blip r:embed="rId3" cstate="print"/>
          <a:srcRect l="8884"/>
          <a:stretch>
            <a:fillRect/>
          </a:stretch>
        </p:blipFill>
        <p:spPr bwMode="auto">
          <a:xfrm>
            <a:off x="5913015" y="3212976"/>
            <a:ext cx="3230985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Embryo </a:t>
            </a:r>
            <a:r>
              <a:rPr lang="en-CA" b="1" dirty="0" smtClean="0"/>
              <a:t>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CA" u="sng" dirty="0" smtClean="0"/>
              <a:t>Extra-embryonic membranes</a:t>
            </a:r>
            <a:r>
              <a:rPr lang="en-CA" dirty="0" smtClean="0"/>
              <a:t>:</a:t>
            </a:r>
          </a:p>
          <a:p>
            <a:pPr lvl="1"/>
            <a:r>
              <a:rPr lang="en-CA" sz="3200" b="1" dirty="0" smtClean="0"/>
              <a:t>Allantois: </a:t>
            </a:r>
            <a:r>
              <a:rPr lang="en-CA" sz="3200" dirty="0" smtClean="0"/>
              <a:t>the foundation of the umbilical </a:t>
            </a:r>
            <a:r>
              <a:rPr lang="en-CA" sz="3200" dirty="0" smtClean="0"/>
              <a:t>cord</a:t>
            </a:r>
          </a:p>
          <a:p>
            <a:pPr lvl="1"/>
            <a:endParaRPr lang="en-CA" sz="3200" dirty="0" smtClean="0"/>
          </a:p>
          <a:p>
            <a:pPr lvl="1"/>
            <a:r>
              <a:rPr lang="en-CA" sz="3200" b="1" dirty="0" smtClean="0"/>
              <a:t>Umbilical cord: </a:t>
            </a:r>
            <a:r>
              <a:rPr lang="en-CA" sz="3200" dirty="0" smtClean="0"/>
              <a:t>links fetus and mother</a:t>
            </a:r>
          </a:p>
          <a:p>
            <a:pPr lvl="1"/>
            <a:endParaRPr lang="en-CA" sz="3200" dirty="0" smtClean="0"/>
          </a:p>
          <a:p>
            <a:pPr lvl="1"/>
            <a:r>
              <a:rPr lang="en-CA" sz="3200" b="1" dirty="0" smtClean="0"/>
              <a:t>Amnion </a:t>
            </a:r>
            <a:r>
              <a:rPr lang="en-CA" sz="3200" b="1" dirty="0" smtClean="0"/>
              <a:t>&amp; </a:t>
            </a:r>
            <a:r>
              <a:rPr lang="en-CA" sz="3200" b="1" dirty="0" err="1" smtClean="0"/>
              <a:t>chorion</a:t>
            </a:r>
            <a:r>
              <a:rPr lang="en-CA" sz="3200" b="1" dirty="0" smtClean="0"/>
              <a:t>: </a:t>
            </a:r>
            <a:r>
              <a:rPr lang="en-CA" sz="3200" dirty="0" smtClean="0"/>
              <a:t>fluid-filled sac which protects the fetus from trauma and temperature fluctuations</a:t>
            </a:r>
          </a:p>
          <a:p>
            <a:pPr lvl="1"/>
            <a:endParaRPr lang="en-CA" sz="3200" dirty="0" smtClean="0"/>
          </a:p>
          <a:p>
            <a:pPr lvl="1"/>
            <a:r>
              <a:rPr lang="en-CA" sz="3200" dirty="0" smtClean="0"/>
              <a:t>**Responsible for protection, </a:t>
            </a:r>
            <a:r>
              <a:rPr lang="en-CA" sz="3200" dirty="0" smtClean="0"/>
              <a:t>nutrition, </a:t>
            </a:r>
            <a:r>
              <a:rPr lang="en-CA" sz="3200" dirty="0" smtClean="0"/>
              <a:t>respiration and excretion </a:t>
            </a:r>
            <a:r>
              <a:rPr lang="en-CA" sz="3200" dirty="0" smtClean="0"/>
              <a:t>for</a:t>
            </a:r>
            <a:r>
              <a:rPr lang="en-CA" sz="3200" dirty="0" smtClean="0"/>
              <a:t> </a:t>
            </a:r>
            <a:r>
              <a:rPr lang="en-CA" sz="3200" dirty="0" smtClean="0"/>
              <a:t>the embryo**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2668" t="6951" r="2182" b="2751"/>
          <a:stretch>
            <a:fillRect/>
          </a:stretch>
        </p:blipFill>
        <p:spPr bwMode="auto">
          <a:xfrm>
            <a:off x="323528" y="0"/>
            <a:ext cx="8532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ebdelbebe.com/wp-content/uploads/2006/11/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0"/>
            <a:ext cx="3347864" cy="44693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Placenta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u="sng" dirty="0" smtClean="0"/>
              <a:t>Placenta features</a:t>
            </a:r>
            <a:r>
              <a:rPr lang="en-CA" dirty="0" smtClean="0"/>
              <a:t>:</a:t>
            </a:r>
            <a:endParaRPr lang="en-CA" dirty="0" smtClean="0"/>
          </a:p>
          <a:p>
            <a:pPr lvl="1"/>
            <a:r>
              <a:rPr lang="en-CA" dirty="0" smtClean="0"/>
              <a:t>Rich in blood vessels</a:t>
            </a:r>
          </a:p>
          <a:p>
            <a:pPr lvl="1"/>
            <a:r>
              <a:rPr lang="en-CA" dirty="0" smtClean="0"/>
              <a:t>Attaches fetus to uterine wall</a:t>
            </a:r>
          </a:p>
          <a:p>
            <a:pPr lvl="1"/>
            <a:r>
              <a:rPr lang="en-CA" dirty="0" smtClean="0"/>
              <a:t>Transports and stores nutrients</a:t>
            </a:r>
          </a:p>
          <a:p>
            <a:pPr lvl="1"/>
            <a:r>
              <a:rPr lang="en-CA" dirty="0" smtClean="0"/>
              <a:t>Transports waste</a:t>
            </a:r>
          </a:p>
          <a:p>
            <a:pPr lvl="1"/>
            <a:r>
              <a:rPr lang="en-CA" dirty="0" smtClean="0"/>
              <a:t>Transports oxygen and carbon dioxide</a:t>
            </a:r>
          </a:p>
          <a:p>
            <a:pPr lvl="1"/>
            <a:r>
              <a:rPr lang="en-CA" dirty="0" smtClean="0"/>
              <a:t>Secretes </a:t>
            </a:r>
            <a:r>
              <a:rPr lang="en-CA" dirty="0" smtClean="0"/>
              <a:t>hormones (</a:t>
            </a:r>
            <a:r>
              <a:rPr lang="en-CA" b="1" dirty="0" smtClean="0">
                <a:solidFill>
                  <a:srgbClr val="FF0000"/>
                </a:solidFill>
              </a:rPr>
              <a:t>estrogen</a:t>
            </a:r>
            <a:r>
              <a:rPr lang="en-CA" dirty="0" smtClean="0"/>
              <a:t> &amp; </a:t>
            </a:r>
            <a:r>
              <a:rPr lang="en-CA" b="1" dirty="0" smtClean="0">
                <a:solidFill>
                  <a:srgbClr val="7030A0"/>
                </a:solidFill>
              </a:rPr>
              <a:t>progesterone</a:t>
            </a:r>
            <a:r>
              <a:rPr lang="en-CA" dirty="0" smtClean="0"/>
              <a:t>)</a:t>
            </a:r>
            <a:endParaRPr lang="en-CA" dirty="0" smtClean="0"/>
          </a:p>
          <a:p>
            <a:pPr lvl="1"/>
            <a:r>
              <a:rPr lang="en-CA" dirty="0" smtClean="0"/>
              <a:t>Transports antibodies from the mother to the fetus (passive immunity)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Fertilization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dirty="0" smtClean="0"/>
              <a:t>How human development begins</a:t>
            </a:r>
          </a:p>
          <a:p>
            <a:endParaRPr lang="en-CA" dirty="0" smtClean="0"/>
          </a:p>
          <a:p>
            <a:r>
              <a:rPr lang="en-CA" dirty="0" smtClean="0"/>
              <a:t>The joining of the male (sperm) and female (ovum) gametes to form a single cell</a:t>
            </a:r>
          </a:p>
          <a:p>
            <a:endParaRPr lang="en-CA" dirty="0" smtClean="0"/>
          </a:p>
          <a:p>
            <a:r>
              <a:rPr lang="en-CA" dirty="0" smtClean="0"/>
              <a:t>New cell contains 46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chromosomes </a:t>
            </a:r>
            <a:r>
              <a:rPr lang="en-CA" dirty="0" smtClean="0"/>
              <a:t>(23 from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each </a:t>
            </a:r>
            <a:r>
              <a:rPr lang="en-CA" dirty="0" smtClean="0"/>
              <a:t>parent)</a:t>
            </a:r>
            <a:endParaRPr lang="en-CA" dirty="0"/>
          </a:p>
        </p:txBody>
      </p:sp>
      <p:pic>
        <p:nvPicPr>
          <p:cNvPr id="48130" name="Picture 2" descr="http://www.ivfcenterhawaii.com/images/IVF_pic_2_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19551"/>
            <a:ext cx="3779912" cy="293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2751" t="7715" r="1842" b="3872"/>
          <a:stretch>
            <a:fillRect/>
          </a:stretch>
        </p:blipFill>
        <p:spPr bwMode="auto">
          <a:xfrm>
            <a:off x="-1" y="849085"/>
            <a:ext cx="9144001" cy="60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Embryo Support</a:t>
            </a:r>
            <a:endParaRPr lang="en-CA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2266" t="4522" r="2327" b="3444"/>
          <a:stretch>
            <a:fillRect/>
          </a:stretch>
        </p:blipFill>
        <p:spPr bwMode="auto">
          <a:xfrm>
            <a:off x="0" y="1817440"/>
            <a:ext cx="75608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7030A0"/>
                </a:solidFill>
              </a:rPr>
              <a:t>Practice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>
            <a:normAutofit/>
          </a:bodyPr>
          <a:lstStyle/>
          <a:p>
            <a:pPr algn="r"/>
            <a:r>
              <a:rPr lang="en-CA" sz="4400" dirty="0" smtClean="0"/>
              <a:t>Pg. 532 Practice #1</a:t>
            </a:r>
          </a:p>
          <a:p>
            <a:pPr algn="r"/>
            <a:endParaRPr lang="en-CA" sz="4400" dirty="0" smtClean="0"/>
          </a:p>
          <a:p>
            <a:pPr algn="r"/>
            <a:r>
              <a:rPr lang="en-CA" sz="4400" dirty="0" smtClean="0"/>
              <a:t>Pg. 544 #1, 2, 5</a:t>
            </a:r>
            <a:endParaRPr lang="en-CA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Fertilization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en-CA" dirty="0" smtClean="0"/>
              <a:t>Ovum must be fertilized within 12-24 hours of being released, therefore sperm must travel to the oviduct</a:t>
            </a:r>
            <a:endParaRPr lang="en-CA" dirty="0"/>
          </a:p>
        </p:txBody>
      </p:sp>
      <p:pic>
        <p:nvPicPr>
          <p:cNvPr id="2050" name="Picture 2" descr="http://www.yankodesign.com/images/design_news/2010/11/14/fertilization_watc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92335"/>
            <a:ext cx="7092280" cy="4665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women-health-info.com/images/fertilization-2.jpg"/>
          <p:cNvPicPr>
            <a:picLocks noChangeAspect="1" noChangeArrowheads="1"/>
          </p:cNvPicPr>
          <p:nvPr/>
        </p:nvPicPr>
        <p:blipFill>
          <a:blip r:embed="rId2" cstate="print"/>
          <a:srcRect l="1293" t="20169" r="48140" b="13501"/>
          <a:stretch>
            <a:fillRect/>
          </a:stretch>
        </p:blipFill>
        <p:spPr bwMode="auto">
          <a:xfrm>
            <a:off x="4644008" y="2393504"/>
            <a:ext cx="4499992" cy="44644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Fertilization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en-CA" dirty="0" smtClean="0"/>
              <a:t>withi</a:t>
            </a:r>
            <a:r>
              <a:rPr lang="en-CA" dirty="0" smtClean="0"/>
              <a:t>n </a:t>
            </a:r>
            <a:r>
              <a:rPr lang="en-CA" dirty="0" smtClean="0"/>
              <a:t>~12hrs. of the sperm’s nucleus entering the ovum, the egg’s and the sperm’s nuclear membranes disappear and the nuclei </a:t>
            </a:r>
            <a:r>
              <a:rPr lang="en-CA" dirty="0" smtClean="0"/>
              <a:t>fuse.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New </a:t>
            </a:r>
            <a:r>
              <a:rPr lang="en-CA" dirty="0" smtClean="0"/>
              <a:t>cell is called a </a:t>
            </a:r>
            <a:endParaRPr lang="en-CA" dirty="0" smtClean="0"/>
          </a:p>
          <a:p>
            <a:pPr>
              <a:buNone/>
            </a:pPr>
            <a:r>
              <a:rPr lang="en-CA" b="1" dirty="0" smtClean="0">
                <a:solidFill>
                  <a:srgbClr val="FF0000"/>
                </a:solidFill>
              </a:rPr>
              <a:t>zygote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(23 PAIRS of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chromosomes – 46 total)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572000" y="3717032"/>
            <a:ext cx="201622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women-health-info.com/images/fertilization-2.jpg"/>
          <p:cNvPicPr>
            <a:picLocks noChangeAspect="1" noChangeArrowheads="1"/>
          </p:cNvPicPr>
          <p:nvPr/>
        </p:nvPicPr>
        <p:blipFill>
          <a:blip r:embed="rId2" cstate="print"/>
          <a:srcRect l="1176" t="20224" r="24013" b="49581"/>
          <a:stretch>
            <a:fillRect/>
          </a:stretch>
        </p:blipFill>
        <p:spPr bwMode="auto">
          <a:xfrm>
            <a:off x="2303240" y="4769768"/>
            <a:ext cx="6840760" cy="20882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Cleavage and Implantation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7800"/>
          </a:xfrm>
        </p:spPr>
        <p:txBody>
          <a:bodyPr/>
          <a:lstStyle/>
          <a:p>
            <a:r>
              <a:rPr lang="en-CA" dirty="0" smtClean="0"/>
              <a:t>~30hrs. following fertilization the zygote divides via </a:t>
            </a:r>
            <a:r>
              <a:rPr lang="en-CA" b="1" dirty="0" smtClean="0"/>
              <a:t>mitosis</a:t>
            </a:r>
          </a:p>
          <a:p>
            <a:pPr lvl="1"/>
            <a:r>
              <a:rPr lang="en-CA" dirty="0" smtClean="0"/>
              <a:t>1 cell divides into 2</a:t>
            </a:r>
          </a:p>
          <a:p>
            <a:pPr lvl="1"/>
            <a:r>
              <a:rPr lang="en-CA" dirty="0" smtClean="0"/>
              <a:t>2 cells divides into 4</a:t>
            </a:r>
          </a:p>
          <a:p>
            <a:pPr lvl="1"/>
            <a:r>
              <a:rPr lang="en-CA" dirty="0" smtClean="0"/>
              <a:t>4 cells divides into 8 </a:t>
            </a:r>
            <a:endParaRPr lang="en-CA" dirty="0" smtClean="0"/>
          </a:p>
          <a:p>
            <a:pPr lvl="1"/>
            <a:r>
              <a:rPr lang="en-CA" dirty="0" smtClean="0"/>
              <a:t>etc</a:t>
            </a:r>
            <a:r>
              <a:rPr lang="en-CA" dirty="0" smtClean="0"/>
              <a:t>. </a:t>
            </a:r>
          </a:p>
          <a:p>
            <a:r>
              <a:rPr lang="en-CA" b="1" dirty="0" smtClean="0">
                <a:solidFill>
                  <a:srgbClr val="0070C0"/>
                </a:solidFill>
              </a:rPr>
              <a:t>Cleavage: </a:t>
            </a:r>
            <a:r>
              <a:rPr lang="en-CA" dirty="0" smtClean="0"/>
              <a:t>process of cell division without </a:t>
            </a:r>
            <a:r>
              <a:rPr lang="en-CA" dirty="0" smtClean="0"/>
              <a:t>the</a:t>
            </a:r>
          </a:p>
          <a:p>
            <a:pPr>
              <a:buNone/>
            </a:pPr>
            <a:r>
              <a:rPr lang="en-CA" dirty="0" smtClean="0"/>
              <a:t>enlargement </a:t>
            </a:r>
          </a:p>
          <a:p>
            <a:pPr>
              <a:buNone/>
            </a:pPr>
            <a:r>
              <a:rPr lang="en-CA" dirty="0" smtClean="0"/>
              <a:t>of cells.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483768" y="4797152"/>
            <a:ext cx="4536504" cy="1224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Cleavage and Implantation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16 cells = </a:t>
            </a:r>
            <a:r>
              <a:rPr lang="en-CA" b="1" dirty="0" err="1" smtClean="0">
                <a:solidFill>
                  <a:srgbClr val="00B050"/>
                </a:solidFill>
              </a:rPr>
              <a:t>M</a:t>
            </a:r>
            <a:r>
              <a:rPr lang="en-CA" b="1" dirty="0" err="1" smtClean="0">
                <a:solidFill>
                  <a:srgbClr val="00B050"/>
                </a:solidFill>
              </a:rPr>
              <a:t>orula</a:t>
            </a:r>
            <a:r>
              <a:rPr lang="en-CA" dirty="0" smtClean="0"/>
              <a:t> -</a:t>
            </a:r>
            <a:r>
              <a:rPr lang="en-CA" dirty="0" smtClean="0"/>
              <a:t> </a:t>
            </a:r>
            <a:r>
              <a:rPr lang="en-CA" dirty="0" smtClean="0"/>
              <a:t>which reaches the uterus </a:t>
            </a:r>
            <a:r>
              <a:rPr lang="en-CA" dirty="0" smtClean="0"/>
              <a:t>3-5 days </a:t>
            </a:r>
            <a:r>
              <a:rPr lang="en-CA" dirty="0" smtClean="0"/>
              <a:t>after fertilization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00B050"/>
                </a:solidFill>
              </a:rPr>
              <a:t>Morula</a:t>
            </a:r>
            <a:r>
              <a:rPr lang="en-CA" dirty="0" smtClean="0"/>
              <a:t> fills with fluid from the uterus and develops into a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blastocyst</a:t>
            </a:r>
          </a:p>
          <a:p>
            <a:pPr>
              <a:buNone/>
            </a:pPr>
            <a:endParaRPr lang="en-CA" dirty="0" smtClean="0"/>
          </a:p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Blastocyst</a:t>
            </a:r>
            <a:r>
              <a:rPr lang="en-CA" dirty="0" smtClean="0"/>
              <a:t> is made up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of </a:t>
            </a:r>
            <a:r>
              <a:rPr lang="en-CA" dirty="0" smtClean="0"/>
              <a:t>two types of </a:t>
            </a:r>
            <a:r>
              <a:rPr lang="en-CA" dirty="0" smtClean="0"/>
              <a:t>cells:</a:t>
            </a:r>
          </a:p>
          <a:p>
            <a:pPr lvl="1"/>
            <a:r>
              <a:rPr lang="en-CA" b="1" dirty="0" err="1" smtClean="0">
                <a:solidFill>
                  <a:srgbClr val="7030A0"/>
                </a:solidFill>
              </a:rPr>
              <a:t>Trophoblast</a:t>
            </a:r>
            <a:endParaRPr lang="en-CA" dirty="0" smtClean="0"/>
          </a:p>
          <a:p>
            <a:pPr lvl="1"/>
            <a:r>
              <a:rPr lang="en-CA" b="1" dirty="0" smtClean="0">
                <a:solidFill>
                  <a:srgbClr val="0070C0"/>
                </a:solidFill>
              </a:rPr>
              <a:t>I</a:t>
            </a:r>
            <a:r>
              <a:rPr lang="en-CA" b="1" dirty="0" smtClean="0">
                <a:solidFill>
                  <a:srgbClr val="0070C0"/>
                </a:solidFill>
              </a:rPr>
              <a:t>nner </a:t>
            </a:r>
            <a:r>
              <a:rPr lang="en-CA" b="1" dirty="0" smtClean="0">
                <a:solidFill>
                  <a:srgbClr val="0070C0"/>
                </a:solidFill>
              </a:rPr>
              <a:t>cell </a:t>
            </a:r>
            <a:r>
              <a:rPr lang="en-CA" b="1" dirty="0" smtClean="0">
                <a:solidFill>
                  <a:srgbClr val="0070C0"/>
                </a:solidFill>
              </a:rPr>
              <a:t>mass 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22530" name="Picture 2" descr="http://image.wistatutor.com/content/reproduction-in-animals/cleavage-mammalian-ovum-st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3581400" cy="914401"/>
          </a:xfrm>
          <a:prstGeom prst="rect">
            <a:avLst/>
          </a:prstGeom>
          <a:noFill/>
        </p:spPr>
      </p:pic>
      <p:pic>
        <p:nvPicPr>
          <p:cNvPr id="44034" name="Picture 2" descr="http://www.women-health-info.com/images/fertilization-2.jpg"/>
          <p:cNvPicPr>
            <a:picLocks noChangeAspect="1" noChangeArrowheads="1"/>
          </p:cNvPicPr>
          <p:nvPr/>
        </p:nvPicPr>
        <p:blipFill>
          <a:blip r:embed="rId3" cstate="print"/>
          <a:srcRect l="57518" t="31499" b="38450"/>
          <a:stretch>
            <a:fillRect/>
          </a:stretch>
        </p:blipFill>
        <p:spPr bwMode="auto">
          <a:xfrm>
            <a:off x="4080772" y="4149080"/>
            <a:ext cx="5063228" cy="27089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948264" y="2060848"/>
            <a:ext cx="792088" cy="7920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084168" y="5589240"/>
            <a:ext cx="3059832" cy="12687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Blastocyst</a:t>
            </a:r>
            <a:r>
              <a:rPr lang="en-CA" b="1" dirty="0" smtClean="0"/>
              <a:t> - Implantation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smtClean="0">
                <a:solidFill>
                  <a:srgbClr val="7030A0"/>
                </a:solidFill>
              </a:rPr>
              <a:t>Trophoblast </a:t>
            </a:r>
            <a:r>
              <a:rPr lang="en-CA" dirty="0" smtClean="0"/>
              <a:t>will develop into the </a:t>
            </a:r>
            <a:r>
              <a:rPr lang="en-CA" dirty="0" err="1" smtClean="0"/>
              <a:t>extraembryonic</a:t>
            </a:r>
            <a:r>
              <a:rPr lang="en-CA" dirty="0" smtClean="0"/>
              <a:t> structures: </a:t>
            </a:r>
          </a:p>
          <a:p>
            <a:pPr lvl="1"/>
            <a:r>
              <a:rPr lang="en-CA" b="1" dirty="0" err="1" smtClean="0"/>
              <a:t>chorion</a:t>
            </a:r>
            <a:r>
              <a:rPr lang="en-CA" dirty="0" smtClean="0"/>
              <a:t> - which </a:t>
            </a:r>
            <a:r>
              <a:rPr lang="en-CA" dirty="0" smtClean="0"/>
              <a:t>will develop into the </a:t>
            </a:r>
            <a:r>
              <a:rPr lang="en-CA" dirty="0" smtClean="0"/>
              <a:t>placenta</a:t>
            </a:r>
          </a:p>
          <a:p>
            <a:pPr lvl="1"/>
            <a:r>
              <a:rPr lang="en-CA" b="1" dirty="0" smtClean="0"/>
              <a:t>Amnion</a:t>
            </a:r>
            <a:r>
              <a:rPr lang="en-CA" dirty="0" smtClean="0"/>
              <a:t> – which will develop into amniotic sac</a:t>
            </a:r>
            <a:endParaRPr lang="en-CA" dirty="0" smtClean="0"/>
          </a:p>
          <a:p>
            <a:endParaRPr lang="en-CA" dirty="0" smtClean="0"/>
          </a:p>
          <a:p>
            <a:r>
              <a:rPr lang="en-CA" b="1" dirty="0" smtClean="0">
                <a:solidFill>
                  <a:srgbClr val="0070C0"/>
                </a:solidFill>
              </a:rPr>
              <a:t>Inner cell mass </a:t>
            </a:r>
            <a:r>
              <a:rPr lang="en-CA" dirty="0" smtClean="0"/>
              <a:t>will develop into the embryo</a:t>
            </a:r>
          </a:p>
          <a:p>
            <a:endParaRPr lang="en-CA" dirty="0" smtClean="0"/>
          </a:p>
          <a:p>
            <a:r>
              <a:rPr lang="en-CA" dirty="0" smtClean="0"/>
              <a:t>~5-7 days following fertilization the </a:t>
            </a:r>
            <a:endParaRPr lang="en-CA" dirty="0" smtClean="0"/>
          </a:p>
          <a:p>
            <a:pPr>
              <a:buNone/>
            </a:pPr>
            <a:r>
              <a:rPr lang="en-CA" dirty="0" err="1" smtClean="0"/>
              <a:t>blastocyst</a:t>
            </a:r>
            <a:r>
              <a:rPr lang="en-CA" dirty="0" smtClean="0"/>
              <a:t> </a:t>
            </a:r>
            <a:r>
              <a:rPr lang="en-CA" dirty="0" smtClean="0"/>
              <a:t>is </a:t>
            </a:r>
            <a:r>
              <a:rPr lang="en-CA" b="1" dirty="0" smtClean="0"/>
              <a:t>implanted</a:t>
            </a:r>
            <a:r>
              <a:rPr lang="en-CA" dirty="0" smtClean="0"/>
              <a:t> in to the </a:t>
            </a:r>
            <a:endParaRPr lang="en-CA" dirty="0" smtClean="0"/>
          </a:p>
          <a:p>
            <a:pPr>
              <a:buNone/>
            </a:pPr>
            <a:r>
              <a:rPr lang="en-CA" dirty="0" err="1" smtClean="0"/>
              <a:t>endometrium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Pregnant = successful implantation</a:t>
            </a:r>
          </a:p>
        </p:txBody>
      </p:sp>
      <p:pic>
        <p:nvPicPr>
          <p:cNvPr id="4" name="Picture 2" descr="http://www.women-health-info.com/images/fertilization-2.jpg"/>
          <p:cNvPicPr>
            <a:picLocks noChangeAspect="1" noChangeArrowheads="1"/>
          </p:cNvPicPr>
          <p:nvPr/>
        </p:nvPicPr>
        <p:blipFill>
          <a:blip r:embed="rId2" cstate="print"/>
          <a:srcRect l="75643" t="61854" r="795" b="2998"/>
          <a:stretch>
            <a:fillRect/>
          </a:stretch>
        </p:blipFill>
        <p:spPr bwMode="auto">
          <a:xfrm>
            <a:off x="6372200" y="3730841"/>
            <a:ext cx="2771800" cy="312715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72200" y="5373216"/>
            <a:ext cx="2771800" cy="1484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llthingsstemcell.com/wp-content/uploads/2009/04/blastocyst-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2" r="933" b="4740"/>
          <a:stretch>
            <a:fillRect/>
          </a:stretch>
        </p:blipFill>
        <p:spPr bwMode="auto">
          <a:xfrm>
            <a:off x="1475656" y="0"/>
            <a:ext cx="58799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Implantation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During implantation the trophoblast secretes </a:t>
            </a:r>
            <a:r>
              <a:rPr lang="en-CA" b="1" dirty="0" smtClean="0">
                <a:solidFill>
                  <a:schemeClr val="accent2"/>
                </a:solidFill>
              </a:rPr>
              <a:t>human chorionic </a:t>
            </a:r>
            <a:r>
              <a:rPr lang="en-CA" b="1" dirty="0" err="1" smtClean="0">
                <a:solidFill>
                  <a:schemeClr val="accent2"/>
                </a:solidFill>
              </a:rPr>
              <a:t>gonadotropin</a:t>
            </a:r>
            <a:r>
              <a:rPr lang="en-CA" b="1" dirty="0" smtClean="0">
                <a:solidFill>
                  <a:schemeClr val="accent2"/>
                </a:solidFill>
              </a:rPr>
              <a:t> (</a:t>
            </a:r>
            <a:r>
              <a:rPr lang="en-CA" b="1" dirty="0" err="1" smtClean="0">
                <a:solidFill>
                  <a:schemeClr val="accent2"/>
                </a:solidFill>
              </a:rPr>
              <a:t>hCG</a:t>
            </a:r>
            <a:r>
              <a:rPr lang="en-CA" b="1" dirty="0" smtClean="0">
                <a:solidFill>
                  <a:schemeClr val="accent2"/>
                </a:solidFill>
              </a:rPr>
              <a:t>) </a:t>
            </a:r>
          </a:p>
          <a:p>
            <a:pPr lvl="1"/>
            <a:r>
              <a:rPr lang="en-CA" dirty="0" smtClean="0"/>
              <a:t>identified by pregnancy tests.</a:t>
            </a:r>
            <a:endParaRPr lang="en-CA" dirty="0" smtClean="0">
              <a:solidFill>
                <a:schemeClr val="accent2"/>
              </a:solidFill>
            </a:endParaRPr>
          </a:p>
          <a:p>
            <a:endParaRPr lang="en-CA" dirty="0" smtClean="0"/>
          </a:p>
          <a:p>
            <a:r>
              <a:rPr lang="en-CA" dirty="0" smtClean="0"/>
              <a:t>Has similar effects as </a:t>
            </a:r>
            <a:r>
              <a:rPr lang="en-CA" b="1" dirty="0" smtClean="0">
                <a:solidFill>
                  <a:srgbClr val="00B050"/>
                </a:solidFill>
              </a:rPr>
              <a:t>LH</a:t>
            </a:r>
            <a:r>
              <a:rPr lang="en-CA" dirty="0" smtClean="0"/>
              <a:t> and therefore maintains the </a:t>
            </a:r>
            <a:r>
              <a:rPr lang="en-CA" b="1" dirty="0" smtClean="0">
                <a:solidFill>
                  <a:srgbClr val="FFC000"/>
                </a:solidFill>
              </a:rPr>
              <a:t>corpus luteum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Estrogen</a:t>
            </a:r>
            <a:r>
              <a:rPr lang="en-CA" dirty="0" smtClean="0"/>
              <a:t> and </a:t>
            </a:r>
            <a:r>
              <a:rPr lang="en-CA" b="1" dirty="0" smtClean="0">
                <a:solidFill>
                  <a:srgbClr val="7030A0"/>
                </a:solidFill>
              </a:rPr>
              <a:t>progesterone</a:t>
            </a:r>
            <a:r>
              <a:rPr lang="en-CA" dirty="0" smtClean="0"/>
              <a:t> levels are maintained and </a:t>
            </a:r>
            <a:r>
              <a:rPr lang="en-CA" dirty="0" smtClean="0"/>
              <a:t>menstruation </a:t>
            </a:r>
            <a:r>
              <a:rPr lang="en-CA" dirty="0" smtClean="0"/>
              <a:t>does not </a:t>
            </a:r>
            <a:r>
              <a:rPr lang="en-CA" dirty="0" smtClean="0"/>
              <a:t>occur. </a:t>
            </a:r>
          </a:p>
          <a:p>
            <a:endParaRPr lang="en-CA" b="1" dirty="0" smtClean="0"/>
          </a:p>
          <a:p>
            <a:r>
              <a:rPr lang="en-CA" b="1" dirty="0" smtClean="0"/>
              <a:t>Ovarian &amp; uterine cycles </a:t>
            </a:r>
            <a:r>
              <a:rPr lang="en-CA" b="1" dirty="0" smtClean="0">
                <a:solidFill>
                  <a:srgbClr val="FF0000"/>
                </a:solidFill>
              </a:rPr>
              <a:t>STOP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C00B57-E73A-4A79-A49F-020566E84B40}"/>
</file>

<file path=customXml/itemProps2.xml><?xml version="1.0" encoding="utf-8"?>
<ds:datastoreItem xmlns:ds="http://schemas.openxmlformats.org/officeDocument/2006/customXml" ds:itemID="{5A699E18-83F1-4040-AEA9-45A49A7C31CB}"/>
</file>

<file path=customXml/itemProps3.xml><?xml version="1.0" encoding="utf-8"?>
<ds:datastoreItem xmlns:ds="http://schemas.openxmlformats.org/officeDocument/2006/customXml" ds:itemID="{0334A60C-7B90-471E-88ED-0A384C0E08B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495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Fertilization and Embryonic Development</vt:lpstr>
      <vt:lpstr>Fertilization</vt:lpstr>
      <vt:lpstr>Fertilization</vt:lpstr>
      <vt:lpstr>Fertilization</vt:lpstr>
      <vt:lpstr>Cleavage and Implantation</vt:lpstr>
      <vt:lpstr>Cleavage and Implantation</vt:lpstr>
      <vt:lpstr>Blastocyst - Implantation</vt:lpstr>
      <vt:lpstr>Slide 8</vt:lpstr>
      <vt:lpstr>Implantation</vt:lpstr>
      <vt:lpstr>Slide 10</vt:lpstr>
      <vt:lpstr>Gastrulation &amp; Tissue Formation</vt:lpstr>
      <vt:lpstr>Primary Germ Layer</vt:lpstr>
      <vt:lpstr>Morphogenesis</vt:lpstr>
      <vt:lpstr>Primary Germ Layers</vt:lpstr>
      <vt:lpstr>Primary Germ Layers</vt:lpstr>
      <vt:lpstr>Slide 16</vt:lpstr>
      <vt:lpstr>Embryo Development</vt:lpstr>
      <vt:lpstr>Slide 18</vt:lpstr>
      <vt:lpstr>Placenta</vt:lpstr>
      <vt:lpstr>Embryo Support</vt:lpstr>
      <vt:lpstr>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ian b</dc:creator>
  <cp:lastModifiedBy>Patrick</cp:lastModifiedBy>
  <cp:revision>102</cp:revision>
  <dcterms:created xsi:type="dcterms:W3CDTF">2011-04-25T00:19:30Z</dcterms:created>
  <dcterms:modified xsi:type="dcterms:W3CDTF">2012-10-16T02:14:59Z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