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0" r:id="rId3"/>
    <p:sldId id="315" r:id="rId4"/>
    <p:sldId id="271" r:id="rId5"/>
    <p:sldId id="307" r:id="rId6"/>
    <p:sldId id="272" r:id="rId7"/>
    <p:sldId id="273" r:id="rId8"/>
    <p:sldId id="280" r:id="rId9"/>
    <p:sldId id="281" r:id="rId10"/>
    <p:sldId id="290" r:id="rId11"/>
    <p:sldId id="282" r:id="rId12"/>
    <p:sldId id="283" r:id="rId13"/>
    <p:sldId id="325" r:id="rId14"/>
    <p:sldId id="284" r:id="rId15"/>
    <p:sldId id="286" r:id="rId16"/>
    <p:sldId id="287" r:id="rId17"/>
    <p:sldId id="288" r:id="rId18"/>
    <p:sldId id="289" r:id="rId19"/>
    <p:sldId id="319" r:id="rId20"/>
    <p:sldId id="320" r:id="rId21"/>
    <p:sldId id="32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0D17D-15A2-4B8A-9619-DC0C2B012BD3}" type="doc">
      <dgm:prSet loTypeId="urn:microsoft.com/office/officeart/2005/8/layout/venn1" loCatId="relationship" qsTypeId="urn:microsoft.com/office/officeart/2005/8/quickstyle/simple1" qsCatId="simple" csTypeId="urn:microsoft.com/office/officeart/2005/8/colors/accent1_2" csCatId="accent1" phldr="1"/>
      <dgm:spPr/>
    </dgm:pt>
    <dgm:pt modelId="{C22DCF7E-2E4C-41BC-B4A0-A186F6098045}">
      <dgm:prSet phldrT="[Text]"/>
      <dgm:spPr>
        <a:noFill/>
        <a:ln>
          <a:solidFill>
            <a:schemeClr val="tx1"/>
          </a:solidFill>
        </a:ln>
      </dgm:spPr>
      <dgm:t>
        <a:bodyPr/>
        <a:lstStyle/>
        <a:p>
          <a:endParaRPr lang="en-CA" dirty="0" smtClean="0"/>
        </a:p>
        <a:p>
          <a:endParaRPr lang="en-CA" dirty="0" smtClean="0"/>
        </a:p>
        <a:p>
          <a:endParaRPr lang="en-CA" dirty="0" smtClean="0"/>
        </a:p>
        <a:p>
          <a:endParaRPr lang="en-CA" dirty="0" smtClean="0"/>
        </a:p>
        <a:p>
          <a:r>
            <a:rPr lang="en-CA" b="1" dirty="0" smtClean="0"/>
            <a:t>Trimester 1</a:t>
          </a:r>
        </a:p>
      </dgm:t>
    </dgm:pt>
    <dgm:pt modelId="{912855AE-BFE9-4C99-A068-BF09D03A575C}" type="parTrans" cxnId="{6C6ACD5A-B653-4AB2-A48A-7931024891A9}">
      <dgm:prSet/>
      <dgm:spPr/>
      <dgm:t>
        <a:bodyPr/>
        <a:lstStyle/>
        <a:p>
          <a:endParaRPr lang="en-CA"/>
        </a:p>
      </dgm:t>
    </dgm:pt>
    <dgm:pt modelId="{1940F61F-1A58-4ADF-AC43-73CD88E2B684}" type="sibTrans" cxnId="{6C6ACD5A-B653-4AB2-A48A-7931024891A9}">
      <dgm:prSet/>
      <dgm:spPr/>
      <dgm:t>
        <a:bodyPr/>
        <a:lstStyle/>
        <a:p>
          <a:endParaRPr lang="en-CA"/>
        </a:p>
      </dgm:t>
    </dgm:pt>
    <dgm:pt modelId="{36F936A7-D2EF-489D-8CAB-D19050005FF7}">
      <dgm:prSet phldrT="[Text]"/>
      <dgm:spPr>
        <a:noFill/>
        <a:ln>
          <a:solidFill>
            <a:schemeClr val="tx1"/>
          </a:solidFill>
        </a:ln>
      </dgm:spPr>
      <dgm:t>
        <a:bodyPr/>
        <a:lstStyle/>
        <a:p>
          <a:r>
            <a:rPr lang="en-CA" b="1" dirty="0" smtClean="0"/>
            <a:t>Trimester 3</a:t>
          </a:r>
          <a:endParaRPr lang="en-CA" dirty="0"/>
        </a:p>
      </dgm:t>
    </dgm:pt>
    <dgm:pt modelId="{0558FD24-18D2-4CC9-9DE9-61E421C9D16D}" type="parTrans" cxnId="{3D71B32B-4060-4817-9763-25675D413672}">
      <dgm:prSet/>
      <dgm:spPr/>
      <dgm:t>
        <a:bodyPr/>
        <a:lstStyle/>
        <a:p>
          <a:endParaRPr lang="en-CA"/>
        </a:p>
      </dgm:t>
    </dgm:pt>
    <dgm:pt modelId="{CC4AD5AC-6DB1-4605-8329-C262ED34C8E1}" type="sibTrans" cxnId="{3D71B32B-4060-4817-9763-25675D413672}">
      <dgm:prSet/>
      <dgm:spPr/>
      <dgm:t>
        <a:bodyPr/>
        <a:lstStyle/>
        <a:p>
          <a:endParaRPr lang="en-CA"/>
        </a:p>
      </dgm:t>
    </dgm:pt>
    <dgm:pt modelId="{2F0961E2-61DA-4F5C-A731-3C858C9A128A}">
      <dgm:prSet phldrT="[Text]"/>
      <dgm:spPr>
        <a:noFill/>
        <a:ln>
          <a:solidFill>
            <a:schemeClr val="tx1"/>
          </a:solidFill>
        </a:ln>
      </dgm:spPr>
      <dgm:t>
        <a:bodyPr/>
        <a:lstStyle/>
        <a:p>
          <a:r>
            <a:rPr lang="en-CA" b="1" dirty="0" smtClean="0"/>
            <a:t>Trimester 2</a:t>
          </a:r>
          <a:endParaRPr lang="en-CA" dirty="0"/>
        </a:p>
      </dgm:t>
    </dgm:pt>
    <dgm:pt modelId="{41121A11-9627-4EA7-8230-3FD33B423A65}" type="parTrans" cxnId="{E1C26302-99C2-4EBA-8A90-6AB76402D303}">
      <dgm:prSet/>
      <dgm:spPr/>
      <dgm:t>
        <a:bodyPr/>
        <a:lstStyle/>
        <a:p>
          <a:endParaRPr lang="en-CA"/>
        </a:p>
      </dgm:t>
    </dgm:pt>
    <dgm:pt modelId="{27EA9B4C-DAF0-4020-99E8-365B6E2EFBC2}" type="sibTrans" cxnId="{E1C26302-99C2-4EBA-8A90-6AB76402D303}">
      <dgm:prSet/>
      <dgm:spPr/>
      <dgm:t>
        <a:bodyPr/>
        <a:lstStyle/>
        <a:p>
          <a:endParaRPr lang="en-CA"/>
        </a:p>
      </dgm:t>
    </dgm:pt>
    <dgm:pt modelId="{09F31109-2C0F-41A1-8BC2-5659D5D7CE80}" type="pres">
      <dgm:prSet presAssocID="{82F0D17D-15A2-4B8A-9619-DC0C2B012BD3}" presName="compositeShape" presStyleCnt="0">
        <dgm:presLayoutVars>
          <dgm:chMax val="7"/>
          <dgm:dir/>
          <dgm:resizeHandles val="exact"/>
        </dgm:presLayoutVars>
      </dgm:prSet>
      <dgm:spPr/>
    </dgm:pt>
    <dgm:pt modelId="{0A710276-3B36-41EC-8DE0-AC034D7CAB25}" type="pres">
      <dgm:prSet presAssocID="{C22DCF7E-2E4C-41BC-B4A0-A186F6098045}" presName="circ1" presStyleLbl="vennNode1" presStyleIdx="0" presStyleCnt="3" custScaleX="116137" custScaleY="116138" custLinFactNeighborX="-1296" custLinFactNeighborY="6466"/>
      <dgm:spPr/>
      <dgm:t>
        <a:bodyPr/>
        <a:lstStyle/>
        <a:p>
          <a:endParaRPr lang="en-CA"/>
        </a:p>
      </dgm:t>
    </dgm:pt>
    <dgm:pt modelId="{E8EE5FE8-794E-418E-93EE-3AE25ADC07D5}" type="pres">
      <dgm:prSet presAssocID="{C22DCF7E-2E4C-41BC-B4A0-A186F6098045}" presName="circ1Tx" presStyleLbl="revTx" presStyleIdx="0" presStyleCnt="0">
        <dgm:presLayoutVars>
          <dgm:chMax val="0"/>
          <dgm:chPref val="0"/>
          <dgm:bulletEnabled val="1"/>
        </dgm:presLayoutVars>
      </dgm:prSet>
      <dgm:spPr/>
      <dgm:t>
        <a:bodyPr/>
        <a:lstStyle/>
        <a:p>
          <a:endParaRPr lang="en-CA"/>
        </a:p>
      </dgm:t>
    </dgm:pt>
    <dgm:pt modelId="{EE092D9C-702B-4D03-B387-21A57733C971}" type="pres">
      <dgm:prSet presAssocID="{36F936A7-D2EF-489D-8CAB-D19050005FF7}" presName="circ2" presStyleLbl="vennNode1" presStyleIdx="1" presStyleCnt="3" custScaleX="114985" custScaleY="116331" custLinFactNeighborX="3542" custLinFactNeighborY="-6466"/>
      <dgm:spPr/>
      <dgm:t>
        <a:bodyPr/>
        <a:lstStyle/>
        <a:p>
          <a:endParaRPr lang="en-CA"/>
        </a:p>
      </dgm:t>
    </dgm:pt>
    <dgm:pt modelId="{964C2FA7-E4B5-4C6A-8235-DCED6EA9793B}" type="pres">
      <dgm:prSet presAssocID="{36F936A7-D2EF-489D-8CAB-D19050005FF7}" presName="circ2Tx" presStyleLbl="revTx" presStyleIdx="0" presStyleCnt="0">
        <dgm:presLayoutVars>
          <dgm:chMax val="0"/>
          <dgm:chPref val="0"/>
          <dgm:bulletEnabled val="1"/>
        </dgm:presLayoutVars>
      </dgm:prSet>
      <dgm:spPr/>
      <dgm:t>
        <a:bodyPr/>
        <a:lstStyle/>
        <a:p>
          <a:endParaRPr lang="en-CA"/>
        </a:p>
      </dgm:t>
    </dgm:pt>
    <dgm:pt modelId="{673695FA-B5DE-4C63-94DF-E89CDFBF2435}" type="pres">
      <dgm:prSet presAssocID="{2F0961E2-61DA-4F5C-A731-3C858C9A128A}" presName="circ3" presStyleLbl="vennNode1" presStyleIdx="2" presStyleCnt="3" custScaleX="113830" custScaleY="113029" custLinFactNeighborX="-3542" custLinFactNeighborY="-4815"/>
      <dgm:spPr/>
      <dgm:t>
        <a:bodyPr/>
        <a:lstStyle/>
        <a:p>
          <a:endParaRPr lang="en-CA"/>
        </a:p>
      </dgm:t>
    </dgm:pt>
    <dgm:pt modelId="{3BF0F00F-CBE9-4E41-8AA5-99FC15AE733F}" type="pres">
      <dgm:prSet presAssocID="{2F0961E2-61DA-4F5C-A731-3C858C9A128A}" presName="circ3Tx" presStyleLbl="revTx" presStyleIdx="0" presStyleCnt="0">
        <dgm:presLayoutVars>
          <dgm:chMax val="0"/>
          <dgm:chPref val="0"/>
          <dgm:bulletEnabled val="1"/>
        </dgm:presLayoutVars>
      </dgm:prSet>
      <dgm:spPr/>
      <dgm:t>
        <a:bodyPr/>
        <a:lstStyle/>
        <a:p>
          <a:endParaRPr lang="en-CA"/>
        </a:p>
      </dgm:t>
    </dgm:pt>
  </dgm:ptLst>
  <dgm:cxnLst>
    <dgm:cxn modelId="{3D71B32B-4060-4817-9763-25675D413672}" srcId="{82F0D17D-15A2-4B8A-9619-DC0C2B012BD3}" destId="{36F936A7-D2EF-489D-8CAB-D19050005FF7}" srcOrd="1" destOrd="0" parTransId="{0558FD24-18D2-4CC9-9DE9-61E421C9D16D}" sibTransId="{CC4AD5AC-6DB1-4605-8329-C262ED34C8E1}"/>
    <dgm:cxn modelId="{A241DEF1-374A-4BF6-A17B-15332EC88EF1}" type="presOf" srcId="{36F936A7-D2EF-489D-8CAB-D19050005FF7}" destId="{964C2FA7-E4B5-4C6A-8235-DCED6EA9793B}" srcOrd="1" destOrd="0" presId="urn:microsoft.com/office/officeart/2005/8/layout/venn1"/>
    <dgm:cxn modelId="{22BA3019-A65E-4808-8B36-F496D82DDBF6}" type="presOf" srcId="{C22DCF7E-2E4C-41BC-B4A0-A186F6098045}" destId="{E8EE5FE8-794E-418E-93EE-3AE25ADC07D5}" srcOrd="1" destOrd="0" presId="urn:microsoft.com/office/officeart/2005/8/layout/venn1"/>
    <dgm:cxn modelId="{E1C26302-99C2-4EBA-8A90-6AB76402D303}" srcId="{82F0D17D-15A2-4B8A-9619-DC0C2B012BD3}" destId="{2F0961E2-61DA-4F5C-A731-3C858C9A128A}" srcOrd="2" destOrd="0" parTransId="{41121A11-9627-4EA7-8230-3FD33B423A65}" sibTransId="{27EA9B4C-DAF0-4020-99E8-365B6E2EFBC2}"/>
    <dgm:cxn modelId="{72CF56D3-2FDE-446C-84BA-17ECDA3FD61F}" type="presOf" srcId="{82F0D17D-15A2-4B8A-9619-DC0C2B012BD3}" destId="{09F31109-2C0F-41A1-8BC2-5659D5D7CE80}" srcOrd="0" destOrd="0" presId="urn:microsoft.com/office/officeart/2005/8/layout/venn1"/>
    <dgm:cxn modelId="{76861E96-61E3-4C1B-8053-3B554517A743}" type="presOf" srcId="{C22DCF7E-2E4C-41BC-B4A0-A186F6098045}" destId="{0A710276-3B36-41EC-8DE0-AC034D7CAB25}" srcOrd="0" destOrd="0" presId="urn:microsoft.com/office/officeart/2005/8/layout/venn1"/>
    <dgm:cxn modelId="{07AC051E-28B8-4ED8-82AA-66B869409FA9}" type="presOf" srcId="{36F936A7-D2EF-489D-8CAB-D19050005FF7}" destId="{EE092D9C-702B-4D03-B387-21A57733C971}" srcOrd="0" destOrd="0" presId="urn:microsoft.com/office/officeart/2005/8/layout/venn1"/>
    <dgm:cxn modelId="{60F12163-25F9-4458-99B1-2CEACBD2FB97}" type="presOf" srcId="{2F0961E2-61DA-4F5C-A731-3C858C9A128A}" destId="{673695FA-B5DE-4C63-94DF-E89CDFBF2435}" srcOrd="0" destOrd="0" presId="urn:microsoft.com/office/officeart/2005/8/layout/venn1"/>
    <dgm:cxn modelId="{EBBA6319-ACD9-4E05-9026-D4B3EC61BE19}" type="presOf" srcId="{2F0961E2-61DA-4F5C-A731-3C858C9A128A}" destId="{3BF0F00F-CBE9-4E41-8AA5-99FC15AE733F}" srcOrd="1" destOrd="0" presId="urn:microsoft.com/office/officeart/2005/8/layout/venn1"/>
    <dgm:cxn modelId="{6C6ACD5A-B653-4AB2-A48A-7931024891A9}" srcId="{82F0D17D-15A2-4B8A-9619-DC0C2B012BD3}" destId="{C22DCF7E-2E4C-41BC-B4A0-A186F6098045}" srcOrd="0" destOrd="0" parTransId="{912855AE-BFE9-4C99-A068-BF09D03A575C}" sibTransId="{1940F61F-1A58-4ADF-AC43-73CD88E2B684}"/>
    <dgm:cxn modelId="{608F5541-0EC6-41EF-96DC-909EB04E15D2}" type="presParOf" srcId="{09F31109-2C0F-41A1-8BC2-5659D5D7CE80}" destId="{0A710276-3B36-41EC-8DE0-AC034D7CAB25}" srcOrd="0" destOrd="0" presId="urn:microsoft.com/office/officeart/2005/8/layout/venn1"/>
    <dgm:cxn modelId="{84818083-B63B-4955-A122-BE5EFC146CF8}" type="presParOf" srcId="{09F31109-2C0F-41A1-8BC2-5659D5D7CE80}" destId="{E8EE5FE8-794E-418E-93EE-3AE25ADC07D5}" srcOrd="1" destOrd="0" presId="urn:microsoft.com/office/officeart/2005/8/layout/venn1"/>
    <dgm:cxn modelId="{F634AF33-1B52-4AE3-9066-6B264A3293EA}" type="presParOf" srcId="{09F31109-2C0F-41A1-8BC2-5659D5D7CE80}" destId="{EE092D9C-702B-4D03-B387-21A57733C971}" srcOrd="2" destOrd="0" presId="urn:microsoft.com/office/officeart/2005/8/layout/venn1"/>
    <dgm:cxn modelId="{4EF63CD7-5A8D-4BD6-926E-24860422ECA1}" type="presParOf" srcId="{09F31109-2C0F-41A1-8BC2-5659D5D7CE80}" destId="{964C2FA7-E4B5-4C6A-8235-DCED6EA9793B}" srcOrd="3" destOrd="0" presId="urn:microsoft.com/office/officeart/2005/8/layout/venn1"/>
    <dgm:cxn modelId="{D1666841-CF81-45DC-9402-4FF5E254737C}" type="presParOf" srcId="{09F31109-2C0F-41A1-8BC2-5659D5D7CE80}" destId="{673695FA-B5DE-4C63-94DF-E89CDFBF2435}" srcOrd="4" destOrd="0" presId="urn:microsoft.com/office/officeart/2005/8/layout/venn1"/>
    <dgm:cxn modelId="{83824C28-49B5-4AD0-9D24-0894AA21BA9B}" type="presParOf" srcId="{09F31109-2C0F-41A1-8BC2-5659D5D7CE80}" destId="{3BF0F00F-CBE9-4E41-8AA5-99FC15AE733F}"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710276-3B36-41EC-8DE0-AC034D7CAB25}">
      <dsp:nvSpPr>
        <dsp:cNvPr id="0" name=""/>
        <dsp:cNvSpPr/>
      </dsp:nvSpPr>
      <dsp:spPr>
        <a:xfrm>
          <a:off x="2442636" y="15423"/>
          <a:ext cx="4145589" cy="4145624"/>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dirty="0" smtClean="0"/>
        </a:p>
        <a:p>
          <a:pPr lvl="0" algn="ctr" defTabSz="889000">
            <a:lnSpc>
              <a:spcPct val="90000"/>
            </a:lnSpc>
            <a:spcBef>
              <a:spcPct val="0"/>
            </a:spcBef>
            <a:spcAft>
              <a:spcPct val="35000"/>
            </a:spcAft>
          </a:pPr>
          <a:endParaRPr lang="en-CA" sz="2000" kern="1200" dirty="0" smtClean="0"/>
        </a:p>
        <a:p>
          <a:pPr lvl="0" algn="ctr" defTabSz="889000">
            <a:lnSpc>
              <a:spcPct val="90000"/>
            </a:lnSpc>
            <a:spcBef>
              <a:spcPct val="0"/>
            </a:spcBef>
            <a:spcAft>
              <a:spcPct val="35000"/>
            </a:spcAft>
          </a:pPr>
          <a:endParaRPr lang="en-CA" sz="2000" kern="1200" dirty="0" smtClean="0"/>
        </a:p>
        <a:p>
          <a:pPr lvl="0" algn="ctr" defTabSz="889000">
            <a:lnSpc>
              <a:spcPct val="90000"/>
            </a:lnSpc>
            <a:spcBef>
              <a:spcPct val="0"/>
            </a:spcBef>
            <a:spcAft>
              <a:spcPct val="35000"/>
            </a:spcAft>
          </a:pPr>
          <a:endParaRPr lang="en-CA" sz="2000" kern="1200" dirty="0" smtClean="0"/>
        </a:p>
        <a:p>
          <a:pPr lvl="0" algn="ctr" defTabSz="889000">
            <a:lnSpc>
              <a:spcPct val="90000"/>
            </a:lnSpc>
            <a:spcBef>
              <a:spcPct val="0"/>
            </a:spcBef>
            <a:spcAft>
              <a:spcPct val="35000"/>
            </a:spcAft>
          </a:pPr>
          <a:r>
            <a:rPr lang="en-CA" sz="2000" b="1" kern="1200" dirty="0" smtClean="0"/>
            <a:t>Trimester 1</a:t>
          </a:r>
        </a:p>
      </dsp:txBody>
      <dsp:txXfrm>
        <a:off x="2995381" y="740907"/>
        <a:ext cx="3040098" cy="1865531"/>
      </dsp:txXfrm>
    </dsp:sp>
    <dsp:sp modelId="{EE092D9C-702B-4D03-B387-21A57733C971}">
      <dsp:nvSpPr>
        <dsp:cNvPr id="0" name=""/>
        <dsp:cNvSpPr/>
      </dsp:nvSpPr>
      <dsp:spPr>
        <a:xfrm>
          <a:off x="3923912" y="1781342"/>
          <a:ext cx="4104467" cy="4152514"/>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1" kern="1200" dirty="0" smtClean="0"/>
            <a:t>Trimester 3</a:t>
          </a:r>
          <a:endParaRPr lang="en-CA" sz="2000" kern="1200" dirty="0"/>
        </a:p>
      </dsp:txBody>
      <dsp:txXfrm>
        <a:off x="5179195" y="2854075"/>
        <a:ext cx="2462680" cy="2283882"/>
      </dsp:txXfrm>
    </dsp:sp>
    <dsp:sp modelId="{673695FA-B5DE-4C63-94DF-E89CDFBF2435}">
      <dsp:nvSpPr>
        <dsp:cNvPr id="0" name=""/>
        <dsp:cNvSpPr/>
      </dsp:nvSpPr>
      <dsp:spPr>
        <a:xfrm>
          <a:off x="1115620" y="1899209"/>
          <a:ext cx="4063239" cy="4034647"/>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1" kern="1200" dirty="0" smtClean="0"/>
            <a:t>Trimester 2</a:t>
          </a:r>
          <a:endParaRPr lang="en-CA" sz="2000" kern="1200" dirty="0"/>
        </a:p>
      </dsp:txBody>
      <dsp:txXfrm>
        <a:off x="1498241" y="2941493"/>
        <a:ext cx="2437943" cy="22190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AF673-202C-4A5E-9320-DAE5B1ECA51A}" type="datetimeFigureOut">
              <a:rPr lang="en-US" smtClean="0"/>
              <a:pPr/>
              <a:t>10/16/2012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2C76A-ADF4-4E29-A6B7-A7F55F4D7114}"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AF673-202C-4A5E-9320-DAE5B1ECA51A}" type="datetimeFigureOut">
              <a:rPr lang="en-US" smtClean="0"/>
              <a:pPr/>
              <a:t>10/16/2012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2C76A-ADF4-4E29-A6B7-A7F55F4D7114}"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661248"/>
            <a:ext cx="5796136" cy="492075"/>
          </a:xfrm>
        </p:spPr>
        <p:txBody>
          <a:bodyPr/>
          <a:lstStyle/>
          <a:p>
            <a:r>
              <a:rPr lang="en-CA" dirty="0" smtClean="0"/>
              <a:t>PART </a:t>
            </a:r>
            <a:r>
              <a:rPr lang="en-CA" dirty="0" smtClean="0"/>
              <a:t>5A</a:t>
            </a:r>
            <a:r>
              <a:rPr lang="en-CA" dirty="0" smtClean="0"/>
              <a:t>		</a:t>
            </a:r>
            <a:endParaRPr lang="en-CA" dirty="0"/>
          </a:p>
        </p:txBody>
      </p:sp>
      <p:sp>
        <p:nvSpPr>
          <p:cNvPr id="2" name="Title 1"/>
          <p:cNvSpPr>
            <a:spLocks noGrp="1"/>
          </p:cNvSpPr>
          <p:nvPr>
            <p:ph type="title"/>
          </p:nvPr>
        </p:nvSpPr>
        <p:spPr>
          <a:xfrm>
            <a:off x="0" y="6116613"/>
            <a:ext cx="7772400" cy="741387"/>
          </a:xfrm>
        </p:spPr>
        <p:txBody>
          <a:bodyPr/>
          <a:lstStyle/>
          <a:p>
            <a:r>
              <a:rPr lang="en-CA" dirty="0" smtClean="0"/>
              <a:t>Fetal </a:t>
            </a:r>
            <a:r>
              <a:rPr lang="en-CA" dirty="0" smtClean="0"/>
              <a:t>Development</a:t>
            </a:r>
            <a:endParaRPr lang="en-CA" dirty="0"/>
          </a:p>
        </p:txBody>
      </p:sp>
      <p:pic>
        <p:nvPicPr>
          <p:cNvPr id="5" name="Picture 2"/>
          <p:cNvPicPr>
            <a:picLocks noChangeAspect="1" noChangeArrowheads="1"/>
          </p:cNvPicPr>
          <p:nvPr/>
        </p:nvPicPr>
        <p:blipFill>
          <a:blip r:embed="rId2" cstate="print"/>
          <a:srcRect l="2266" t="4522" r="28677" b="3444"/>
          <a:stretch>
            <a:fillRect/>
          </a:stretch>
        </p:blipFill>
        <p:spPr bwMode="auto">
          <a:xfrm rot="1454456">
            <a:off x="2337280" y="312937"/>
            <a:ext cx="6439115" cy="5930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First Trimester</a:t>
            </a:r>
            <a:endParaRPr lang="en-CA" b="1" dirty="0"/>
          </a:p>
        </p:txBody>
      </p:sp>
      <p:sp>
        <p:nvSpPr>
          <p:cNvPr id="4" name="Content Placeholder 3"/>
          <p:cNvSpPr>
            <a:spLocks noGrp="1"/>
          </p:cNvSpPr>
          <p:nvPr>
            <p:ph idx="1"/>
          </p:nvPr>
        </p:nvSpPr>
        <p:spPr>
          <a:xfrm>
            <a:off x="0" y="980728"/>
            <a:ext cx="9144000" cy="4525963"/>
          </a:xfrm>
        </p:spPr>
        <p:txBody>
          <a:bodyPr/>
          <a:lstStyle/>
          <a:p>
            <a:pPr>
              <a:buNone/>
            </a:pPr>
            <a:r>
              <a:rPr lang="en-CA" dirty="0" smtClean="0"/>
              <a:t>Research Notes: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Second Trimester</a:t>
            </a:r>
            <a:endParaRPr lang="en-CA" b="1" dirty="0"/>
          </a:p>
        </p:txBody>
      </p:sp>
      <p:sp>
        <p:nvSpPr>
          <p:cNvPr id="6" name="Content Placeholder 3"/>
          <p:cNvSpPr>
            <a:spLocks noGrp="1"/>
          </p:cNvSpPr>
          <p:nvPr>
            <p:ph idx="1"/>
          </p:nvPr>
        </p:nvSpPr>
        <p:spPr>
          <a:xfrm>
            <a:off x="0" y="980728"/>
            <a:ext cx="9144000" cy="4525963"/>
          </a:xfrm>
        </p:spPr>
        <p:txBody>
          <a:bodyPr/>
          <a:lstStyle/>
          <a:p>
            <a:pPr>
              <a:buNone/>
            </a:pPr>
            <a:r>
              <a:rPr lang="en-CA" dirty="0" smtClean="0"/>
              <a:t>Research Notes:</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Third Trimester</a:t>
            </a:r>
            <a:endParaRPr lang="en-CA" b="1" dirty="0"/>
          </a:p>
        </p:txBody>
      </p:sp>
      <p:sp>
        <p:nvSpPr>
          <p:cNvPr id="6" name="Content Placeholder 3"/>
          <p:cNvSpPr>
            <a:spLocks noGrp="1"/>
          </p:cNvSpPr>
          <p:nvPr>
            <p:ph idx="1"/>
          </p:nvPr>
        </p:nvSpPr>
        <p:spPr>
          <a:xfrm>
            <a:off x="0" y="980728"/>
            <a:ext cx="9144000" cy="4525963"/>
          </a:xfrm>
        </p:spPr>
        <p:txBody>
          <a:bodyPr/>
          <a:lstStyle/>
          <a:p>
            <a:pPr>
              <a:buNone/>
            </a:pPr>
            <a:r>
              <a:rPr lang="en-CA" dirty="0" smtClean="0"/>
              <a:t>Research Notes:</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Compare &amp; Contrast</a:t>
            </a:r>
            <a:endParaRPr lang="en-CA" b="1" dirty="0"/>
          </a:p>
        </p:txBody>
      </p:sp>
      <p:graphicFrame>
        <p:nvGraphicFramePr>
          <p:cNvPr id="5" name="Diagram 4"/>
          <p:cNvGraphicFramePr/>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Teratogens &amp; Development</a:t>
            </a:r>
            <a:endParaRPr lang="en-CA" b="1" dirty="0"/>
          </a:p>
        </p:txBody>
      </p:sp>
      <p:sp>
        <p:nvSpPr>
          <p:cNvPr id="3" name="Content Placeholder 2"/>
          <p:cNvSpPr>
            <a:spLocks noGrp="1"/>
          </p:cNvSpPr>
          <p:nvPr>
            <p:ph idx="1"/>
          </p:nvPr>
        </p:nvSpPr>
        <p:spPr>
          <a:xfrm>
            <a:off x="0" y="1600200"/>
            <a:ext cx="9144000" cy="5257800"/>
          </a:xfrm>
        </p:spPr>
        <p:txBody>
          <a:bodyPr>
            <a:normAutofit/>
          </a:bodyPr>
          <a:lstStyle/>
          <a:p>
            <a:r>
              <a:rPr lang="en-CA" b="1" dirty="0" err="1" smtClean="0">
                <a:solidFill>
                  <a:srgbClr val="FF0000"/>
                </a:solidFill>
              </a:rPr>
              <a:t>Teratogen</a:t>
            </a:r>
            <a:r>
              <a:rPr lang="en-CA" dirty="0" smtClean="0"/>
              <a:t> - Any </a:t>
            </a:r>
            <a:r>
              <a:rPr lang="en-CA" dirty="0" smtClean="0"/>
              <a:t>agent that causes a structural abnormality due to exposure during </a:t>
            </a:r>
            <a:r>
              <a:rPr lang="en-CA" dirty="0" smtClean="0"/>
              <a:t>pregnancy</a:t>
            </a:r>
            <a:endParaRPr lang="en-CA" dirty="0" smtClean="0"/>
          </a:p>
          <a:p>
            <a:endParaRPr lang="en-CA" dirty="0" smtClean="0"/>
          </a:p>
          <a:p>
            <a:r>
              <a:rPr lang="en-CA" dirty="0" smtClean="0"/>
              <a:t>Especially dangerous during embryonic </a:t>
            </a:r>
            <a:r>
              <a:rPr lang="en-CA" dirty="0" smtClean="0"/>
              <a:t>development (building of structures &amp; </a:t>
            </a:r>
            <a:r>
              <a:rPr lang="en-CA" dirty="0" err="1" smtClean="0"/>
              <a:t>neurulation</a:t>
            </a:r>
            <a:r>
              <a:rPr lang="en-CA" dirty="0" smtClean="0"/>
              <a:t>)</a:t>
            </a:r>
            <a:endParaRPr lang="en-CA" dirty="0" smtClean="0"/>
          </a:p>
          <a:p>
            <a:endParaRPr lang="en-CA" dirty="0" smtClean="0"/>
          </a:p>
          <a:p>
            <a:r>
              <a:rPr lang="en-CA" b="1" dirty="0" smtClean="0">
                <a:solidFill>
                  <a:srgbClr val="FF0000"/>
                </a:solidFill>
              </a:rPr>
              <a:t>Examples: </a:t>
            </a:r>
            <a:r>
              <a:rPr lang="en-CA" dirty="0" smtClean="0"/>
              <a:t>cigarettes, alcohol, antibiotics, acne medications, vitamins, anti-cancer </a:t>
            </a:r>
            <a:r>
              <a:rPr lang="en-CA" dirty="0" smtClean="0"/>
              <a:t>drugs, </a:t>
            </a:r>
            <a:r>
              <a:rPr lang="en-CA" dirty="0" smtClean="0"/>
              <a:t>etc.</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Teratogens: Cigarettes</a:t>
            </a:r>
            <a:endParaRPr lang="en-CA" b="1" dirty="0"/>
          </a:p>
        </p:txBody>
      </p:sp>
      <p:sp>
        <p:nvSpPr>
          <p:cNvPr id="3" name="Content Placeholder 2"/>
          <p:cNvSpPr>
            <a:spLocks noGrp="1"/>
          </p:cNvSpPr>
          <p:nvPr>
            <p:ph idx="1"/>
          </p:nvPr>
        </p:nvSpPr>
        <p:spPr>
          <a:xfrm>
            <a:off x="0" y="1600200"/>
            <a:ext cx="9144000" cy="4525963"/>
          </a:xfrm>
        </p:spPr>
        <p:txBody>
          <a:bodyPr/>
          <a:lstStyle/>
          <a:p>
            <a:r>
              <a:rPr lang="en-CA" sz="4400" dirty="0" smtClean="0"/>
              <a:t>Constricts the </a:t>
            </a:r>
            <a:r>
              <a:rPr lang="en-CA" sz="4400" dirty="0" smtClean="0"/>
              <a:t>maternal, placental, and </a:t>
            </a:r>
            <a:r>
              <a:rPr lang="en-CA" sz="4400" dirty="0" smtClean="0"/>
              <a:t>fetus</a:t>
            </a:r>
            <a:r>
              <a:rPr lang="en-CA" sz="4400" dirty="0" smtClean="0"/>
              <a:t>’ blood vessels</a:t>
            </a:r>
          </a:p>
          <a:p>
            <a:r>
              <a:rPr lang="en-CA" sz="4400" dirty="0" smtClean="0"/>
              <a:t>Increases risk of:</a:t>
            </a:r>
          </a:p>
          <a:p>
            <a:pPr lvl="1"/>
            <a:r>
              <a:rPr lang="en-CA" sz="4000" dirty="0" smtClean="0"/>
              <a:t>Premature birth</a:t>
            </a:r>
          </a:p>
          <a:p>
            <a:pPr lvl="1"/>
            <a:r>
              <a:rPr lang="en-CA" sz="4000" dirty="0" smtClean="0"/>
              <a:t>Stillbirth</a:t>
            </a:r>
          </a:p>
          <a:p>
            <a:pPr lvl="1"/>
            <a:r>
              <a:rPr lang="en-CA" sz="4000" dirty="0" smtClean="0"/>
              <a:t>Miscarriage</a:t>
            </a:r>
          </a:p>
          <a:p>
            <a:pPr lvl="1"/>
            <a:endParaRPr lang="en-CA" dirty="0"/>
          </a:p>
        </p:txBody>
      </p:sp>
      <p:pic>
        <p:nvPicPr>
          <p:cNvPr id="5122" name="Picture 2" descr="http://www.argentinepost.com/wp-content/uploads/2008/10/no-smoking-300x300.gif"/>
          <p:cNvPicPr>
            <a:picLocks noChangeAspect="1" noChangeArrowheads="1"/>
          </p:cNvPicPr>
          <p:nvPr/>
        </p:nvPicPr>
        <p:blipFill>
          <a:blip r:embed="rId2" cstate="print"/>
          <a:srcRect t="8761"/>
          <a:stretch>
            <a:fillRect/>
          </a:stretch>
        </p:blipFill>
        <p:spPr bwMode="auto">
          <a:xfrm>
            <a:off x="4860032" y="2949333"/>
            <a:ext cx="4283968" cy="39086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Teratogens: Alcohol</a:t>
            </a:r>
            <a:endParaRPr lang="en-CA" b="1" dirty="0"/>
          </a:p>
        </p:txBody>
      </p:sp>
      <p:sp>
        <p:nvSpPr>
          <p:cNvPr id="3" name="Content Placeholder 2"/>
          <p:cNvSpPr>
            <a:spLocks noGrp="1"/>
          </p:cNvSpPr>
          <p:nvPr>
            <p:ph idx="1"/>
          </p:nvPr>
        </p:nvSpPr>
        <p:spPr>
          <a:xfrm>
            <a:off x="0" y="1600200"/>
            <a:ext cx="9144000" cy="5257800"/>
          </a:xfrm>
        </p:spPr>
        <p:txBody>
          <a:bodyPr/>
          <a:lstStyle/>
          <a:p>
            <a:r>
              <a:rPr lang="en-CA" dirty="0" smtClean="0"/>
              <a:t>One of the most dangerous</a:t>
            </a:r>
          </a:p>
          <a:p>
            <a:r>
              <a:rPr lang="en-CA" dirty="0" smtClean="0"/>
              <a:t>Affects </a:t>
            </a:r>
            <a:r>
              <a:rPr lang="en-CA" dirty="0" smtClean="0"/>
              <a:t>CNS and physical development</a:t>
            </a:r>
          </a:p>
          <a:p>
            <a:pPr lvl="1"/>
            <a:r>
              <a:rPr lang="en-CA" dirty="0" smtClean="0"/>
              <a:t>Low birth weight, short height, small head</a:t>
            </a:r>
          </a:p>
          <a:p>
            <a:pPr lvl="1"/>
            <a:r>
              <a:rPr lang="en-CA" dirty="0" smtClean="0"/>
              <a:t>Facial and head deformations</a:t>
            </a:r>
          </a:p>
          <a:p>
            <a:pPr lvl="1"/>
            <a:r>
              <a:rPr lang="en-CA" dirty="0" smtClean="0"/>
              <a:t>Learning disabilities and unusual </a:t>
            </a:r>
            <a:endParaRPr lang="en-CA" dirty="0" smtClean="0"/>
          </a:p>
          <a:p>
            <a:pPr lvl="1">
              <a:buNone/>
            </a:pPr>
            <a:r>
              <a:rPr lang="en-CA" dirty="0" smtClean="0"/>
              <a:t>Aggression or </a:t>
            </a:r>
            <a:r>
              <a:rPr lang="en-CA" dirty="0" smtClean="0"/>
              <a:t>personal disorders</a:t>
            </a:r>
          </a:p>
          <a:p>
            <a:r>
              <a:rPr lang="en-CA" dirty="0" smtClean="0"/>
              <a:t>Should be AVOIDED when trying </a:t>
            </a:r>
            <a:endParaRPr lang="en-CA" dirty="0" smtClean="0"/>
          </a:p>
          <a:p>
            <a:pPr>
              <a:buNone/>
            </a:pPr>
            <a:r>
              <a:rPr lang="en-CA" dirty="0" smtClean="0"/>
              <a:t>to </a:t>
            </a:r>
            <a:r>
              <a:rPr lang="en-CA" dirty="0" smtClean="0"/>
              <a:t>become pregnant, during </a:t>
            </a:r>
            <a:endParaRPr lang="en-CA" dirty="0" smtClean="0"/>
          </a:p>
          <a:p>
            <a:pPr>
              <a:buNone/>
            </a:pPr>
            <a:r>
              <a:rPr lang="en-CA" dirty="0" smtClean="0"/>
              <a:t>pregnancy </a:t>
            </a:r>
            <a:r>
              <a:rPr lang="en-CA" dirty="0" smtClean="0"/>
              <a:t>and breastfeeding</a:t>
            </a:r>
            <a:endParaRPr lang="en-CA" dirty="0"/>
          </a:p>
        </p:txBody>
      </p:sp>
      <p:pic>
        <p:nvPicPr>
          <p:cNvPr id="19458" name="Picture 2" descr="http://hospitalobby.files.wordpress.com/2010/10/pregnant-mother-drinking.jpg"/>
          <p:cNvPicPr>
            <a:picLocks noChangeAspect="1" noChangeArrowheads="1"/>
          </p:cNvPicPr>
          <p:nvPr/>
        </p:nvPicPr>
        <p:blipFill>
          <a:blip r:embed="rId2" cstate="print"/>
          <a:srcRect/>
          <a:stretch>
            <a:fillRect/>
          </a:stretch>
        </p:blipFill>
        <p:spPr bwMode="auto">
          <a:xfrm>
            <a:off x="6012160" y="3365040"/>
            <a:ext cx="2987824" cy="34929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oxipedia.org/download/attachments/732/FASface.jpg"/>
          <p:cNvPicPr>
            <a:picLocks noChangeAspect="1" noChangeArrowheads="1"/>
          </p:cNvPicPr>
          <p:nvPr/>
        </p:nvPicPr>
        <p:blipFill>
          <a:blip r:embed="rId2" cstate="print"/>
          <a:srcRect/>
          <a:stretch>
            <a:fillRect/>
          </a:stretch>
        </p:blipFill>
        <p:spPr bwMode="auto">
          <a:xfrm>
            <a:off x="5508104" y="908720"/>
            <a:ext cx="3635896" cy="3277894"/>
          </a:xfrm>
          <a:prstGeom prst="rect">
            <a:avLst/>
          </a:prstGeom>
          <a:noFill/>
        </p:spPr>
      </p:pic>
      <p:sp>
        <p:nvSpPr>
          <p:cNvPr id="2" name="Title 1"/>
          <p:cNvSpPr>
            <a:spLocks noGrp="1"/>
          </p:cNvSpPr>
          <p:nvPr>
            <p:ph type="title"/>
          </p:nvPr>
        </p:nvSpPr>
        <p:spPr>
          <a:xfrm>
            <a:off x="467544" y="0"/>
            <a:ext cx="8229600" cy="1143000"/>
          </a:xfrm>
        </p:spPr>
        <p:txBody>
          <a:bodyPr/>
          <a:lstStyle/>
          <a:p>
            <a:r>
              <a:rPr lang="en-CA" b="1" dirty="0" smtClean="0"/>
              <a:t>Teratogens: Alcohol</a:t>
            </a:r>
            <a:endParaRPr lang="en-CA" b="1" dirty="0"/>
          </a:p>
        </p:txBody>
      </p:sp>
      <p:sp>
        <p:nvSpPr>
          <p:cNvPr id="3" name="Content Placeholder 2"/>
          <p:cNvSpPr>
            <a:spLocks noGrp="1"/>
          </p:cNvSpPr>
          <p:nvPr>
            <p:ph idx="1"/>
          </p:nvPr>
        </p:nvSpPr>
        <p:spPr>
          <a:xfrm>
            <a:off x="0" y="980728"/>
            <a:ext cx="9144000" cy="4525963"/>
          </a:xfrm>
        </p:spPr>
        <p:txBody>
          <a:bodyPr/>
          <a:lstStyle/>
          <a:p>
            <a:r>
              <a:rPr lang="en-CA" dirty="0" smtClean="0"/>
              <a:t>Causes a form of </a:t>
            </a:r>
            <a:r>
              <a:rPr lang="en-CA" b="1" dirty="0" smtClean="0">
                <a:solidFill>
                  <a:srgbClr val="FF0000"/>
                </a:solidFill>
              </a:rPr>
              <a:t>FASD </a:t>
            </a:r>
            <a:endParaRPr lang="en-CA" b="1" dirty="0" smtClean="0">
              <a:solidFill>
                <a:srgbClr val="FF0000"/>
              </a:solidFill>
            </a:endParaRPr>
          </a:p>
          <a:p>
            <a:pPr>
              <a:buNone/>
            </a:pPr>
            <a:r>
              <a:rPr lang="en-CA" dirty="0" smtClean="0"/>
              <a:t>(</a:t>
            </a:r>
            <a:r>
              <a:rPr lang="en-CA" dirty="0" smtClean="0"/>
              <a:t>Fetal Alcohol Spectrum Disorder)</a:t>
            </a:r>
          </a:p>
          <a:p>
            <a:endParaRPr lang="en-CA" dirty="0" smtClean="0">
              <a:solidFill>
                <a:schemeClr val="accent1">
                  <a:lumMod val="75000"/>
                </a:schemeClr>
              </a:solidFill>
            </a:endParaRPr>
          </a:p>
          <a:p>
            <a:pPr>
              <a:buNone/>
            </a:pPr>
            <a:r>
              <a:rPr lang="en-CA" b="1" u="sng" dirty="0" smtClean="0">
                <a:solidFill>
                  <a:schemeClr val="accent1">
                    <a:lumMod val="75000"/>
                  </a:schemeClr>
                </a:solidFill>
              </a:rPr>
              <a:t>Can </a:t>
            </a:r>
            <a:r>
              <a:rPr lang="en-CA" b="1" u="sng" dirty="0" smtClean="0">
                <a:solidFill>
                  <a:schemeClr val="accent1">
                    <a:lumMod val="75000"/>
                  </a:schemeClr>
                </a:solidFill>
              </a:rPr>
              <a:t>males cause FASD?</a:t>
            </a:r>
            <a:endParaRPr lang="en-CA" b="1" u="sng" dirty="0">
              <a:solidFill>
                <a:schemeClr val="accent1">
                  <a:lumMod val="75000"/>
                </a:schemeClr>
              </a:solidFill>
            </a:endParaRPr>
          </a:p>
        </p:txBody>
      </p:sp>
      <p:sp>
        <p:nvSpPr>
          <p:cNvPr id="5" name="TextBox 4"/>
          <p:cNvSpPr txBox="1"/>
          <p:nvPr/>
        </p:nvSpPr>
        <p:spPr>
          <a:xfrm>
            <a:off x="0" y="3501008"/>
            <a:ext cx="9144000" cy="3108543"/>
          </a:xfrm>
          <a:prstGeom prst="rect">
            <a:avLst/>
          </a:prstGeom>
          <a:noFill/>
        </p:spPr>
        <p:txBody>
          <a:bodyPr wrap="square" rtlCol="0">
            <a:spAutoFit/>
          </a:bodyPr>
          <a:lstStyle/>
          <a:p>
            <a:r>
              <a:rPr lang="en-CA" sz="2800" dirty="0" smtClean="0">
                <a:solidFill>
                  <a:schemeClr val="accent1">
                    <a:lumMod val="75000"/>
                  </a:schemeClr>
                </a:solidFill>
              </a:rPr>
              <a:t>These mutations can lead to birth defects, </a:t>
            </a:r>
            <a:endParaRPr lang="en-CA" sz="2800" dirty="0" smtClean="0">
              <a:solidFill>
                <a:schemeClr val="accent1">
                  <a:lumMod val="75000"/>
                </a:schemeClr>
              </a:solidFill>
            </a:endParaRPr>
          </a:p>
          <a:p>
            <a:r>
              <a:rPr lang="en-CA" sz="2800" dirty="0" smtClean="0">
                <a:solidFill>
                  <a:schemeClr val="accent1">
                    <a:lumMod val="75000"/>
                  </a:schemeClr>
                </a:solidFill>
              </a:rPr>
              <a:t>miscarriage</a:t>
            </a:r>
            <a:r>
              <a:rPr lang="en-CA" sz="2800" dirty="0" smtClean="0">
                <a:solidFill>
                  <a:schemeClr val="accent1">
                    <a:lumMod val="75000"/>
                  </a:schemeClr>
                </a:solidFill>
              </a:rPr>
              <a:t>, or illness in the resulting baby. </a:t>
            </a:r>
            <a:endParaRPr lang="en-CA" sz="2800" dirty="0" smtClean="0">
              <a:solidFill>
                <a:schemeClr val="accent1">
                  <a:lumMod val="75000"/>
                </a:schemeClr>
              </a:solidFill>
            </a:endParaRPr>
          </a:p>
          <a:p>
            <a:r>
              <a:rPr lang="en-CA" sz="2800" dirty="0" smtClean="0">
                <a:solidFill>
                  <a:schemeClr val="accent1">
                    <a:lumMod val="75000"/>
                  </a:schemeClr>
                </a:solidFill>
              </a:rPr>
              <a:t>When </a:t>
            </a:r>
            <a:r>
              <a:rPr lang="en-CA" sz="2800" dirty="0" smtClean="0">
                <a:solidFill>
                  <a:schemeClr val="accent1">
                    <a:lumMod val="75000"/>
                  </a:schemeClr>
                </a:solidFill>
              </a:rPr>
              <a:t>children with fathers who are heavy drinkers and non-alcoholic mothers are compared with those with FAS, the children of the drinking fathers are not grossly malformed, but they do have certain intellectual and functional deficits, and they are also more likely to be hyperactive. </a:t>
            </a:r>
            <a:endParaRPr lang="en-CA"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CA" b="1" dirty="0" smtClean="0"/>
              <a:t>Teratogens: </a:t>
            </a:r>
            <a:br>
              <a:rPr lang="en-CA" b="1" dirty="0" smtClean="0"/>
            </a:br>
            <a:r>
              <a:rPr lang="en-CA" b="1" dirty="0" smtClean="0"/>
              <a:t>Over-the-Counter Drugs</a:t>
            </a:r>
            <a:endParaRPr lang="en-CA" b="1" dirty="0"/>
          </a:p>
        </p:txBody>
      </p:sp>
      <p:sp>
        <p:nvSpPr>
          <p:cNvPr id="3" name="Content Placeholder 2"/>
          <p:cNvSpPr>
            <a:spLocks noGrp="1"/>
          </p:cNvSpPr>
          <p:nvPr>
            <p:ph idx="1"/>
          </p:nvPr>
        </p:nvSpPr>
        <p:spPr>
          <a:xfrm>
            <a:off x="0" y="1600200"/>
            <a:ext cx="9144000" cy="5257800"/>
          </a:xfrm>
        </p:spPr>
        <p:txBody>
          <a:bodyPr>
            <a:normAutofit/>
          </a:bodyPr>
          <a:lstStyle/>
          <a:p>
            <a:r>
              <a:rPr lang="en-CA" b="1" dirty="0" smtClean="0"/>
              <a:t>Thalidomide (1950s)</a:t>
            </a:r>
          </a:p>
          <a:p>
            <a:pPr lvl="1"/>
            <a:r>
              <a:rPr lang="en-CA" dirty="0" smtClean="0"/>
              <a:t>Used for morning sickness</a:t>
            </a:r>
          </a:p>
          <a:p>
            <a:pPr lvl="1"/>
            <a:r>
              <a:rPr lang="en-CA" dirty="0" smtClean="0"/>
              <a:t>Caused missing and deformed </a:t>
            </a:r>
          </a:p>
          <a:p>
            <a:pPr lvl="1">
              <a:buNone/>
            </a:pPr>
            <a:r>
              <a:rPr lang="en-CA" dirty="0" smtClean="0"/>
              <a:t>limbs in newborns</a:t>
            </a:r>
          </a:p>
          <a:p>
            <a:pPr lvl="1"/>
            <a:endParaRPr lang="en-CA" dirty="0" smtClean="0"/>
          </a:p>
          <a:p>
            <a:pPr lvl="1"/>
            <a:endParaRPr lang="en-CA" dirty="0" smtClean="0"/>
          </a:p>
          <a:p>
            <a:r>
              <a:rPr lang="en-CA" b="1" dirty="0" smtClean="0"/>
              <a:t>Vitamin C</a:t>
            </a:r>
          </a:p>
          <a:p>
            <a:pPr lvl="1"/>
            <a:r>
              <a:rPr lang="en-CA" dirty="0" smtClean="0"/>
              <a:t>Large doses</a:t>
            </a:r>
          </a:p>
          <a:p>
            <a:pPr lvl="1"/>
            <a:r>
              <a:rPr lang="en-CA" dirty="0" smtClean="0"/>
              <a:t>Sudden drop after birth can lead to scurvy</a:t>
            </a:r>
          </a:p>
        </p:txBody>
      </p:sp>
      <p:pic>
        <p:nvPicPr>
          <p:cNvPr id="2050" name="Picture 2" descr="http://politicolnews.com/wp-content/uploads/2009/09/20060321_thalidomidebaby_3.jpg"/>
          <p:cNvPicPr>
            <a:picLocks noChangeAspect="1" noChangeArrowheads="1"/>
          </p:cNvPicPr>
          <p:nvPr/>
        </p:nvPicPr>
        <p:blipFill>
          <a:blip r:embed="rId2" cstate="print"/>
          <a:srcRect/>
          <a:stretch>
            <a:fillRect/>
          </a:stretch>
        </p:blipFill>
        <p:spPr bwMode="auto">
          <a:xfrm>
            <a:off x="5580112" y="1772815"/>
            <a:ext cx="2808312" cy="374441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Teratogens</a:t>
            </a:r>
            <a:endParaRPr lang="en-CA" b="1" dirty="0"/>
          </a:p>
        </p:txBody>
      </p:sp>
      <p:pic>
        <p:nvPicPr>
          <p:cNvPr id="71682" name="Picture 2"/>
          <p:cNvPicPr>
            <a:picLocks noChangeAspect="1" noChangeArrowheads="1"/>
          </p:cNvPicPr>
          <p:nvPr/>
        </p:nvPicPr>
        <p:blipFill>
          <a:blip r:embed="rId2" cstate="print"/>
          <a:srcRect l="2341" t="6579" r="1869" b="2770"/>
          <a:stretch>
            <a:fillRect/>
          </a:stretch>
        </p:blipFill>
        <p:spPr bwMode="auto">
          <a:xfrm>
            <a:off x="0" y="1484784"/>
            <a:ext cx="9093673" cy="47251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Neurulation &amp; Organ Formation</a:t>
            </a:r>
            <a:endParaRPr lang="en-CA" b="1"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CA" sz="3600" dirty="0" smtClean="0"/>
              <a:t>Between 3</a:t>
            </a:r>
            <a:r>
              <a:rPr lang="en-CA" sz="3600" baseline="30000" dirty="0" smtClean="0"/>
              <a:t>rd</a:t>
            </a:r>
            <a:r>
              <a:rPr lang="en-CA" sz="3600" dirty="0" smtClean="0"/>
              <a:t> – 8</a:t>
            </a:r>
            <a:r>
              <a:rPr lang="en-CA" sz="3600" baseline="30000" dirty="0" smtClean="0"/>
              <a:t>th</a:t>
            </a:r>
            <a:r>
              <a:rPr lang="en-CA" sz="3600" dirty="0" smtClean="0"/>
              <a:t> weeks </a:t>
            </a:r>
            <a:r>
              <a:rPr lang="en-CA" sz="3600" b="1" dirty="0" smtClean="0">
                <a:solidFill>
                  <a:srgbClr val="0070C0"/>
                </a:solidFill>
              </a:rPr>
              <a:t>Embryonic development </a:t>
            </a:r>
            <a:r>
              <a:rPr lang="en-CA" sz="3600" dirty="0" smtClean="0"/>
              <a:t>(</a:t>
            </a:r>
            <a:r>
              <a:rPr lang="en-CA" sz="3600" dirty="0" smtClean="0"/>
              <a:t>morphogenesis) occurs which builds the base structures of the body systems.</a:t>
            </a:r>
            <a:endParaRPr lang="en-CA" sz="3600" dirty="0" smtClean="0"/>
          </a:p>
          <a:p>
            <a:endParaRPr lang="en-CA" sz="3600" dirty="0" smtClean="0"/>
          </a:p>
          <a:p>
            <a:r>
              <a:rPr lang="en-CA" sz="3600" b="1" dirty="0" smtClean="0"/>
              <a:t>Neurulation </a:t>
            </a:r>
            <a:r>
              <a:rPr lang="en-CA" sz="3600" dirty="0" smtClean="0"/>
              <a:t>marks the beginning of organ formation</a:t>
            </a:r>
          </a:p>
          <a:p>
            <a:endParaRPr lang="en-CA" sz="3600" dirty="0" smtClean="0"/>
          </a:p>
          <a:p>
            <a:r>
              <a:rPr lang="en-CA" sz="3600" b="1" dirty="0" smtClean="0"/>
              <a:t>Neurulation </a:t>
            </a:r>
            <a:r>
              <a:rPr lang="en-CA" sz="3600" dirty="0" smtClean="0"/>
              <a:t>is the process of forming the neural tube, which develops into the brain and spinal cord</a:t>
            </a:r>
            <a:endParaRPr lang="en-CA"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Development Overview</a:t>
            </a:r>
            <a:endParaRPr lang="en-CA" b="1" dirty="0"/>
          </a:p>
        </p:txBody>
      </p:sp>
      <p:pic>
        <p:nvPicPr>
          <p:cNvPr id="72706" name="Picture 2"/>
          <p:cNvPicPr>
            <a:picLocks noChangeAspect="1" noChangeArrowheads="1"/>
          </p:cNvPicPr>
          <p:nvPr/>
        </p:nvPicPr>
        <p:blipFill>
          <a:blip r:embed="rId2" cstate="print"/>
          <a:srcRect l="1842" t="7150" r="1842" b="2559"/>
          <a:stretch>
            <a:fillRect/>
          </a:stretch>
        </p:blipFill>
        <p:spPr bwMode="auto">
          <a:xfrm>
            <a:off x="0" y="980728"/>
            <a:ext cx="9185292" cy="5112568"/>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l="1636" t="23489" r="1171" b="12359"/>
          <a:stretch>
            <a:fillRect/>
          </a:stretch>
        </p:blipFill>
        <p:spPr bwMode="auto">
          <a:xfrm>
            <a:off x="1547664" y="6065912"/>
            <a:ext cx="5976664" cy="7920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CA" b="1" dirty="0" smtClean="0">
                <a:solidFill>
                  <a:srgbClr val="7030A0"/>
                </a:solidFill>
              </a:rPr>
              <a:t>Practice</a:t>
            </a:r>
            <a:endParaRPr lang="en-CA" b="1" dirty="0">
              <a:solidFill>
                <a:srgbClr val="7030A0"/>
              </a:solidFill>
            </a:endParaRPr>
          </a:p>
        </p:txBody>
      </p:sp>
      <p:sp>
        <p:nvSpPr>
          <p:cNvPr id="3" name="Content Placeholder 2"/>
          <p:cNvSpPr>
            <a:spLocks noGrp="1"/>
          </p:cNvSpPr>
          <p:nvPr>
            <p:ph idx="1"/>
          </p:nvPr>
        </p:nvSpPr>
        <p:spPr>
          <a:xfrm>
            <a:off x="0" y="1052736"/>
            <a:ext cx="9144000" cy="5805264"/>
          </a:xfrm>
        </p:spPr>
        <p:txBody>
          <a:bodyPr>
            <a:normAutofit/>
          </a:bodyPr>
          <a:lstStyle/>
          <a:p>
            <a:r>
              <a:rPr lang="en-CA" sz="4400" dirty="0" smtClean="0"/>
              <a:t>Pg. </a:t>
            </a:r>
            <a:r>
              <a:rPr lang="en-CA" sz="4400" dirty="0" smtClean="0"/>
              <a:t>536 </a:t>
            </a:r>
            <a:r>
              <a:rPr lang="en-CA" sz="4400" dirty="0" smtClean="0"/>
              <a:t>Practice </a:t>
            </a:r>
            <a:r>
              <a:rPr lang="en-CA" sz="4400" dirty="0" smtClean="0"/>
              <a:t>#2, 3</a:t>
            </a:r>
            <a:endParaRPr lang="en-CA" sz="4400" dirty="0" smtClean="0"/>
          </a:p>
          <a:p>
            <a:pPr algn="r"/>
            <a:endParaRPr lang="en-CA" sz="4400" dirty="0" smtClean="0"/>
          </a:p>
          <a:p>
            <a:r>
              <a:rPr lang="en-CA" sz="4400" dirty="0" smtClean="0"/>
              <a:t>Pg. </a:t>
            </a:r>
            <a:r>
              <a:rPr lang="en-CA" sz="4400" dirty="0" smtClean="0"/>
              <a:t>538 </a:t>
            </a:r>
            <a:r>
              <a:rPr lang="en-CA" sz="4400" b="1" dirty="0" smtClean="0">
                <a:solidFill>
                  <a:srgbClr val="0070C0"/>
                </a:solidFill>
              </a:rPr>
              <a:t>Read </a:t>
            </a:r>
            <a:r>
              <a:rPr lang="en-CA" sz="4400" b="1" dirty="0" smtClean="0"/>
              <a:t>Explore </a:t>
            </a:r>
          </a:p>
          <a:p>
            <a:pPr>
              <a:buNone/>
            </a:pPr>
            <a:r>
              <a:rPr lang="en-CA" sz="4400" b="1" dirty="0" smtClean="0"/>
              <a:t>the Issue – FASD</a:t>
            </a:r>
          </a:p>
          <a:p>
            <a:pPr lvl="1"/>
            <a:r>
              <a:rPr lang="en-CA" sz="4000" dirty="0" smtClean="0"/>
              <a:t> </a:t>
            </a:r>
            <a:r>
              <a:rPr lang="en-CA" sz="4000" dirty="0" smtClean="0"/>
              <a:t>Understand the Issue #1-3</a:t>
            </a:r>
          </a:p>
          <a:p>
            <a:pPr>
              <a:buNone/>
            </a:pPr>
            <a:endParaRPr lang="en-CA" sz="4400" dirty="0" smtClean="0"/>
          </a:p>
          <a:p>
            <a:r>
              <a:rPr lang="en-CA" sz="4400" dirty="0" smtClean="0"/>
              <a:t>Pg. 544 #2</a:t>
            </a:r>
            <a:endParaRPr lang="en-CA" sz="4400" dirty="0"/>
          </a:p>
        </p:txBody>
      </p:sp>
      <p:pic>
        <p:nvPicPr>
          <p:cNvPr id="75778" name="Picture 2" descr="http://www.empowher.com/files/ebsco/images/baby_fetus_placenta.jpg"/>
          <p:cNvPicPr>
            <a:picLocks noChangeAspect="1" noChangeArrowheads="1"/>
          </p:cNvPicPr>
          <p:nvPr/>
        </p:nvPicPr>
        <p:blipFill>
          <a:blip r:embed="rId2" cstate="print"/>
          <a:srcRect/>
          <a:stretch>
            <a:fillRect/>
          </a:stretch>
        </p:blipFill>
        <p:spPr bwMode="auto">
          <a:xfrm>
            <a:off x="5334000" y="260648"/>
            <a:ext cx="3810000" cy="35909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lstStyle/>
          <a:p>
            <a:pPr algn="l"/>
            <a:r>
              <a:rPr lang="en-CA" b="1" dirty="0" smtClean="0"/>
              <a:t>Primary Germ Layer</a:t>
            </a:r>
            <a:endParaRPr lang="en-CA" b="1" dirty="0"/>
          </a:p>
        </p:txBody>
      </p:sp>
      <p:pic>
        <p:nvPicPr>
          <p:cNvPr id="4" name="Picture 2" descr="http://classes.midlandstech.edu/carterp/Courses/bio210/chap04/Slide32.JPG"/>
          <p:cNvPicPr>
            <a:picLocks noGrp="1" noChangeAspect="1" noChangeArrowheads="1"/>
          </p:cNvPicPr>
          <p:nvPr>
            <p:ph idx="1"/>
          </p:nvPr>
        </p:nvPicPr>
        <p:blipFill>
          <a:blip r:embed="rId2" cstate="print"/>
          <a:srcRect l="4307" r="4729"/>
          <a:stretch>
            <a:fillRect/>
          </a:stretch>
        </p:blipFill>
        <p:spPr bwMode="auto">
          <a:xfrm>
            <a:off x="-1" y="1484784"/>
            <a:ext cx="9006803" cy="3888432"/>
          </a:xfrm>
          <a:prstGeom prst="rect">
            <a:avLst/>
          </a:prstGeom>
          <a:noFill/>
        </p:spPr>
      </p:pic>
      <p:sp>
        <p:nvSpPr>
          <p:cNvPr id="5" name="Rectangle 4"/>
          <p:cNvSpPr/>
          <p:nvPr/>
        </p:nvSpPr>
        <p:spPr>
          <a:xfrm rot="19764159">
            <a:off x="3065866" y="1289394"/>
            <a:ext cx="4001877" cy="1921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7941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Neurulation</a:t>
            </a:r>
            <a:endParaRPr lang="en-CA" b="1" dirty="0"/>
          </a:p>
        </p:txBody>
      </p:sp>
      <p:sp>
        <p:nvSpPr>
          <p:cNvPr id="5" name="TextBox 4"/>
          <p:cNvSpPr txBox="1"/>
          <p:nvPr/>
        </p:nvSpPr>
        <p:spPr>
          <a:xfrm>
            <a:off x="0" y="1214422"/>
            <a:ext cx="9144000" cy="5293757"/>
          </a:xfrm>
          <a:prstGeom prst="rect">
            <a:avLst/>
          </a:prstGeom>
          <a:noFill/>
        </p:spPr>
        <p:txBody>
          <a:bodyPr wrap="square" rtlCol="0">
            <a:spAutoFit/>
          </a:bodyPr>
          <a:lstStyle/>
          <a:p>
            <a:pPr marL="342900" indent="-342900">
              <a:buAutoNum type="arabicPeriod"/>
            </a:pPr>
            <a:r>
              <a:rPr lang="en-CA" sz="3200" dirty="0" smtClean="0"/>
              <a:t>Notochord forms from </a:t>
            </a:r>
            <a:r>
              <a:rPr lang="en-CA" sz="3200" b="1" dirty="0" smtClean="0">
                <a:solidFill>
                  <a:srgbClr val="FF0000"/>
                </a:solidFill>
              </a:rPr>
              <a:t>mesoderm</a:t>
            </a:r>
          </a:p>
          <a:p>
            <a:pPr marL="342900" indent="-342900">
              <a:buAutoNum type="arabicPeriod"/>
            </a:pPr>
            <a:endParaRPr lang="en-CA" sz="3200" dirty="0" smtClean="0"/>
          </a:p>
          <a:p>
            <a:pPr marL="342900" indent="-342900">
              <a:buAutoNum type="arabicPeriod"/>
            </a:pPr>
            <a:r>
              <a:rPr lang="en-CA" sz="3200" dirty="0" smtClean="0"/>
              <a:t>Neural tube starts as a plate of the </a:t>
            </a:r>
            <a:r>
              <a:rPr lang="en-CA" sz="3200" b="1" dirty="0" smtClean="0">
                <a:solidFill>
                  <a:srgbClr val="00B0F0"/>
                </a:solidFill>
              </a:rPr>
              <a:t>ectoderm</a:t>
            </a:r>
            <a:r>
              <a:rPr lang="en-CA" sz="3200" dirty="0" smtClean="0"/>
              <a:t> above the notochord</a:t>
            </a:r>
          </a:p>
          <a:p>
            <a:pPr marL="342900" indent="-342900">
              <a:buAutoNum type="arabicPeriod"/>
            </a:pPr>
            <a:endParaRPr lang="en-CA" sz="3200" dirty="0" smtClean="0"/>
          </a:p>
          <a:p>
            <a:pPr marL="342900" indent="-342900">
              <a:buAutoNum type="arabicPeriod"/>
            </a:pPr>
            <a:r>
              <a:rPr lang="en-CA" sz="3200" dirty="0" smtClean="0"/>
              <a:t>Edges of plate fold inwards and pinches off from the </a:t>
            </a:r>
            <a:r>
              <a:rPr lang="en-CA" sz="3200" b="1" dirty="0" smtClean="0">
                <a:solidFill>
                  <a:srgbClr val="00B0F0"/>
                </a:solidFill>
              </a:rPr>
              <a:t>ectoderm</a:t>
            </a:r>
            <a:r>
              <a:rPr lang="en-CA" sz="3200" dirty="0" smtClean="0"/>
              <a:t> (brain/spinal cord)</a:t>
            </a:r>
          </a:p>
          <a:p>
            <a:pPr marL="342900" indent="-342900">
              <a:buAutoNum type="arabicPeriod"/>
            </a:pPr>
            <a:endParaRPr lang="en-CA" sz="3200" dirty="0" smtClean="0"/>
          </a:p>
          <a:p>
            <a:pPr marL="342900" indent="-342900">
              <a:buAutoNum type="arabicPeriod"/>
            </a:pPr>
            <a:r>
              <a:rPr lang="en-CA" sz="3200" dirty="0" smtClean="0"/>
              <a:t>Cells in the above the neural tube develop into organs, bones and muscle</a:t>
            </a:r>
          </a:p>
          <a:p>
            <a:pPr marL="342900" indent="-342900">
              <a:buAutoNum type="arabicPeriod"/>
            </a:pP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lstStyle/>
          <a:p>
            <a:pPr algn="l"/>
            <a:r>
              <a:rPr lang="en-CA" b="1" dirty="0" smtClean="0"/>
              <a:t>Neurulation</a:t>
            </a:r>
            <a:endParaRPr lang="en-CA" b="1" dirty="0"/>
          </a:p>
        </p:txBody>
      </p:sp>
      <p:pic>
        <p:nvPicPr>
          <p:cNvPr id="4" name="Picture 2" descr="http://www.nature.com/nrn/journal/v4/n10/images/nrn1219-f1.jpg"/>
          <p:cNvPicPr>
            <a:picLocks noGrp="1" noChangeAspect="1" noChangeArrowheads="1"/>
          </p:cNvPicPr>
          <p:nvPr>
            <p:ph idx="1"/>
          </p:nvPr>
        </p:nvPicPr>
        <p:blipFill>
          <a:blip r:embed="rId2" cstate="print"/>
          <a:srcRect l="21658" r="19738" b="11149"/>
          <a:stretch>
            <a:fillRect/>
          </a:stretch>
        </p:blipFill>
        <p:spPr bwMode="auto">
          <a:xfrm>
            <a:off x="3275856" y="102389"/>
            <a:ext cx="3672408" cy="67556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smtClean="0"/>
              <a:t>Organ Formation</a:t>
            </a:r>
            <a:endParaRPr lang="en-CA" b="1" dirty="0"/>
          </a:p>
        </p:txBody>
      </p:sp>
      <p:sp>
        <p:nvSpPr>
          <p:cNvPr id="3" name="Content Placeholder 2"/>
          <p:cNvSpPr>
            <a:spLocks noGrp="1"/>
          </p:cNvSpPr>
          <p:nvPr>
            <p:ph idx="1"/>
          </p:nvPr>
        </p:nvSpPr>
        <p:spPr>
          <a:xfrm>
            <a:off x="0" y="1124744"/>
            <a:ext cx="9144000" cy="5733256"/>
          </a:xfrm>
        </p:spPr>
        <p:txBody>
          <a:bodyPr>
            <a:normAutofit/>
          </a:bodyPr>
          <a:lstStyle/>
          <a:p>
            <a:r>
              <a:rPr lang="en-CA" b="1" dirty="0" smtClean="0"/>
              <a:t>4</a:t>
            </a:r>
            <a:r>
              <a:rPr lang="en-CA" b="1" baseline="30000" dirty="0" smtClean="0"/>
              <a:t>th</a:t>
            </a:r>
            <a:r>
              <a:rPr lang="en-CA" b="1" dirty="0" smtClean="0"/>
              <a:t> week</a:t>
            </a:r>
          </a:p>
          <a:p>
            <a:pPr lvl="1"/>
            <a:r>
              <a:rPr lang="en-CA" dirty="0" smtClean="0"/>
              <a:t>Blood cell formation</a:t>
            </a:r>
          </a:p>
          <a:p>
            <a:pPr lvl="1"/>
            <a:r>
              <a:rPr lang="en-CA" dirty="0" smtClean="0"/>
              <a:t>Kidney and lung formation</a:t>
            </a:r>
          </a:p>
          <a:p>
            <a:pPr lvl="1"/>
            <a:r>
              <a:rPr lang="en-CA" dirty="0" smtClean="0"/>
              <a:t>Head, eyes, ears and nose</a:t>
            </a:r>
          </a:p>
          <a:p>
            <a:endParaRPr lang="en-CA" dirty="0" smtClean="0"/>
          </a:p>
          <a:p>
            <a:r>
              <a:rPr lang="en-CA" b="1" dirty="0" smtClean="0"/>
              <a:t>6</a:t>
            </a:r>
            <a:r>
              <a:rPr lang="en-CA" b="1" baseline="30000" dirty="0" smtClean="0"/>
              <a:t>th</a:t>
            </a:r>
            <a:r>
              <a:rPr lang="en-CA" b="1" dirty="0" smtClean="0"/>
              <a:t> week</a:t>
            </a:r>
          </a:p>
          <a:p>
            <a:pPr lvl="1"/>
            <a:r>
              <a:rPr lang="en-CA" dirty="0" smtClean="0"/>
              <a:t>Rapid brain development</a:t>
            </a:r>
          </a:p>
          <a:p>
            <a:pPr lvl="1"/>
            <a:r>
              <a:rPr lang="en-CA" dirty="0" smtClean="0"/>
              <a:t>Limbs lengthen</a:t>
            </a:r>
          </a:p>
          <a:p>
            <a:pPr lvl="1"/>
            <a:r>
              <a:rPr lang="en-CA" dirty="0" smtClean="0"/>
              <a:t>Gonads release hormones for </a:t>
            </a:r>
          </a:p>
          <a:p>
            <a:pPr lvl="1">
              <a:buNone/>
            </a:pPr>
            <a:r>
              <a:rPr lang="en-CA" dirty="0" smtClean="0"/>
              <a:t>genitalia development</a:t>
            </a:r>
            <a:endParaRPr lang="en-CA" dirty="0"/>
          </a:p>
        </p:txBody>
      </p:sp>
      <p:pic>
        <p:nvPicPr>
          <p:cNvPr id="29698" name="Picture 2" descr="http://3.bp.blogspot.com/_5znKDDqh2AA/Rxjq8__tIcI/AAAAAAAAAC8/xnk7oV5ZYBU/s200/6+weeks.jpg"/>
          <p:cNvPicPr>
            <a:picLocks noChangeAspect="1" noChangeArrowheads="1"/>
          </p:cNvPicPr>
          <p:nvPr/>
        </p:nvPicPr>
        <p:blipFill>
          <a:blip r:embed="rId2" cstate="print"/>
          <a:srcRect/>
          <a:stretch>
            <a:fillRect/>
          </a:stretch>
        </p:blipFill>
        <p:spPr bwMode="auto">
          <a:xfrm>
            <a:off x="5940152" y="4136301"/>
            <a:ext cx="2520280" cy="2117035"/>
          </a:xfrm>
          <a:prstGeom prst="rect">
            <a:avLst/>
          </a:prstGeom>
          <a:noFill/>
        </p:spPr>
      </p:pic>
      <p:pic>
        <p:nvPicPr>
          <p:cNvPr id="29700" name="Picture 4" descr="http://1.bp.blogspot.com/_1h388qW7lL0/TTYkjvqGwPI/AAAAAAAAAFc/xDxFhFGB1k0/s1600/fetus+at+4+weeks.jpg"/>
          <p:cNvPicPr>
            <a:picLocks noChangeAspect="1" noChangeArrowheads="1"/>
          </p:cNvPicPr>
          <p:nvPr/>
        </p:nvPicPr>
        <p:blipFill>
          <a:blip r:embed="rId3" cstate="print"/>
          <a:srcRect/>
          <a:stretch>
            <a:fillRect/>
          </a:stretch>
        </p:blipFill>
        <p:spPr bwMode="auto">
          <a:xfrm>
            <a:off x="5868144" y="1124744"/>
            <a:ext cx="2571744" cy="25717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Organ Formation</a:t>
            </a:r>
            <a:endParaRPr lang="en-CA" b="1"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CA" b="1" dirty="0" smtClean="0"/>
              <a:t>7</a:t>
            </a:r>
            <a:r>
              <a:rPr lang="en-CA" b="1" baseline="30000" dirty="0" smtClean="0"/>
              <a:t>th</a:t>
            </a:r>
            <a:r>
              <a:rPr lang="en-CA" b="1" dirty="0" smtClean="0"/>
              <a:t> and 8</a:t>
            </a:r>
            <a:r>
              <a:rPr lang="en-CA" b="1" baseline="30000" dirty="0" smtClean="0"/>
              <a:t>th</a:t>
            </a:r>
            <a:r>
              <a:rPr lang="en-CA" b="1" dirty="0" smtClean="0"/>
              <a:t> weeks</a:t>
            </a:r>
          </a:p>
          <a:p>
            <a:pPr lvl="1"/>
            <a:r>
              <a:rPr lang="en-CA" sz="3200" dirty="0" smtClean="0"/>
              <a:t>Cartilage skeleton has formed</a:t>
            </a:r>
          </a:p>
          <a:p>
            <a:pPr lvl="1"/>
            <a:r>
              <a:rPr lang="en-CA" sz="3200" dirty="0" smtClean="0"/>
              <a:t>Eyelids formed and closed</a:t>
            </a:r>
          </a:p>
          <a:p>
            <a:pPr lvl="1"/>
            <a:r>
              <a:rPr lang="en-CA" sz="3200" dirty="0" smtClean="0"/>
              <a:t>Nose formed (plugged by </a:t>
            </a:r>
          </a:p>
          <a:p>
            <a:pPr lvl="1">
              <a:buNone/>
            </a:pPr>
            <a:r>
              <a:rPr lang="en-CA" sz="3200" dirty="0" smtClean="0"/>
              <a:t>mucus)</a:t>
            </a:r>
          </a:p>
          <a:p>
            <a:pPr lvl="1"/>
            <a:r>
              <a:rPr lang="en-CA" sz="3200" dirty="0" smtClean="0"/>
              <a:t>Physical sex not apparent yet</a:t>
            </a:r>
          </a:p>
          <a:p>
            <a:pPr lvl="1"/>
            <a:r>
              <a:rPr lang="en-CA" sz="3200" dirty="0" smtClean="0"/>
              <a:t>~90% of the organs and other </a:t>
            </a:r>
          </a:p>
          <a:p>
            <a:pPr lvl="1">
              <a:buNone/>
            </a:pPr>
            <a:r>
              <a:rPr lang="en-CA" sz="3200" dirty="0" smtClean="0"/>
              <a:t>structures that make up the adult </a:t>
            </a:r>
          </a:p>
          <a:p>
            <a:pPr lvl="1">
              <a:buNone/>
            </a:pPr>
            <a:r>
              <a:rPr lang="en-CA" sz="3200" dirty="0" smtClean="0"/>
              <a:t>human body are established</a:t>
            </a:r>
            <a:endParaRPr lang="en-CA" sz="3200" dirty="0"/>
          </a:p>
        </p:txBody>
      </p:sp>
      <p:pic>
        <p:nvPicPr>
          <p:cNvPr id="28674" name="Picture 2" descr="http://www.voiceofchristianamerica.org/userimages/PF%208%20week%20fetus.jpg?rand=1135905924"/>
          <p:cNvPicPr>
            <a:picLocks noChangeAspect="1" noChangeArrowheads="1"/>
          </p:cNvPicPr>
          <p:nvPr/>
        </p:nvPicPr>
        <p:blipFill>
          <a:blip r:embed="rId2" cstate="print"/>
          <a:srcRect/>
          <a:stretch>
            <a:fillRect/>
          </a:stretch>
        </p:blipFill>
        <p:spPr bwMode="auto">
          <a:xfrm>
            <a:off x="5940152" y="1196752"/>
            <a:ext cx="3059832" cy="41297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Fetal Development</a:t>
            </a:r>
            <a:endParaRPr lang="en-CA" b="1" dirty="0"/>
          </a:p>
        </p:txBody>
      </p:sp>
      <p:sp>
        <p:nvSpPr>
          <p:cNvPr id="3" name="Content Placeholder 2"/>
          <p:cNvSpPr>
            <a:spLocks noGrp="1"/>
          </p:cNvSpPr>
          <p:nvPr>
            <p:ph idx="1"/>
          </p:nvPr>
        </p:nvSpPr>
        <p:spPr>
          <a:xfrm>
            <a:off x="0" y="1600200"/>
            <a:ext cx="9144000" cy="5257800"/>
          </a:xfrm>
        </p:spPr>
        <p:txBody>
          <a:bodyPr>
            <a:normAutofit/>
          </a:bodyPr>
          <a:lstStyle/>
          <a:p>
            <a:r>
              <a:rPr lang="en-CA" sz="3600" dirty="0" smtClean="0"/>
              <a:t>Starts during the 9</a:t>
            </a:r>
            <a:r>
              <a:rPr lang="en-CA" sz="3600" baseline="30000" dirty="0" smtClean="0"/>
              <a:t>th</a:t>
            </a:r>
            <a:r>
              <a:rPr lang="en-CA" sz="3600" dirty="0" smtClean="0"/>
              <a:t> week and continues until birth</a:t>
            </a:r>
          </a:p>
          <a:p>
            <a:endParaRPr lang="en-CA" sz="3600" dirty="0" smtClean="0"/>
          </a:p>
          <a:p>
            <a:r>
              <a:rPr lang="en-CA" sz="3600" dirty="0" smtClean="0"/>
              <a:t>Follows </a:t>
            </a:r>
            <a:r>
              <a:rPr lang="en-CA" sz="3600" b="1" dirty="0" smtClean="0">
                <a:solidFill>
                  <a:srgbClr val="0070C0"/>
                </a:solidFill>
              </a:rPr>
              <a:t>embryonic </a:t>
            </a:r>
            <a:r>
              <a:rPr lang="en-CA" sz="3600" b="1" dirty="0" smtClean="0">
                <a:solidFill>
                  <a:srgbClr val="0070C0"/>
                </a:solidFill>
              </a:rPr>
              <a:t>development </a:t>
            </a:r>
            <a:r>
              <a:rPr lang="en-CA" sz="3600" dirty="0" smtClean="0"/>
              <a:t>(</a:t>
            </a:r>
            <a:r>
              <a:rPr lang="en-CA" sz="3600" dirty="0" smtClean="0"/>
              <a:t>building of structures)</a:t>
            </a:r>
            <a:endParaRPr lang="en-CA" sz="3600" b="1" dirty="0" smtClean="0">
              <a:solidFill>
                <a:srgbClr val="0070C0"/>
              </a:solidFill>
            </a:endParaRPr>
          </a:p>
          <a:p>
            <a:endParaRPr lang="en-CA" sz="3600" dirty="0" smtClean="0"/>
          </a:p>
          <a:p>
            <a:r>
              <a:rPr lang="en-CA" sz="3600" b="1" dirty="0" smtClean="0">
                <a:solidFill>
                  <a:srgbClr val="FF0000"/>
                </a:solidFill>
              </a:rPr>
              <a:t>Fetal </a:t>
            </a:r>
            <a:r>
              <a:rPr lang="en-CA" sz="3600" b="1" dirty="0" smtClean="0">
                <a:solidFill>
                  <a:srgbClr val="FF0000"/>
                </a:solidFill>
              </a:rPr>
              <a:t>development </a:t>
            </a:r>
            <a:r>
              <a:rPr lang="en-CA" sz="3600" dirty="0" smtClean="0"/>
              <a:t>= growth and refinement of existing structures</a:t>
            </a:r>
            <a:endParaRPr lang="en-CA"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fetalfacts.net/images/uploadedImages/fetal%20development_sug.jpg"/>
          <p:cNvPicPr>
            <a:picLocks noChangeAspect="1" noChangeArrowheads="1"/>
          </p:cNvPicPr>
          <p:nvPr/>
        </p:nvPicPr>
        <p:blipFill>
          <a:blip r:embed="rId2" cstate="print"/>
          <a:srcRect/>
          <a:stretch>
            <a:fillRect/>
          </a:stretch>
        </p:blipFill>
        <p:spPr bwMode="auto">
          <a:xfrm>
            <a:off x="5687616" y="2060848"/>
            <a:ext cx="3456384" cy="3456384"/>
          </a:xfrm>
          <a:prstGeom prst="rect">
            <a:avLst/>
          </a:prstGeom>
          <a:noFill/>
        </p:spPr>
      </p:pic>
      <p:sp>
        <p:nvSpPr>
          <p:cNvPr id="2" name="Title 1"/>
          <p:cNvSpPr>
            <a:spLocks noGrp="1"/>
          </p:cNvSpPr>
          <p:nvPr>
            <p:ph type="title"/>
          </p:nvPr>
        </p:nvSpPr>
        <p:spPr>
          <a:xfrm>
            <a:off x="467544" y="0"/>
            <a:ext cx="8229600" cy="1143000"/>
          </a:xfrm>
        </p:spPr>
        <p:txBody>
          <a:bodyPr/>
          <a:lstStyle/>
          <a:p>
            <a:r>
              <a:rPr lang="en-CA" b="1" dirty="0" smtClean="0"/>
              <a:t>Gestation</a:t>
            </a:r>
            <a:endParaRPr lang="en-CA" b="1" dirty="0"/>
          </a:p>
        </p:txBody>
      </p:sp>
      <p:sp>
        <p:nvSpPr>
          <p:cNvPr id="3" name="Content Placeholder 2"/>
          <p:cNvSpPr>
            <a:spLocks noGrp="1"/>
          </p:cNvSpPr>
          <p:nvPr>
            <p:ph idx="1"/>
          </p:nvPr>
        </p:nvSpPr>
        <p:spPr>
          <a:xfrm>
            <a:off x="0" y="1196752"/>
            <a:ext cx="9144000" cy="5661248"/>
          </a:xfrm>
        </p:spPr>
        <p:txBody>
          <a:bodyPr>
            <a:normAutofit lnSpcReduction="10000"/>
          </a:bodyPr>
          <a:lstStyle/>
          <a:p>
            <a:pPr>
              <a:buNone/>
            </a:pPr>
            <a:r>
              <a:rPr lang="en-CA" sz="4400" dirty="0" smtClean="0"/>
              <a:t>3 </a:t>
            </a:r>
            <a:r>
              <a:rPr lang="en-CA" sz="4400" b="1" dirty="0" smtClean="0">
                <a:solidFill>
                  <a:srgbClr val="00B050"/>
                </a:solidFill>
              </a:rPr>
              <a:t>Trimesters</a:t>
            </a:r>
            <a:r>
              <a:rPr lang="en-CA" sz="4400" dirty="0" smtClean="0"/>
              <a:t> (each approx. 3 months</a:t>
            </a:r>
            <a:r>
              <a:rPr lang="en-CA" sz="4400" dirty="0" smtClean="0"/>
              <a:t>)</a:t>
            </a:r>
          </a:p>
          <a:p>
            <a:pPr>
              <a:buNone/>
            </a:pPr>
            <a:endParaRPr lang="en-CA" sz="4400" dirty="0" smtClean="0"/>
          </a:p>
          <a:p>
            <a:pPr>
              <a:buNone/>
            </a:pPr>
            <a:r>
              <a:rPr lang="en-CA" sz="3600" b="1" dirty="0" smtClean="0">
                <a:solidFill>
                  <a:srgbClr val="FF0000"/>
                </a:solidFill>
              </a:rPr>
              <a:t>TASK</a:t>
            </a:r>
            <a:r>
              <a:rPr lang="en-CA" sz="3600" b="1" dirty="0" smtClean="0">
                <a:solidFill>
                  <a:srgbClr val="FF0000"/>
                </a:solidFill>
              </a:rPr>
              <a:t>:</a:t>
            </a:r>
          </a:p>
          <a:p>
            <a:pPr>
              <a:buNone/>
            </a:pPr>
            <a:r>
              <a:rPr lang="en-CA" sz="2800" b="1" dirty="0" smtClean="0"/>
              <a:t>1. </a:t>
            </a:r>
            <a:r>
              <a:rPr lang="en-CA" sz="2800" dirty="0" smtClean="0"/>
              <a:t>In groups of 3 (because t</a:t>
            </a:r>
            <a:r>
              <a:rPr lang="en-CA" sz="2800" dirty="0" smtClean="0"/>
              <a:t>here’s 3 </a:t>
            </a:r>
          </a:p>
          <a:p>
            <a:pPr>
              <a:buNone/>
            </a:pPr>
            <a:r>
              <a:rPr lang="en-CA" sz="2800" dirty="0" smtClean="0"/>
              <a:t>trimesters!) assign</a:t>
            </a:r>
            <a:r>
              <a:rPr lang="en-CA" sz="2800" dirty="0" smtClean="0"/>
              <a:t> one trimester</a:t>
            </a:r>
          </a:p>
          <a:p>
            <a:pPr>
              <a:buNone/>
            </a:pPr>
            <a:r>
              <a:rPr lang="en-CA" sz="2800" dirty="0" smtClean="0"/>
              <a:t>p</a:t>
            </a:r>
            <a:r>
              <a:rPr lang="en-CA" sz="2800" dirty="0" smtClean="0"/>
              <a:t>er person to research and </a:t>
            </a:r>
          </a:p>
          <a:p>
            <a:pPr>
              <a:buNone/>
            </a:pPr>
            <a:r>
              <a:rPr lang="en-CA" sz="2800" b="1" dirty="0" smtClean="0"/>
              <a:t>s</a:t>
            </a:r>
            <a:r>
              <a:rPr lang="en-CA" sz="2800" b="1" dirty="0" smtClean="0"/>
              <a:t>ummarize</a:t>
            </a:r>
            <a:r>
              <a:rPr lang="en-CA" sz="2800" dirty="0" smtClean="0"/>
              <a:t> the basic events that </a:t>
            </a:r>
            <a:r>
              <a:rPr lang="en-CA" sz="2800" dirty="0" smtClean="0"/>
              <a:t>o</a:t>
            </a:r>
            <a:r>
              <a:rPr lang="en-CA" sz="2800" dirty="0" smtClean="0"/>
              <a:t>ccur.</a:t>
            </a:r>
          </a:p>
          <a:p>
            <a:pPr>
              <a:buNone/>
            </a:pPr>
            <a:r>
              <a:rPr lang="en-CA" sz="2800" b="1" dirty="0" smtClean="0"/>
              <a:t>2. </a:t>
            </a:r>
            <a:r>
              <a:rPr lang="en-CA" sz="2800" dirty="0" smtClean="0"/>
              <a:t>C</a:t>
            </a:r>
            <a:r>
              <a:rPr lang="en-CA" sz="2800" dirty="0" smtClean="0"/>
              <a:t>ome to together and share</a:t>
            </a:r>
          </a:p>
          <a:p>
            <a:pPr>
              <a:buNone/>
            </a:pPr>
            <a:r>
              <a:rPr lang="en-CA" sz="2800" dirty="0" smtClean="0"/>
              <a:t>w</a:t>
            </a:r>
            <a:r>
              <a:rPr lang="en-CA" sz="2800" dirty="0" smtClean="0"/>
              <a:t>hat you’ve learned and compare and </a:t>
            </a:r>
          </a:p>
          <a:p>
            <a:pPr>
              <a:buNone/>
            </a:pPr>
            <a:r>
              <a:rPr lang="en-CA" sz="2800" dirty="0" smtClean="0"/>
              <a:t>contrast each trimester (be prepared to share)</a:t>
            </a:r>
            <a:r>
              <a:rPr lang="en-CA" sz="2800" dirty="0" smtClean="0"/>
              <a:t>   </a:t>
            </a:r>
            <a:endParaRPr lang="en-CA" sz="2800" dirty="0" smtClean="0"/>
          </a:p>
          <a:p>
            <a:pPr>
              <a:buNone/>
            </a:pP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9766DC380EC41B0C646DC6BEDE1C2" ma:contentTypeVersion="0" ma:contentTypeDescription="Create a new document." ma:contentTypeScope="" ma:versionID="46df14caedb83cc47a62a714c32e4e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C041E3-8665-4A69-8F3A-042BE6137F5A}"/>
</file>

<file path=customXml/itemProps2.xml><?xml version="1.0" encoding="utf-8"?>
<ds:datastoreItem xmlns:ds="http://schemas.openxmlformats.org/officeDocument/2006/customXml" ds:itemID="{BEA5F38B-5D2E-4A1C-A90E-08A52966C4E8}"/>
</file>

<file path=customXml/itemProps3.xml><?xml version="1.0" encoding="utf-8"?>
<ds:datastoreItem xmlns:ds="http://schemas.openxmlformats.org/officeDocument/2006/customXml" ds:itemID="{9A57F883-EBAA-41A6-9369-4437068C6686}"/>
</file>

<file path=docProps/app.xml><?xml version="1.0" encoding="utf-8"?>
<Properties xmlns="http://schemas.openxmlformats.org/officeDocument/2006/extended-properties" xmlns:vt="http://schemas.openxmlformats.org/officeDocument/2006/docPropsVTypes">
  <Template/>
  <TotalTime>851</TotalTime>
  <Words>554</Words>
  <Application>Microsoft Office PowerPoint</Application>
  <PresentationFormat>On-screen Show (4:3)</PresentationFormat>
  <Paragraphs>120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Fetal Development</vt:lpstr>
      <vt:lpstr>Neurulation &amp; Organ Formation</vt:lpstr>
      <vt:lpstr>Primary Germ Layer</vt:lpstr>
      <vt:lpstr>Neurulation</vt:lpstr>
      <vt:lpstr>Neurulation</vt:lpstr>
      <vt:lpstr>Organ Formation</vt:lpstr>
      <vt:lpstr>Organ Formation</vt:lpstr>
      <vt:lpstr>Fetal Development</vt:lpstr>
      <vt:lpstr>Gestation</vt:lpstr>
      <vt:lpstr>First Trimester</vt:lpstr>
      <vt:lpstr>Second Trimester</vt:lpstr>
      <vt:lpstr>Third Trimester</vt:lpstr>
      <vt:lpstr>Compare &amp; Contrast</vt:lpstr>
      <vt:lpstr>Teratogens &amp; Development</vt:lpstr>
      <vt:lpstr>Teratogens: Cigarettes</vt:lpstr>
      <vt:lpstr>Teratogens: Alcohol</vt:lpstr>
      <vt:lpstr>Teratogens: Alcohol</vt:lpstr>
      <vt:lpstr>Teratogens:  Over-the-Counter Drugs</vt:lpstr>
      <vt:lpstr>Teratogens</vt:lpstr>
      <vt:lpstr>Development Overview</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ian b</dc:creator>
  <cp:lastModifiedBy>Patrick</cp:lastModifiedBy>
  <cp:revision>118</cp:revision>
  <dcterms:created xsi:type="dcterms:W3CDTF">2011-04-25T00:19:30Z</dcterms:created>
  <dcterms:modified xsi:type="dcterms:W3CDTF">2012-10-17T03:45:31Z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0x010100FA99766DC380EC41B0C646DC6BEDE1C2</vt:lpwstr>
  </property>
</Properties>
</file>