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1" r:id="rId2"/>
    <p:sldId id="327" r:id="rId3"/>
    <p:sldId id="328" r:id="rId4"/>
    <p:sldId id="291" r:id="rId5"/>
    <p:sldId id="322" r:id="rId6"/>
    <p:sldId id="293" r:id="rId7"/>
    <p:sldId id="295" r:id="rId8"/>
    <p:sldId id="323" r:id="rId9"/>
    <p:sldId id="329" r:id="rId10"/>
    <p:sldId id="296" r:id="rId11"/>
    <p:sldId id="33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F673-202C-4A5E-9320-DAE5B1ECA51A}" type="datetimeFigureOut">
              <a:rPr lang="en-US" smtClean="0"/>
              <a:pPr/>
              <a:t>10/17/2012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C76A-ADF4-4E29-A6B7-A7F55F4D711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661248"/>
            <a:ext cx="5796136" cy="492075"/>
          </a:xfrm>
        </p:spPr>
        <p:txBody>
          <a:bodyPr/>
          <a:lstStyle/>
          <a:p>
            <a:r>
              <a:rPr lang="en-CA" dirty="0" smtClean="0"/>
              <a:t>PART 5B		</a:t>
            </a:r>
            <a:endParaRPr lang="en-CA" dirty="0"/>
          </a:p>
        </p:txBody>
      </p:sp>
      <p:pic>
        <p:nvPicPr>
          <p:cNvPr id="34818" name="Picture 2" descr="http://www.mhhe.com/biosci/esp/2001_saladin/folder_structure/re/m2/s5/assets/images/rem2s5_1.jpg"/>
          <p:cNvPicPr>
            <a:picLocks noChangeAspect="1" noChangeArrowheads="1"/>
          </p:cNvPicPr>
          <p:nvPr/>
        </p:nvPicPr>
        <p:blipFill>
          <a:blip r:embed="rId2" cstate="print"/>
          <a:srcRect b="14924"/>
          <a:stretch>
            <a:fillRect/>
          </a:stretch>
        </p:blipFill>
        <p:spPr bwMode="auto">
          <a:xfrm rot="994652">
            <a:off x="600443" y="431114"/>
            <a:ext cx="9067289" cy="55299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16613"/>
            <a:ext cx="7772400" cy="741387"/>
          </a:xfrm>
        </p:spPr>
        <p:txBody>
          <a:bodyPr/>
          <a:lstStyle/>
          <a:p>
            <a:r>
              <a:rPr lang="en-CA" smtClean="0"/>
              <a:t>PARTURITION </a:t>
            </a:r>
            <a:r>
              <a:rPr lang="en-CA" dirty="0" smtClean="0"/>
              <a:t>(Birth)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Lactation</a:t>
            </a:r>
            <a:endParaRPr lang="en-CA" b="1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374" y="1700808"/>
            <a:ext cx="918737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19675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BIRTH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619672" y="170080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>
                <a:solidFill>
                  <a:srgbClr val="7030A0"/>
                </a:solidFill>
              </a:rPr>
              <a:t>Practice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en-CA" sz="4400" dirty="0" smtClean="0"/>
              <a:t>Pg. 542-3 </a:t>
            </a:r>
            <a:r>
              <a:rPr lang="en-CA" sz="4400" b="1" dirty="0" smtClean="0"/>
              <a:t>READ</a:t>
            </a:r>
            <a:r>
              <a:rPr lang="en-CA" sz="4400" dirty="0" smtClean="0"/>
              <a:t> Case Study – </a:t>
            </a:r>
            <a:r>
              <a:rPr lang="en-CA" sz="4400" b="1" dirty="0" smtClean="0">
                <a:solidFill>
                  <a:srgbClr val="0070C0"/>
                </a:solidFill>
              </a:rPr>
              <a:t>Human Reproductive Technology </a:t>
            </a:r>
            <a:endParaRPr lang="en-CA" sz="4400" dirty="0" smtClean="0"/>
          </a:p>
          <a:p>
            <a:pPr lvl="1"/>
            <a:r>
              <a:rPr lang="en-CA" sz="4000" b="1" dirty="0" smtClean="0"/>
              <a:t> ANSWER #1-5</a:t>
            </a:r>
          </a:p>
          <a:p>
            <a:pPr>
              <a:buNone/>
            </a:pPr>
            <a:endParaRPr lang="en-CA" sz="4400" dirty="0" smtClean="0"/>
          </a:p>
          <a:p>
            <a:r>
              <a:rPr lang="en-CA" sz="4400" dirty="0" smtClean="0"/>
              <a:t>Pg. 544 </a:t>
            </a:r>
            <a:r>
              <a:rPr lang="en-CA" sz="4400" b="1" dirty="0" smtClean="0"/>
              <a:t>#4</a:t>
            </a:r>
            <a:endParaRPr lang="en-CA" sz="4400" b="1" dirty="0"/>
          </a:p>
        </p:txBody>
      </p:sp>
      <p:pic>
        <p:nvPicPr>
          <p:cNvPr id="80898" name="Picture 2" descr="https://encrypted-tbn1.gstatic.com/images?q=tbn:ANd9GcQ39vtayrMYtdMNq51aU08rwutIyyhHccsvm_Xr7DC2cf-ZfMaJ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030" y="3573017"/>
            <a:ext cx="5474970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Parturition: Delivery of the Baby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/>
          <a:lstStyle/>
          <a:p>
            <a:r>
              <a:rPr lang="en-CA" dirty="0" smtClean="0"/>
              <a:t>The birthing process or ‘labour’</a:t>
            </a:r>
          </a:p>
          <a:p>
            <a:endParaRPr lang="en-CA" dirty="0" smtClean="0"/>
          </a:p>
          <a:p>
            <a:r>
              <a:rPr lang="en-CA" dirty="0" smtClean="0"/>
              <a:t>Begins with uterine contractions</a:t>
            </a:r>
          </a:p>
          <a:p>
            <a:pPr lvl="1"/>
            <a:r>
              <a:rPr lang="en-CA" dirty="0" smtClean="0"/>
              <a:t>Occurring every 15-20 </a:t>
            </a:r>
            <a:r>
              <a:rPr lang="en-CA" dirty="0" err="1" smtClean="0"/>
              <a:t>mins</a:t>
            </a:r>
            <a:r>
              <a:rPr lang="en-CA" dirty="0" smtClean="0"/>
              <a:t> in frequency and lasting for a duration of 40-60 sec.</a:t>
            </a:r>
            <a:endParaRPr lang="en-CA" dirty="0"/>
          </a:p>
        </p:txBody>
      </p:sp>
      <p:pic>
        <p:nvPicPr>
          <p:cNvPr id="3074" name="Picture 2" descr="http://www.adventisthealthcare.com/adam/graphics/images/en/19184.jpg"/>
          <p:cNvPicPr>
            <a:picLocks noChangeAspect="1" noChangeArrowheads="1"/>
          </p:cNvPicPr>
          <p:nvPr/>
        </p:nvPicPr>
        <p:blipFill>
          <a:blip r:embed="rId2" cstate="print"/>
          <a:srcRect l="1890" t="9450" r="3611" b="24401"/>
          <a:stretch>
            <a:fillRect/>
          </a:stretch>
        </p:blipFill>
        <p:spPr bwMode="auto">
          <a:xfrm>
            <a:off x="0" y="4257356"/>
            <a:ext cx="4644008" cy="2600644"/>
          </a:xfrm>
          <a:prstGeom prst="rect">
            <a:avLst/>
          </a:prstGeom>
          <a:noFill/>
        </p:spPr>
      </p:pic>
      <p:pic>
        <p:nvPicPr>
          <p:cNvPr id="3076" name="Picture 4" descr="http://www.babies.sutterhealth.org/images/labor-diagra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58005"/>
            <a:ext cx="4499992" cy="2999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Parturition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en-CA" sz="3600" b="1" dirty="0" err="1" smtClean="0">
                <a:solidFill>
                  <a:srgbClr val="0070C0"/>
                </a:solidFill>
              </a:rPr>
              <a:t>Relaxin</a:t>
            </a:r>
            <a:r>
              <a:rPr lang="en-CA" sz="3600" dirty="0" smtClean="0"/>
              <a:t> hormone is released by the placenta, loosening ligaments of the pelvis and softening the cervix. </a:t>
            </a:r>
          </a:p>
          <a:p>
            <a:r>
              <a:rPr lang="en-CA" sz="3600" dirty="0" smtClean="0"/>
              <a:t>Uterus contractions causes stretching of cervix</a:t>
            </a:r>
          </a:p>
          <a:p>
            <a:r>
              <a:rPr lang="en-CA" sz="3600" dirty="0" smtClean="0"/>
              <a:t>Stretching of cervix causes release of </a:t>
            </a:r>
            <a:r>
              <a:rPr lang="en-CA" sz="3600" b="1" dirty="0" smtClean="0">
                <a:solidFill>
                  <a:srgbClr val="92D050"/>
                </a:solidFill>
              </a:rPr>
              <a:t>oxytocin</a:t>
            </a:r>
            <a:r>
              <a:rPr lang="en-CA" sz="3600" dirty="0" smtClean="0"/>
              <a:t> from </a:t>
            </a:r>
            <a:r>
              <a:rPr lang="en-CA" sz="3600" b="1" u="sng" dirty="0" smtClean="0"/>
              <a:t>posterior</a:t>
            </a:r>
            <a:r>
              <a:rPr lang="en-CA" sz="3600" dirty="0" smtClean="0"/>
              <a:t> </a:t>
            </a:r>
            <a:r>
              <a:rPr lang="en-CA" sz="3600" b="1" dirty="0" smtClean="0"/>
              <a:t>pituitary gland </a:t>
            </a:r>
          </a:p>
          <a:p>
            <a:r>
              <a:rPr lang="en-CA" sz="3600" b="1" dirty="0" smtClean="0">
                <a:solidFill>
                  <a:srgbClr val="92D050"/>
                </a:solidFill>
              </a:rPr>
              <a:t>Oxytocin</a:t>
            </a:r>
            <a:r>
              <a:rPr lang="en-CA" sz="3600" dirty="0" smtClean="0"/>
              <a:t> stimulates uterine contractions and release of </a:t>
            </a:r>
            <a:r>
              <a:rPr lang="en-CA" sz="3600" b="1" dirty="0" smtClean="0">
                <a:solidFill>
                  <a:srgbClr val="FFC000"/>
                </a:solidFill>
              </a:rPr>
              <a:t>prostaglandins</a:t>
            </a:r>
            <a:r>
              <a:rPr lang="en-CA" sz="3600" dirty="0" smtClean="0"/>
              <a:t> from the uterus</a:t>
            </a:r>
          </a:p>
          <a:p>
            <a:r>
              <a:rPr lang="en-CA" sz="3600" b="1" dirty="0" smtClean="0">
                <a:solidFill>
                  <a:srgbClr val="FFC000"/>
                </a:solidFill>
              </a:rPr>
              <a:t>Prostaglandins</a:t>
            </a:r>
            <a:r>
              <a:rPr lang="en-CA" sz="3600" dirty="0" smtClean="0"/>
              <a:t> cause uterine contractions</a:t>
            </a:r>
          </a:p>
          <a:p>
            <a:pPr marL="914400" lvl="2" indent="0">
              <a:buNone/>
            </a:pPr>
            <a:r>
              <a:rPr lang="en-CA" sz="3200" dirty="0" smtClean="0">
                <a:solidFill>
                  <a:srgbClr val="FF0000"/>
                </a:solidFill>
              </a:rPr>
              <a:t>(+) Feedback Cycle continues until baby is born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CA" b="1" dirty="0" smtClean="0"/>
              <a:t>Parturition</a:t>
            </a:r>
            <a:endParaRPr lang="en-C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" y="1124744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3200" dirty="0" err="1" smtClean="0"/>
              <a:t>Oxytocin</a:t>
            </a:r>
            <a:endParaRPr lang="en-CA" sz="3200" dirty="0" smtClean="0"/>
          </a:p>
          <a:p>
            <a:pPr marL="342900" indent="-342900">
              <a:buAutoNum type="arabicPeriod"/>
            </a:pPr>
            <a:endParaRPr lang="en-CA" sz="3200" dirty="0" smtClean="0"/>
          </a:p>
          <a:p>
            <a:pPr marL="342900" indent="-342900">
              <a:buAutoNum type="arabicPeriod"/>
            </a:pPr>
            <a:r>
              <a:rPr lang="en-CA" sz="3200" dirty="0" smtClean="0"/>
              <a:t>Prostaglandins</a:t>
            </a:r>
          </a:p>
          <a:p>
            <a:pPr marL="342900" indent="-342900">
              <a:buAutoNum type="arabicPeriod"/>
            </a:pPr>
            <a:endParaRPr lang="en-CA" sz="3200" dirty="0" smtClean="0"/>
          </a:p>
          <a:p>
            <a:pPr marL="342900" indent="-342900">
              <a:buAutoNum type="arabicPeriod"/>
            </a:pPr>
            <a:r>
              <a:rPr lang="en-CA" sz="3200" dirty="0" smtClean="0"/>
              <a:t>Stimulates (+ feedback)</a:t>
            </a:r>
          </a:p>
          <a:p>
            <a:pPr marL="342900" indent="-342900">
              <a:buAutoNum type="arabicPeriod"/>
            </a:pPr>
            <a:endParaRPr lang="en-CA" sz="3200" dirty="0" smtClean="0"/>
          </a:p>
          <a:p>
            <a:pPr marL="342900" indent="-342900">
              <a:buAutoNum type="arabicPeriod"/>
            </a:pPr>
            <a:r>
              <a:rPr lang="en-CA" sz="3200" dirty="0" smtClean="0"/>
              <a:t>Baby’s head pushes downwards</a:t>
            </a:r>
          </a:p>
          <a:p>
            <a:pPr marL="342900" indent="-342900">
              <a:buAutoNum type="arabicPeriod"/>
            </a:pPr>
            <a:endParaRPr lang="en-CA" sz="3200" dirty="0" smtClean="0"/>
          </a:p>
          <a:p>
            <a:pPr marL="342900" indent="-342900">
              <a:buAutoNum type="arabicPeriod"/>
            </a:pPr>
            <a:r>
              <a:rPr lang="en-CA" sz="3200" dirty="0" smtClean="0"/>
              <a:t>Stimulates (+ feedback)</a:t>
            </a:r>
          </a:p>
          <a:p>
            <a:pPr marL="342900" indent="-342900">
              <a:buAutoNum type="arabicPeriod"/>
            </a:pPr>
            <a:endParaRPr lang="en-CA" sz="3200" dirty="0" smtClean="0"/>
          </a:p>
          <a:p>
            <a:pPr marL="342900" indent="-342900">
              <a:buAutoNum type="arabicPeriod"/>
            </a:pPr>
            <a:r>
              <a:rPr lang="en-CA" sz="3200" dirty="0" smtClean="0"/>
              <a:t>Stimulates (+ feedback)</a:t>
            </a:r>
          </a:p>
          <a:p>
            <a:pPr marL="342900" indent="-342900">
              <a:buAutoNum type="arabicPeriod"/>
            </a:pPr>
            <a:endParaRPr lang="en-CA" dirty="0"/>
          </a:p>
        </p:txBody>
      </p:sp>
      <p:pic>
        <p:nvPicPr>
          <p:cNvPr id="8" name="Picture 2" descr="http://ecommunity.pwsd76.ab.ca/file.php/11/moddata/resource/7105/biology_30/images/m4/b30_m4_036_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918" y="980728"/>
            <a:ext cx="465508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 l="1933" t="6811" r="2274" b="2410"/>
          <a:stretch>
            <a:fillRect/>
          </a:stretch>
        </p:blipFill>
        <p:spPr bwMode="auto">
          <a:xfrm>
            <a:off x="395536" y="-1"/>
            <a:ext cx="831954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(Caesarean) C-Section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CA" sz="3600" u="sng" dirty="0" smtClean="0"/>
              <a:t>Typical reasons</a:t>
            </a:r>
            <a:r>
              <a:rPr lang="en-CA" sz="3600" dirty="0" smtClean="0"/>
              <a:t>:</a:t>
            </a:r>
          </a:p>
          <a:p>
            <a:pPr lvl="1"/>
            <a:r>
              <a:rPr lang="en-CA" sz="3200" dirty="0" smtClean="0"/>
              <a:t>Breech births</a:t>
            </a:r>
          </a:p>
          <a:p>
            <a:pPr lvl="1"/>
            <a:r>
              <a:rPr lang="en-CA" sz="3200" dirty="0" smtClean="0"/>
              <a:t>Small pelvis</a:t>
            </a:r>
          </a:p>
          <a:p>
            <a:pPr lvl="1"/>
            <a:r>
              <a:rPr lang="en-CA" sz="3200" dirty="0" smtClean="0"/>
              <a:t>STI complications</a:t>
            </a:r>
            <a:endParaRPr lang="en-CA" sz="3200" dirty="0"/>
          </a:p>
        </p:txBody>
      </p:sp>
      <p:pic>
        <p:nvPicPr>
          <p:cNvPr id="49154" name="Picture 2" descr="http://t2.gstatic.com/images?q=tbn:ANd9GcS-c4OlgOiP7thNAf6Bk_AcUzmraMe3blLDw2eih5NBXet0QsCA"/>
          <p:cNvPicPr>
            <a:picLocks noChangeAspect="1" noChangeArrowheads="1"/>
          </p:cNvPicPr>
          <p:nvPr/>
        </p:nvPicPr>
        <p:blipFill>
          <a:blip r:embed="rId2" cstate="print"/>
          <a:srcRect l="2765" t="2085" r="2791" b="3811"/>
          <a:stretch>
            <a:fillRect/>
          </a:stretch>
        </p:blipFill>
        <p:spPr bwMode="auto">
          <a:xfrm>
            <a:off x="107504" y="3861048"/>
            <a:ext cx="3672408" cy="2880320"/>
          </a:xfrm>
          <a:prstGeom prst="rect">
            <a:avLst/>
          </a:prstGeom>
          <a:noFill/>
        </p:spPr>
      </p:pic>
      <p:pic>
        <p:nvPicPr>
          <p:cNvPr id="49156" name="Picture 4" descr="http://www.aurorahealthcare.org/yourhealth/healthgate/images/cesarean_deliv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7" y="2636913"/>
            <a:ext cx="5227353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Lactation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CA" sz="4000" dirty="0" smtClean="0"/>
              <a:t>The secretion and formation of breast milk in the mother</a:t>
            </a:r>
          </a:p>
          <a:p>
            <a:r>
              <a:rPr lang="en-CA" sz="4000" dirty="0" smtClean="0"/>
              <a:t>Requires the hormone</a:t>
            </a:r>
            <a:r>
              <a:rPr lang="en-CA" sz="4000" b="1" dirty="0" smtClean="0">
                <a:solidFill>
                  <a:schemeClr val="accent6">
                    <a:lumMod val="75000"/>
                  </a:schemeClr>
                </a:solidFill>
              </a:rPr>
              <a:t> prolactin </a:t>
            </a:r>
          </a:p>
          <a:p>
            <a:pPr lvl="1"/>
            <a:r>
              <a:rPr lang="en-CA" sz="3200" dirty="0" smtClean="0"/>
              <a:t>not secreted during pregnancy because it is high levels of </a:t>
            </a:r>
            <a:r>
              <a:rPr lang="en-CA" sz="3200" b="1" dirty="0" smtClean="0">
                <a:solidFill>
                  <a:srgbClr val="FF0000"/>
                </a:solidFill>
              </a:rPr>
              <a:t>estrogen</a:t>
            </a:r>
            <a:r>
              <a:rPr lang="en-CA" sz="3200" dirty="0" smtClean="0"/>
              <a:t> and </a:t>
            </a:r>
            <a:r>
              <a:rPr lang="en-CA" sz="3200" b="1" dirty="0" smtClean="0">
                <a:solidFill>
                  <a:srgbClr val="7030A0"/>
                </a:solidFill>
              </a:rPr>
              <a:t>progesterone</a:t>
            </a:r>
            <a:r>
              <a:rPr lang="en-CA" sz="3200" dirty="0" smtClean="0"/>
              <a:t> suppress production</a:t>
            </a:r>
          </a:p>
          <a:p>
            <a:r>
              <a:rPr lang="en-CA" sz="4000" dirty="0" smtClean="0"/>
              <a:t>Secreted by </a:t>
            </a:r>
            <a:r>
              <a:rPr lang="en-CA" sz="4000" b="1" dirty="0" smtClean="0"/>
              <a:t>anterior pituitary </a:t>
            </a:r>
            <a:r>
              <a:rPr lang="en-CA" sz="4000" dirty="0" smtClean="0"/>
              <a:t>following birth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 l="5753" t="8295" r="4747" b="4169"/>
          <a:stretch>
            <a:fillRect/>
          </a:stretch>
        </p:blipFill>
        <p:spPr bwMode="auto">
          <a:xfrm>
            <a:off x="755576" y="201090"/>
            <a:ext cx="5688632" cy="665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0"/>
            <a:ext cx="2699792" cy="1143000"/>
          </a:xfrm>
        </p:spPr>
        <p:txBody>
          <a:bodyPr/>
          <a:lstStyle/>
          <a:p>
            <a:pPr algn="r"/>
            <a:r>
              <a:rPr lang="en-CA" b="1" dirty="0" smtClean="0"/>
              <a:t>Lactation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CA" b="1" dirty="0" smtClean="0"/>
              <a:t>Lactation and Suckling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33256"/>
          </a:xfrm>
        </p:spPr>
        <p:txBody>
          <a:bodyPr>
            <a:noAutofit/>
          </a:bodyPr>
          <a:lstStyle/>
          <a:p>
            <a:r>
              <a:rPr lang="en-CA" sz="3600" dirty="0" smtClean="0"/>
              <a:t>Suckling stimulates nerve endings in the nipples</a:t>
            </a:r>
          </a:p>
          <a:p>
            <a:r>
              <a:rPr lang="en-CA" sz="3600" dirty="0" smtClean="0"/>
              <a:t>Nerve impulse causes the </a:t>
            </a:r>
            <a:r>
              <a:rPr lang="en-CA" sz="3600" b="1" dirty="0" smtClean="0"/>
              <a:t>hypothalamus</a:t>
            </a:r>
            <a:r>
              <a:rPr lang="en-CA" sz="3600" dirty="0" smtClean="0"/>
              <a:t> to stimulate the </a:t>
            </a:r>
            <a:r>
              <a:rPr lang="en-CA" sz="3600" b="1" dirty="0" smtClean="0"/>
              <a:t>posterior pituitary </a:t>
            </a:r>
            <a:r>
              <a:rPr lang="en-CA" sz="3600" dirty="0" smtClean="0"/>
              <a:t>to secrete </a:t>
            </a:r>
            <a:r>
              <a:rPr lang="en-CA" sz="3600" b="1" dirty="0" smtClean="0">
                <a:solidFill>
                  <a:srgbClr val="92D050"/>
                </a:solidFill>
              </a:rPr>
              <a:t>oxytocin</a:t>
            </a:r>
          </a:p>
          <a:p>
            <a:r>
              <a:rPr lang="en-CA" sz="3600" b="1" dirty="0" smtClean="0">
                <a:solidFill>
                  <a:srgbClr val="92D050"/>
                </a:solidFill>
              </a:rPr>
              <a:t>Oxytocin </a:t>
            </a:r>
            <a:r>
              <a:rPr lang="en-CA" sz="3600" dirty="0" smtClean="0"/>
              <a:t>causes mammary cells to contract causing the milk glands to produce milk</a:t>
            </a:r>
          </a:p>
          <a:p>
            <a:r>
              <a:rPr lang="en-CA" sz="3600" dirty="0" smtClean="0"/>
              <a:t>Contractions of milk glands cause milk to be secreted through ducts through the nipple.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007099-786A-4993-9819-4FF8B967C9C3}"/>
</file>

<file path=customXml/itemProps2.xml><?xml version="1.0" encoding="utf-8"?>
<ds:datastoreItem xmlns:ds="http://schemas.openxmlformats.org/officeDocument/2006/customXml" ds:itemID="{AD803BE5-0FE5-4876-B165-2ED174C98155}"/>
</file>

<file path=customXml/itemProps3.xml><?xml version="1.0" encoding="utf-8"?>
<ds:datastoreItem xmlns:ds="http://schemas.openxmlformats.org/officeDocument/2006/customXml" ds:itemID="{D60D3DAD-C32F-4707-A32E-9C3750676A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</TotalTime>
  <Words>239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PARTURITION (Birth)</vt:lpstr>
      <vt:lpstr>Parturition: Delivery of the Baby</vt:lpstr>
      <vt:lpstr>Parturition</vt:lpstr>
      <vt:lpstr>Parturition</vt:lpstr>
      <vt:lpstr>Slide 5</vt:lpstr>
      <vt:lpstr>(Caesarean) C-Section</vt:lpstr>
      <vt:lpstr>Lactation</vt:lpstr>
      <vt:lpstr>Lactation</vt:lpstr>
      <vt:lpstr>Lactation and Suckling</vt:lpstr>
      <vt:lpstr>Lactation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ian b</dc:creator>
  <cp:lastModifiedBy>Patrick</cp:lastModifiedBy>
  <cp:revision>121</cp:revision>
  <dcterms:created xsi:type="dcterms:W3CDTF">2011-04-25T00:19:30Z</dcterms:created>
  <dcterms:modified xsi:type="dcterms:W3CDTF">2012-10-17T23:38:26Z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