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7" r:id="rId2"/>
    <p:sldId id="298" r:id="rId3"/>
    <p:sldId id="299" r:id="rId4"/>
    <p:sldId id="300" r:id="rId5"/>
    <p:sldId id="302" r:id="rId6"/>
    <p:sldId id="303" r:id="rId7"/>
    <p:sldId id="305" r:id="rId8"/>
    <p:sldId id="332" r:id="rId9"/>
    <p:sldId id="333" r:id="rId10"/>
    <p:sldId id="331" r:id="rId11"/>
    <p:sldId id="334" r:id="rId12"/>
    <p:sldId id="335" r:id="rId13"/>
    <p:sldId id="306" r:id="rId14"/>
    <p:sldId id="304" r:id="rId15"/>
    <p:sldId id="33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F673-202C-4A5E-9320-DAE5B1ECA51A}" type="datetimeFigureOut">
              <a:rPr lang="en-US" smtClean="0"/>
              <a:pPr/>
              <a:t>10/21/2012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2C76A-ADF4-4E29-A6B7-A7F55F4D711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modo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video.nationalgeographic.com/video/player/science/health-human-body-sci/human-body/ivf-sc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1" y="0"/>
            <a:ext cx="9144000" cy="516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CA" dirty="0" smtClean="0"/>
              <a:t>Reproduction, Technology &amp; Society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77072"/>
            <a:ext cx="7772400" cy="1500187"/>
          </a:xfrm>
        </p:spPr>
        <p:txBody>
          <a:bodyPr/>
          <a:lstStyle/>
          <a:p>
            <a:r>
              <a:rPr lang="en-CA" dirty="0" smtClean="0"/>
              <a:t>PART 6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3879" r="2548" b="11496"/>
          <a:stretch/>
        </p:blipFill>
        <p:spPr bwMode="auto">
          <a:xfrm>
            <a:off x="1871192" y="8496"/>
            <a:ext cx="7272808" cy="68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1871192" cy="1052736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IUF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2446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2627784" cy="1052736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Surrogates</a:t>
            </a:r>
            <a:endParaRPr lang="en-CA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6530" r="2537" b="2561"/>
          <a:stretch/>
        </p:blipFill>
        <p:spPr bwMode="auto">
          <a:xfrm>
            <a:off x="2490702" y="188640"/>
            <a:ext cx="6653298" cy="645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1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3059832" cy="1412776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Ovum/Sperm Donation</a:t>
            </a:r>
            <a:endParaRPr lang="en-CA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5942" r="2544" b="2313"/>
          <a:stretch/>
        </p:blipFill>
        <p:spPr bwMode="auto">
          <a:xfrm>
            <a:off x="2626429" y="1196753"/>
            <a:ext cx="651757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0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Social and Ethical Concerns?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Zygote rights?</a:t>
            </a:r>
          </a:p>
          <a:p>
            <a:r>
              <a:rPr lang="en-CA" sz="3600" dirty="0" smtClean="0"/>
              <a:t>Stem Cell research</a:t>
            </a:r>
          </a:p>
          <a:p>
            <a:r>
              <a:rPr lang="en-CA" sz="3600" dirty="0" smtClean="0"/>
              <a:t>What rights do donors</a:t>
            </a:r>
          </a:p>
          <a:p>
            <a:pPr marL="0" indent="0">
              <a:buNone/>
            </a:pPr>
            <a:r>
              <a:rPr lang="en-CA" sz="3600" dirty="0" smtClean="0"/>
              <a:t>and surrogate parents </a:t>
            </a:r>
          </a:p>
          <a:p>
            <a:pPr marL="0" indent="0">
              <a:buNone/>
            </a:pPr>
            <a:r>
              <a:rPr lang="en-CA" sz="3600" dirty="0" smtClean="0"/>
              <a:t>have?</a:t>
            </a:r>
          </a:p>
          <a:p>
            <a:r>
              <a:rPr lang="en-CA" sz="3600" dirty="0" smtClean="0"/>
              <a:t>How far should reproductive </a:t>
            </a:r>
          </a:p>
          <a:p>
            <a:pPr marL="0" indent="0">
              <a:buNone/>
            </a:pPr>
            <a:r>
              <a:rPr lang="en-CA" sz="3600" dirty="0" smtClean="0"/>
              <a:t>technologies go?</a:t>
            </a:r>
          </a:p>
          <a:p>
            <a:pPr lvl="1"/>
            <a:r>
              <a:rPr lang="en-CA" sz="3200" b="1" dirty="0" smtClean="0"/>
              <a:t>i.e. GATTACA</a:t>
            </a:r>
            <a:endParaRPr lang="en-CA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r="18965" b="4603"/>
          <a:stretch/>
        </p:blipFill>
        <p:spPr bwMode="auto">
          <a:xfrm>
            <a:off x="4788024" y="1203500"/>
            <a:ext cx="3995937" cy="36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76626"/>
            <a:ext cx="2047932" cy="19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Technologies That </a:t>
            </a:r>
            <a:r>
              <a:rPr lang="en-CA" b="1" dirty="0" smtClean="0">
                <a:solidFill>
                  <a:srgbClr val="FF0000"/>
                </a:solidFill>
              </a:rPr>
              <a:t>Reduce</a:t>
            </a:r>
            <a:r>
              <a:rPr lang="en-CA" b="1" dirty="0" smtClean="0"/>
              <a:t> Reproductive Potential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Abstinence </a:t>
            </a:r>
            <a:r>
              <a:rPr lang="en-CA" b="1" dirty="0" smtClean="0"/>
              <a:t>(100%)</a:t>
            </a:r>
          </a:p>
          <a:p>
            <a:r>
              <a:rPr lang="en-CA" dirty="0" smtClean="0"/>
              <a:t>Surgical Sterilization </a:t>
            </a:r>
            <a:r>
              <a:rPr lang="en-CA" b="1" dirty="0" smtClean="0"/>
              <a:t>(100%)</a:t>
            </a:r>
          </a:p>
          <a:p>
            <a:pPr lvl="1"/>
            <a:r>
              <a:rPr lang="en-CA" dirty="0" smtClean="0"/>
              <a:t>Tubal litigation (cutting oviduct)</a:t>
            </a:r>
          </a:p>
          <a:p>
            <a:pPr lvl="1"/>
            <a:r>
              <a:rPr lang="en-CA" dirty="0" smtClean="0"/>
              <a:t>Vasectomy (cutting ductus deferens)</a:t>
            </a:r>
          </a:p>
          <a:p>
            <a:r>
              <a:rPr lang="en-CA" dirty="0" smtClean="0"/>
              <a:t>Hormone Treatments </a:t>
            </a:r>
            <a:r>
              <a:rPr lang="en-CA" b="1" dirty="0" smtClean="0"/>
              <a:t>(90-99%)</a:t>
            </a:r>
          </a:p>
          <a:p>
            <a:pPr lvl="1"/>
            <a:r>
              <a:rPr lang="en-CA" dirty="0" smtClean="0"/>
              <a:t>Contraceptive birth control</a:t>
            </a:r>
          </a:p>
          <a:p>
            <a:r>
              <a:rPr lang="en-CA" dirty="0" smtClean="0"/>
              <a:t>Physical/Chemical Barriers </a:t>
            </a:r>
            <a:r>
              <a:rPr lang="en-CA" b="1" dirty="0" smtClean="0"/>
              <a:t>(75%)</a:t>
            </a:r>
          </a:p>
          <a:p>
            <a:r>
              <a:rPr lang="en-CA" dirty="0" smtClean="0"/>
              <a:t>Natural Family Planning </a:t>
            </a:r>
            <a:r>
              <a:rPr lang="en-CA" b="1" dirty="0" smtClean="0"/>
              <a:t>(70%)</a:t>
            </a:r>
          </a:p>
          <a:p>
            <a:pPr lvl="1"/>
            <a:r>
              <a:rPr lang="en-CA" dirty="0" smtClean="0"/>
              <a:t>Refrain from sex during most fertile part of cycle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49" y="4221088"/>
            <a:ext cx="2082373" cy="185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11" y="2582788"/>
            <a:ext cx="23812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99" y="1012515"/>
            <a:ext cx="1570273" cy="157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FF0000"/>
                </a:solidFill>
              </a:rPr>
              <a:t>Task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Read through </a:t>
            </a:r>
            <a:r>
              <a:rPr lang="en-CA" b="1" u="sng" dirty="0" smtClean="0"/>
              <a:t>Birth Control Methods</a:t>
            </a:r>
            <a:r>
              <a:rPr lang="en-CA" dirty="0" smtClean="0"/>
              <a:t> handout </a:t>
            </a:r>
            <a:r>
              <a:rPr lang="en-CA" i="1" dirty="0" smtClean="0">
                <a:solidFill>
                  <a:srgbClr val="00B050"/>
                </a:solidFill>
              </a:rPr>
              <a:t>individually</a:t>
            </a:r>
            <a:r>
              <a:rPr lang="en-CA" dirty="0" smtClean="0"/>
              <a:t>. </a:t>
            </a:r>
            <a:r>
              <a:rPr lang="en-CA" b="1" dirty="0" smtClean="0">
                <a:solidFill>
                  <a:srgbClr val="0070C0"/>
                </a:solidFill>
              </a:rPr>
              <a:t>(10 min.)</a:t>
            </a:r>
          </a:p>
          <a:p>
            <a:pPr marL="514350" indent="-514350">
              <a:buFont typeface="+mj-lt"/>
              <a:buAutoNum type="arabicPeriod"/>
            </a:pPr>
            <a:endParaRPr lang="en-CA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With a partner or in a group of three </a:t>
            </a:r>
            <a:r>
              <a:rPr lang="en-CA" b="1" dirty="0" smtClean="0"/>
              <a:t>discuss</a:t>
            </a:r>
            <a:r>
              <a:rPr lang="en-CA" dirty="0" smtClean="0"/>
              <a:t> what you read and respond </a:t>
            </a:r>
            <a:r>
              <a:rPr lang="en-CA" i="1" dirty="0" smtClean="0">
                <a:solidFill>
                  <a:srgbClr val="00B050"/>
                </a:solidFill>
              </a:rPr>
              <a:t>individually</a:t>
            </a:r>
            <a:r>
              <a:rPr lang="en-CA" dirty="0" smtClean="0"/>
              <a:t> to </a:t>
            </a:r>
            <a:r>
              <a:rPr lang="en-CA" dirty="0" smtClean="0"/>
              <a:t>the </a:t>
            </a:r>
            <a:r>
              <a:rPr lang="en-CA" dirty="0">
                <a:hlinkClick r:id="rId2"/>
              </a:rPr>
              <a:t>5</a:t>
            </a:r>
            <a:r>
              <a:rPr lang="en-CA" dirty="0" smtClean="0">
                <a:hlinkClick r:id="rId2"/>
              </a:rPr>
              <a:t> </a:t>
            </a:r>
            <a:r>
              <a:rPr lang="en-CA" dirty="0" smtClean="0">
                <a:hlinkClick r:id="rId2"/>
              </a:rPr>
              <a:t>Edmodo Polls</a:t>
            </a:r>
            <a:r>
              <a:rPr lang="en-CA" dirty="0" smtClean="0"/>
              <a:t>. </a:t>
            </a:r>
            <a:r>
              <a:rPr lang="en-CA" b="1" dirty="0">
                <a:solidFill>
                  <a:srgbClr val="0070C0"/>
                </a:solidFill>
              </a:rPr>
              <a:t>(10 min.)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Class Discussion </a:t>
            </a:r>
            <a:r>
              <a:rPr lang="en-CA" dirty="0" smtClean="0"/>
              <a:t>of results and points of interest.</a:t>
            </a: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</a:rPr>
              <a:t>(10 min.)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0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Reproductive Technologies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800600"/>
          </a:xfrm>
        </p:spPr>
        <p:txBody>
          <a:bodyPr/>
          <a:lstStyle/>
          <a:p>
            <a:r>
              <a:rPr lang="en-CA" sz="3600" dirty="0" smtClean="0"/>
              <a:t>Technologies that </a:t>
            </a:r>
            <a:r>
              <a:rPr lang="en-CA" sz="3600" b="1" dirty="0" smtClean="0">
                <a:solidFill>
                  <a:srgbClr val="00B050"/>
                </a:solidFill>
              </a:rPr>
              <a:t>enhance</a:t>
            </a:r>
            <a:r>
              <a:rPr lang="en-CA" sz="3600" dirty="0" smtClean="0"/>
              <a:t> or </a:t>
            </a:r>
            <a:r>
              <a:rPr lang="en-CA" sz="3600" b="1" dirty="0" smtClean="0">
                <a:solidFill>
                  <a:srgbClr val="FF0000"/>
                </a:solidFill>
              </a:rPr>
              <a:t>reduce</a:t>
            </a:r>
            <a:r>
              <a:rPr lang="en-CA" sz="3600" dirty="0" smtClean="0"/>
              <a:t> reproductive potential</a:t>
            </a:r>
          </a:p>
          <a:p>
            <a:pPr marL="0" indent="0">
              <a:buNone/>
            </a:pPr>
            <a:endParaRPr lang="en-CA" sz="2000" dirty="0" smtClean="0"/>
          </a:p>
          <a:p>
            <a:pPr lvl="2"/>
            <a:r>
              <a:rPr lang="en-CA" dirty="0" smtClean="0">
                <a:hlinkClick r:id="rId2"/>
              </a:rPr>
              <a:t>http://video.nationalgeographic.com/video/player/science/health-human-body-sci/human-body/ivf-sci.html</a:t>
            </a:r>
            <a:endParaRPr lang="en-CA" dirty="0" smtClean="0"/>
          </a:p>
          <a:p>
            <a:pPr marL="0" indent="0">
              <a:buNone/>
            </a:pPr>
            <a:endParaRPr lang="en-CA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3600" b="1" dirty="0" smtClean="0">
                <a:solidFill>
                  <a:srgbClr val="FF0000"/>
                </a:solidFill>
              </a:rPr>
              <a:t>Ex. </a:t>
            </a:r>
            <a:r>
              <a:rPr lang="en-CA" sz="3600" dirty="0" smtClean="0"/>
              <a:t>“test tube babies” a.k.a. </a:t>
            </a:r>
          </a:p>
          <a:p>
            <a:pPr marL="0" indent="0">
              <a:buNone/>
            </a:pPr>
            <a:r>
              <a:rPr lang="en-CA" sz="3600" b="1" dirty="0" smtClean="0"/>
              <a:t>IVF (In vitro fertilization)</a:t>
            </a:r>
            <a:endParaRPr lang="en-CA" sz="3600" b="1" dirty="0"/>
          </a:p>
        </p:txBody>
      </p:sp>
      <p:pic>
        <p:nvPicPr>
          <p:cNvPr id="54274" name="Picture 2" descr="http://2.bp.blogspot.com/_t2Ry7I5DNuQ/TAyWiS9Cl1I/AAAAAAAAFmc/H0pFJ7T3Ymo/s400/IV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958" y="3933056"/>
            <a:ext cx="3753042" cy="29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Technologies That Enhance Reproductive Potential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 smtClean="0">
                <a:solidFill>
                  <a:srgbClr val="7030A0"/>
                </a:solidFill>
              </a:rPr>
              <a:t>Why are these technologies necessary?</a:t>
            </a:r>
          </a:p>
          <a:p>
            <a:pPr marL="0" indent="0">
              <a:buNone/>
            </a:pPr>
            <a:endParaRPr lang="en-CA" sz="3600" dirty="0" smtClean="0"/>
          </a:p>
          <a:p>
            <a:r>
              <a:rPr lang="en-CA" sz="3600" b="1" dirty="0" smtClean="0">
                <a:solidFill>
                  <a:schemeClr val="bg1">
                    <a:lumMod val="50000"/>
                  </a:schemeClr>
                </a:solidFill>
              </a:rPr>
              <a:t>Sterile </a:t>
            </a:r>
            <a:r>
              <a:rPr lang="en-CA" sz="3600" b="1" dirty="0" smtClean="0"/>
              <a:t>vs. Infertile</a:t>
            </a:r>
          </a:p>
          <a:p>
            <a:endParaRPr lang="en-CA" sz="3600" b="1" dirty="0" smtClean="0"/>
          </a:p>
          <a:p>
            <a:pPr lvl="1"/>
            <a:r>
              <a:rPr lang="en-CA" sz="3200" b="1" dirty="0" smtClean="0">
                <a:solidFill>
                  <a:schemeClr val="bg1">
                    <a:lumMod val="50000"/>
                  </a:schemeClr>
                </a:solidFill>
              </a:rPr>
              <a:t>Sterile: </a:t>
            </a:r>
            <a:r>
              <a:rPr lang="en-CA" sz="3200" dirty="0" smtClean="0"/>
              <a:t>unable to have any children</a:t>
            </a:r>
          </a:p>
          <a:p>
            <a:pPr lvl="1"/>
            <a:endParaRPr lang="en-CA" sz="3200" dirty="0" smtClean="0"/>
          </a:p>
          <a:p>
            <a:pPr lvl="1"/>
            <a:r>
              <a:rPr lang="en-CA" sz="3200" b="1" dirty="0" smtClean="0"/>
              <a:t>Infertile: </a:t>
            </a:r>
            <a:r>
              <a:rPr lang="en-CA" sz="3200" dirty="0" smtClean="0"/>
              <a:t>unsuccessful at becoming pregnant for a year or more</a:t>
            </a:r>
            <a:endParaRPr lang="en-C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146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87435"/>
            <a:ext cx="15811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1143000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/>
              <a:t>Reasons for </a:t>
            </a:r>
            <a:r>
              <a:rPr lang="en-CA" b="1" dirty="0" smtClean="0">
                <a:solidFill>
                  <a:srgbClr val="0070C0"/>
                </a:solidFill>
              </a:rPr>
              <a:t>Male</a:t>
            </a:r>
            <a:r>
              <a:rPr lang="en-CA" b="1" dirty="0" smtClean="0"/>
              <a:t> Sterility or Infertility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Blockage of </a:t>
            </a:r>
            <a:r>
              <a:rPr lang="en-CA" b="1" dirty="0" err="1" smtClean="0"/>
              <a:t>ductucs</a:t>
            </a:r>
            <a:r>
              <a:rPr lang="en-CA" b="1" dirty="0" smtClean="0"/>
              <a:t> (vas) deferens </a:t>
            </a:r>
            <a:r>
              <a:rPr lang="en-CA" dirty="0" smtClean="0"/>
              <a:t>or </a:t>
            </a:r>
            <a:r>
              <a:rPr lang="en-CA" b="1" dirty="0" smtClean="0"/>
              <a:t>epididymus</a:t>
            </a:r>
          </a:p>
          <a:p>
            <a:endParaRPr lang="en-CA" dirty="0" smtClean="0"/>
          </a:p>
          <a:p>
            <a:r>
              <a:rPr lang="en-CA" dirty="0" smtClean="0"/>
              <a:t>Low sperm count (elevated temperature, </a:t>
            </a:r>
          </a:p>
          <a:p>
            <a:pPr marL="0" indent="0">
              <a:buNone/>
            </a:pPr>
            <a:r>
              <a:rPr lang="en-CA" dirty="0" smtClean="0"/>
              <a:t>smoking &amp; alcohol)</a:t>
            </a:r>
          </a:p>
          <a:p>
            <a:endParaRPr lang="en-CA" dirty="0" smtClean="0"/>
          </a:p>
          <a:p>
            <a:r>
              <a:rPr lang="en-CA" dirty="0" smtClean="0"/>
              <a:t>Abnormal (structural) </a:t>
            </a:r>
          </a:p>
          <a:p>
            <a:pPr marL="0" indent="0">
              <a:buNone/>
            </a:pPr>
            <a:r>
              <a:rPr lang="en-CA" dirty="0" smtClean="0"/>
              <a:t>sperm</a:t>
            </a:r>
          </a:p>
          <a:p>
            <a:endParaRPr lang="en-CA" dirty="0" smtClean="0"/>
          </a:p>
          <a:p>
            <a:r>
              <a:rPr lang="en-CA" dirty="0" smtClean="0"/>
              <a:t>Erectile dysfunction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4970" r="47264" b="18748"/>
          <a:stretch/>
        </p:blipFill>
        <p:spPr bwMode="auto">
          <a:xfrm>
            <a:off x="7236296" y="2205206"/>
            <a:ext cx="1907704" cy="46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76" y="3356992"/>
            <a:ext cx="3263520" cy="3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Reasons for </a:t>
            </a:r>
            <a:r>
              <a:rPr lang="en-C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Female</a:t>
            </a:r>
            <a:r>
              <a:rPr lang="en-CA" b="1" dirty="0" smtClean="0"/>
              <a:t> Sterility or Infertility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Blockage of </a:t>
            </a:r>
            <a:r>
              <a:rPr lang="en-CA" b="1" dirty="0" smtClean="0"/>
              <a:t>oviducts</a:t>
            </a:r>
            <a:r>
              <a:rPr lang="en-CA" dirty="0" smtClean="0"/>
              <a:t> (fallopian tubes) </a:t>
            </a:r>
          </a:p>
          <a:p>
            <a:pPr lvl="1"/>
            <a:r>
              <a:rPr lang="en-CA" b="1" dirty="0" smtClean="0">
                <a:solidFill>
                  <a:srgbClr val="FF0000"/>
                </a:solidFill>
              </a:rPr>
              <a:t>Ex. STIs</a:t>
            </a:r>
          </a:p>
          <a:p>
            <a:endParaRPr lang="en-CA" dirty="0" smtClean="0"/>
          </a:p>
          <a:p>
            <a:r>
              <a:rPr lang="en-CA" dirty="0" smtClean="0"/>
              <a:t>Endometriosis - abnormal growth of uterine lining within uterus and other areas. (lesions, scaring, cysts)</a:t>
            </a:r>
          </a:p>
          <a:p>
            <a:endParaRPr lang="en-CA" dirty="0" smtClean="0"/>
          </a:p>
          <a:p>
            <a:r>
              <a:rPr lang="en-CA" dirty="0" smtClean="0"/>
              <a:t>Damage to eggs (physical, teratogens, mutagens: chemical or radiation)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12776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Technologies To </a:t>
            </a:r>
            <a:r>
              <a:rPr lang="en-CA" b="1" dirty="0" smtClean="0">
                <a:solidFill>
                  <a:srgbClr val="00B050"/>
                </a:solidFill>
              </a:rPr>
              <a:t>Enhance</a:t>
            </a:r>
            <a:r>
              <a:rPr lang="en-CA" b="1" dirty="0" smtClean="0"/>
              <a:t> Reproductive Potential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Artificial Insemination</a:t>
            </a:r>
          </a:p>
          <a:p>
            <a:pPr lvl="1"/>
            <a:r>
              <a:rPr lang="en-CA" dirty="0" smtClean="0"/>
              <a:t>Sperm collected and concentrated before being inserted into the women</a:t>
            </a:r>
          </a:p>
          <a:p>
            <a:r>
              <a:rPr lang="en-CA" b="1" dirty="0" smtClean="0"/>
              <a:t>In Vitro Fertilization</a:t>
            </a:r>
          </a:p>
          <a:p>
            <a:pPr lvl="1"/>
            <a:r>
              <a:rPr lang="en-CA" dirty="0" smtClean="0"/>
              <a:t>Immature eggs are taken from follicles, combined with sperm and developing embryo is placed in the uterus</a:t>
            </a:r>
          </a:p>
          <a:p>
            <a:r>
              <a:rPr lang="en-CA" b="1" dirty="0" smtClean="0"/>
              <a:t>Surrogate Mothers</a:t>
            </a:r>
          </a:p>
          <a:p>
            <a:pPr lvl="1"/>
            <a:r>
              <a:rPr lang="en-CA" dirty="0" smtClean="0"/>
              <a:t>Another women will carry a baby to term</a:t>
            </a:r>
          </a:p>
          <a:p>
            <a:r>
              <a:rPr lang="en-CA" b="1" dirty="0" smtClean="0"/>
              <a:t>Hormone Treatment (Superovulation)</a:t>
            </a:r>
          </a:p>
          <a:p>
            <a:pPr lvl="1"/>
            <a:r>
              <a:rPr lang="en-CA" dirty="0" smtClean="0"/>
              <a:t>Production of multiple eggs through by use of fertility drugs (hormones)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IVF</a:t>
            </a:r>
            <a:endParaRPr lang="en-CA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2225" y="404664"/>
            <a:ext cx="4041775" cy="1215826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IUF &amp;</a:t>
            </a:r>
          </a:p>
          <a:p>
            <a:pPr algn="ctr"/>
            <a:r>
              <a:rPr lang="en-CA" sz="4000" dirty="0" smtClean="0"/>
              <a:t>Superovulation</a:t>
            </a:r>
            <a:endParaRPr lang="en-CA" sz="4000" dirty="0"/>
          </a:p>
        </p:txBody>
      </p:sp>
      <p:pic>
        <p:nvPicPr>
          <p:cNvPr id="1028" name="Picture 4" descr="http://www.onlineusanews.com/wp-content/uploads/2011/03/Nadya-Suleman-Octom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5362886" cy="3115667"/>
          </a:xfrm>
          <a:prstGeom prst="rect">
            <a:avLst/>
          </a:prstGeom>
          <a:noFill/>
        </p:spPr>
      </p:pic>
      <p:pic>
        <p:nvPicPr>
          <p:cNvPr id="1030" name="Picture 6" descr="http://spinellimd.files.wordpress.com/2010/05/kate-gosselin-baby-bump-pregnant-with-sextuplets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27094"/>
            <a:ext cx="3707904" cy="494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8919" y="0"/>
            <a:ext cx="2564695" cy="1340768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Hormone </a:t>
            </a:r>
          </a:p>
          <a:p>
            <a:pPr algn="ctr"/>
            <a:r>
              <a:rPr lang="en-CA" sz="4000" dirty="0" smtClean="0"/>
              <a:t>Treatment</a:t>
            </a:r>
            <a:endParaRPr lang="en-CA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5856" r="2866" b="2231"/>
          <a:stretch/>
        </p:blipFill>
        <p:spPr bwMode="auto">
          <a:xfrm>
            <a:off x="2555776" y="3585"/>
            <a:ext cx="6588224" cy="685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7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1871192" cy="1052736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IVF</a:t>
            </a:r>
            <a:endParaRPr lang="en-CA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5255" r="2892" b="2314"/>
          <a:stretch/>
        </p:blipFill>
        <p:spPr bwMode="auto">
          <a:xfrm>
            <a:off x="1701209" y="0"/>
            <a:ext cx="74427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B86053-E753-4F17-AEBF-5AB26D2FAD01}"/>
</file>

<file path=customXml/itemProps2.xml><?xml version="1.0" encoding="utf-8"?>
<ds:datastoreItem xmlns:ds="http://schemas.openxmlformats.org/officeDocument/2006/customXml" ds:itemID="{7BE9B8FD-6443-4A0F-A9E1-90F637972897}"/>
</file>

<file path=customXml/itemProps3.xml><?xml version="1.0" encoding="utf-8"?>
<ds:datastoreItem xmlns:ds="http://schemas.openxmlformats.org/officeDocument/2006/customXml" ds:itemID="{583E9864-6093-4540-8633-623A3B3868E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363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Reproduction, Technology &amp; Society</vt:lpstr>
      <vt:lpstr>Reproductive Technologies</vt:lpstr>
      <vt:lpstr>Technologies That Enhance Reproductive Potential</vt:lpstr>
      <vt:lpstr>Reasons for Male Sterility or Infertility</vt:lpstr>
      <vt:lpstr>Reasons for Female Sterility or Infertility</vt:lpstr>
      <vt:lpstr>Technologies To Enhance Reproductive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and Ethical Concerns?</vt:lpstr>
      <vt:lpstr>Technologies That Reduce Reproductive Potential</vt:lpstr>
      <vt:lpstr>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ian b</dc:creator>
  <cp:lastModifiedBy>Patrick Shackleford</cp:lastModifiedBy>
  <cp:revision>127</cp:revision>
  <dcterms:created xsi:type="dcterms:W3CDTF">2011-04-25T00:19:30Z</dcterms:created>
  <dcterms:modified xsi:type="dcterms:W3CDTF">2012-10-21T21:41:19Z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