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59" r:id="rId4"/>
    <p:sldId id="271" r:id="rId5"/>
    <p:sldId id="265" r:id="rId6"/>
    <p:sldId id="266" r:id="rId7"/>
    <p:sldId id="267" r:id="rId8"/>
    <p:sldId id="269" r:id="rId9"/>
    <p:sldId id="263" r:id="rId10"/>
    <p:sldId id="268" r:id="rId11"/>
    <p:sldId id="264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5F15-4D05-4D0C-B05E-B75C6C3ADEFE}" type="datetimeFigureOut">
              <a:rPr lang="en-CA" smtClean="0"/>
              <a:pPr/>
              <a:t>31/08/2012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0263-0DAD-4F30-ABAC-84A52881C152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5F15-4D05-4D0C-B05E-B75C6C3ADEFE}" type="datetimeFigureOut">
              <a:rPr lang="en-CA" smtClean="0"/>
              <a:pPr/>
              <a:t>31/08/2012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0263-0DAD-4F30-ABAC-84A52881C15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5F15-4D05-4D0C-B05E-B75C6C3ADEFE}" type="datetimeFigureOut">
              <a:rPr lang="en-CA" smtClean="0"/>
              <a:pPr/>
              <a:t>31/08/2012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0263-0DAD-4F30-ABAC-84A52881C15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5F15-4D05-4D0C-B05E-B75C6C3ADEFE}" type="datetimeFigureOut">
              <a:rPr lang="en-CA" smtClean="0"/>
              <a:pPr/>
              <a:t>31/08/2012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0263-0DAD-4F30-ABAC-84A52881C15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5F15-4D05-4D0C-B05E-B75C6C3ADEFE}" type="datetimeFigureOut">
              <a:rPr lang="en-CA" smtClean="0"/>
              <a:pPr/>
              <a:t>31/08/2012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0263-0DAD-4F30-ABAC-84A52881C152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5F15-4D05-4D0C-B05E-B75C6C3ADEFE}" type="datetimeFigureOut">
              <a:rPr lang="en-CA" smtClean="0"/>
              <a:pPr/>
              <a:t>31/08/2012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0263-0DAD-4F30-ABAC-84A52881C15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5F15-4D05-4D0C-B05E-B75C6C3ADEFE}" type="datetimeFigureOut">
              <a:rPr lang="en-CA" smtClean="0"/>
              <a:pPr/>
              <a:t>31/08/2012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0263-0DAD-4F30-ABAC-84A52881C152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5F15-4D05-4D0C-B05E-B75C6C3ADEFE}" type="datetimeFigureOut">
              <a:rPr lang="en-CA" smtClean="0"/>
              <a:pPr/>
              <a:t>31/08/2012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0263-0DAD-4F30-ABAC-84A52881C15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5F15-4D05-4D0C-B05E-B75C6C3ADEFE}" type="datetimeFigureOut">
              <a:rPr lang="en-CA" smtClean="0"/>
              <a:pPr/>
              <a:t>31/08/2012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0263-0DAD-4F30-ABAC-84A52881C15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5F15-4D05-4D0C-B05E-B75C6C3ADEFE}" type="datetimeFigureOut">
              <a:rPr lang="en-CA" smtClean="0"/>
              <a:pPr/>
              <a:t>31/08/2012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0263-0DAD-4F30-ABAC-84A52881C152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5F15-4D05-4D0C-B05E-B75C6C3ADEFE}" type="datetimeFigureOut">
              <a:rPr lang="en-CA" smtClean="0"/>
              <a:pPr/>
              <a:t>31/08/2012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80263-0DAD-4F30-ABAC-84A52881C15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BC5F15-4D05-4D0C-B05E-B75C6C3ADEFE}" type="datetimeFigureOut">
              <a:rPr lang="en-CA" smtClean="0"/>
              <a:pPr/>
              <a:t>31/08/2012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AD80263-0DAD-4F30-ABAC-84A52881C15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f0YXnAFBs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y8dk5iS1f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2" r="1905"/>
          <a:stretch/>
        </p:blipFill>
        <p:spPr bwMode="auto">
          <a:xfrm>
            <a:off x="0" y="1124744"/>
            <a:ext cx="9143999" cy="5732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04665"/>
            <a:ext cx="7848600" cy="1152127"/>
          </a:xfrm>
        </p:spPr>
        <p:txBody>
          <a:bodyPr/>
          <a:lstStyle/>
          <a:p>
            <a:r>
              <a:rPr lang="en-CA" b="1" dirty="0" smtClean="0"/>
              <a:t>Chapter 20 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1960" y="4437112"/>
            <a:ext cx="4716015" cy="1368152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Molecular Genetics</a:t>
            </a:r>
            <a:endParaRPr lang="en-CA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87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Purine vs. Pyrimidine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*A purine is always </a:t>
            </a:r>
            <a:r>
              <a:rPr lang="en-CA" b="1" i="1" dirty="0" smtClean="0"/>
              <a:t>complementary paired </a:t>
            </a:r>
            <a:r>
              <a:rPr lang="en-CA" dirty="0" smtClean="0"/>
              <a:t>with a </a:t>
            </a:r>
            <a:r>
              <a:rPr lang="en-CA" dirty="0" err="1" smtClean="0"/>
              <a:t>pyrimidine</a:t>
            </a:r>
            <a:r>
              <a:rPr lang="en-CA" dirty="0" smtClean="0"/>
              <a:t>:</a:t>
            </a:r>
            <a:endParaRPr lang="en-CA" sz="1200" dirty="0" smtClean="0"/>
          </a:p>
          <a:p>
            <a:pPr>
              <a:buNone/>
            </a:pPr>
            <a:endParaRPr lang="en-CA" dirty="0" smtClean="0"/>
          </a:p>
          <a:p>
            <a:pPr lvl="1"/>
            <a:r>
              <a:rPr lang="en-CA" b="1" dirty="0" err="1" smtClean="0"/>
              <a:t>Purine</a:t>
            </a:r>
            <a:r>
              <a:rPr lang="en-CA" b="1" dirty="0" smtClean="0"/>
              <a:t>:</a:t>
            </a:r>
          </a:p>
          <a:p>
            <a:pPr lvl="2"/>
            <a:r>
              <a:rPr lang="en-CA" dirty="0" smtClean="0"/>
              <a:t>Adenine (A)</a:t>
            </a:r>
          </a:p>
          <a:p>
            <a:pPr lvl="2"/>
            <a:r>
              <a:rPr lang="en-CA" dirty="0" smtClean="0"/>
              <a:t>Guanine (G)</a:t>
            </a:r>
          </a:p>
          <a:p>
            <a:pPr lvl="2">
              <a:buNone/>
            </a:pPr>
            <a:endParaRPr lang="en-CA" dirty="0" smtClean="0"/>
          </a:p>
          <a:p>
            <a:pPr lvl="1"/>
            <a:r>
              <a:rPr lang="en-CA" b="1" dirty="0" smtClean="0"/>
              <a:t>Pyrimidine:</a:t>
            </a:r>
          </a:p>
          <a:p>
            <a:pPr lvl="2"/>
            <a:r>
              <a:rPr lang="en-CA" dirty="0" smtClean="0"/>
              <a:t>Thymine (T) </a:t>
            </a:r>
            <a:r>
              <a:rPr lang="en-CA" b="1" dirty="0" smtClean="0">
                <a:solidFill>
                  <a:srgbClr val="FF0000"/>
                </a:solidFill>
              </a:rPr>
              <a:t>DNA</a:t>
            </a:r>
            <a:r>
              <a:rPr lang="en-CA" dirty="0" smtClean="0"/>
              <a:t> or </a:t>
            </a:r>
            <a:r>
              <a:rPr lang="en-CA" dirty="0" err="1" smtClean="0"/>
              <a:t>Uracil</a:t>
            </a:r>
            <a:r>
              <a:rPr lang="en-CA" dirty="0" smtClean="0"/>
              <a:t> (U) </a:t>
            </a:r>
            <a:r>
              <a:rPr lang="en-CA" b="1" dirty="0" smtClean="0">
                <a:solidFill>
                  <a:srgbClr val="00B050"/>
                </a:solidFill>
              </a:rPr>
              <a:t>RNA</a:t>
            </a:r>
          </a:p>
          <a:p>
            <a:pPr lvl="2"/>
            <a:r>
              <a:rPr lang="en-CA" dirty="0" smtClean="0"/>
              <a:t>Cytosine (C)</a:t>
            </a:r>
          </a:p>
          <a:p>
            <a:pPr lvl="2"/>
            <a:endParaRPr lang="en-CA" dirty="0"/>
          </a:p>
          <a:p>
            <a:r>
              <a:rPr lang="en-CA" b="1" dirty="0" smtClean="0">
                <a:solidFill>
                  <a:srgbClr val="0070C0"/>
                </a:solidFill>
              </a:rPr>
              <a:t>Hydrogen bonds </a:t>
            </a:r>
            <a:r>
              <a:rPr lang="en-CA" dirty="0" smtClean="0"/>
              <a:t>between the bases on opposite strands hold the </a:t>
            </a:r>
            <a:r>
              <a:rPr lang="en-CA" dirty="0"/>
              <a:t>d</a:t>
            </a:r>
            <a:r>
              <a:rPr lang="en-CA" dirty="0" smtClean="0"/>
              <a:t>ouble helix together.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473" t="9586" r="50535" b="7338"/>
          <a:stretch>
            <a:fillRect/>
          </a:stretch>
        </p:blipFill>
        <p:spPr bwMode="auto">
          <a:xfrm>
            <a:off x="2987824" y="2132856"/>
            <a:ext cx="273630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50701" t="12781" r="2307" b="4143"/>
          <a:stretch>
            <a:fillRect/>
          </a:stretch>
        </p:blipFill>
        <p:spPr bwMode="auto">
          <a:xfrm>
            <a:off x="5940152" y="3501008"/>
            <a:ext cx="273630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204864"/>
            <a:ext cx="22669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297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Chargaff’s Rule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76800"/>
          </a:xfrm>
        </p:spPr>
        <p:txBody>
          <a:bodyPr>
            <a:normAutofit/>
          </a:bodyPr>
          <a:lstStyle/>
          <a:p>
            <a:r>
              <a:rPr lang="en-CA" dirty="0" smtClean="0"/>
              <a:t>Found that nucleotides are </a:t>
            </a:r>
            <a:r>
              <a:rPr lang="en-CA" b="1" i="1" dirty="0" smtClean="0"/>
              <a:t>not</a:t>
            </a:r>
            <a:r>
              <a:rPr lang="en-CA" dirty="0" smtClean="0"/>
              <a:t> presented in equal amounts.</a:t>
            </a:r>
          </a:p>
          <a:p>
            <a:pPr>
              <a:buNone/>
            </a:pPr>
            <a:r>
              <a:rPr lang="en-CA" dirty="0" smtClean="0"/>
              <a:t> </a:t>
            </a:r>
          </a:p>
          <a:p>
            <a:r>
              <a:rPr lang="en-CA" dirty="0" smtClean="0"/>
              <a:t>He found that the amount of A was similar to the amount of T and that the amount of C was similar to the amount of G.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*A-T are base pairs and C-G are base pairs</a:t>
            </a:r>
          </a:p>
          <a:p>
            <a:endParaRPr lang="en-CA" dirty="0" smtClean="0"/>
          </a:p>
          <a:p>
            <a:pPr>
              <a:buNone/>
            </a:pPr>
            <a:r>
              <a:rPr lang="en-CA" b="1" dirty="0" smtClean="0"/>
              <a:t>Ex. </a:t>
            </a:r>
            <a:r>
              <a:rPr lang="en-CA" dirty="0" smtClean="0"/>
              <a:t>If there is found to be 10% Adenine in a strand of DNA, what are the percentages of the other base chemicals?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6431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990600"/>
          </a:xfrm>
        </p:spPr>
        <p:txBody>
          <a:bodyPr/>
          <a:lstStyle/>
          <a:p>
            <a:r>
              <a:rPr lang="en-CA" b="1" dirty="0" smtClean="0">
                <a:solidFill>
                  <a:srgbClr val="0070C0"/>
                </a:solidFill>
              </a:rPr>
              <a:t>To Do:</a:t>
            </a:r>
            <a:endParaRPr lang="en-CA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104456"/>
          </a:xfrm>
        </p:spPr>
        <p:txBody>
          <a:bodyPr>
            <a:normAutofit/>
          </a:bodyPr>
          <a:lstStyle/>
          <a:p>
            <a:r>
              <a:rPr lang="en-CA" sz="2800" dirty="0" smtClean="0"/>
              <a:t>Label DNA hand out</a:t>
            </a:r>
          </a:p>
          <a:p>
            <a:pPr>
              <a:buNone/>
            </a:pPr>
            <a:r>
              <a:rPr lang="en-CA" sz="2800" dirty="0" smtClean="0"/>
              <a:t> </a:t>
            </a:r>
          </a:p>
          <a:p>
            <a:r>
              <a:rPr lang="en-CA" sz="2800" dirty="0" smtClean="0"/>
              <a:t>DNA Drawing from Memory</a:t>
            </a:r>
            <a:endParaRPr lang="en-CA" sz="2800" dirty="0" smtClean="0"/>
          </a:p>
          <a:p>
            <a:endParaRPr lang="en-CA" sz="2800" dirty="0"/>
          </a:p>
          <a:p>
            <a:r>
              <a:rPr lang="en-CA" sz="2800" dirty="0" smtClean="0"/>
              <a:t>Page 663 #1-3</a:t>
            </a:r>
          </a:p>
          <a:p>
            <a:pPr marL="0" indent="0">
              <a:buNone/>
            </a:pPr>
            <a:endParaRPr lang="en-CA" sz="2800" dirty="0" smtClean="0"/>
          </a:p>
          <a:p>
            <a:r>
              <a:rPr lang="en-CA" sz="2800" dirty="0" smtClean="0"/>
              <a:t>Finish reading Section 20.1</a:t>
            </a:r>
            <a:endParaRPr lang="en-CA" sz="2800" dirty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323528" y="908720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800" b="1" dirty="0" smtClean="0">
                <a:solidFill>
                  <a:srgbClr val="FF0000"/>
                </a:solidFill>
                <a:hlinkClick r:id="rId2"/>
              </a:rPr>
              <a:t>http://www.youtube.com/watch?v=sf0YXnAFBs8</a:t>
            </a:r>
            <a:endParaRPr lang="en-CA" sz="2800" b="1" dirty="0">
              <a:solidFill>
                <a:srgbClr val="FF0000"/>
              </a:solidFill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31315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PART 1 </a:t>
            </a:r>
            <a:r>
              <a:rPr lang="en-CA" dirty="0" smtClean="0">
                <a:solidFill>
                  <a:schemeClr val="bg1"/>
                </a:solidFill>
              </a:rPr>
              <a:t>- DNA Structure and replication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68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What is DNA?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Two types of DNA discovered by </a:t>
            </a:r>
            <a:r>
              <a:rPr lang="en-CA" b="1" i="1" dirty="0" smtClean="0"/>
              <a:t>Phoebus </a:t>
            </a:r>
            <a:r>
              <a:rPr lang="en-CA" b="1" i="1" dirty="0" err="1" smtClean="0"/>
              <a:t>Levene</a:t>
            </a:r>
            <a:endParaRPr lang="en-CA" b="1" i="1" dirty="0" smtClean="0"/>
          </a:p>
          <a:p>
            <a:endParaRPr lang="en-CA" dirty="0" smtClean="0"/>
          </a:p>
          <a:p>
            <a:r>
              <a:rPr lang="en-CA" b="1" u="sng" dirty="0" smtClean="0"/>
              <a:t>DNA (deoxyribonucleic acid)</a:t>
            </a:r>
            <a:r>
              <a:rPr lang="en-CA" b="1" dirty="0" smtClean="0"/>
              <a:t>: </a:t>
            </a:r>
            <a:r>
              <a:rPr lang="en-CA" dirty="0" smtClean="0"/>
              <a:t>governs process of heredity</a:t>
            </a:r>
          </a:p>
          <a:p>
            <a:endParaRPr lang="en-CA" dirty="0" smtClean="0"/>
          </a:p>
          <a:p>
            <a:r>
              <a:rPr lang="en-CA" b="1" u="sng" dirty="0" smtClean="0"/>
              <a:t>RNA (ribonucleic acid)</a:t>
            </a:r>
            <a:r>
              <a:rPr lang="en-CA" b="1" dirty="0" smtClean="0"/>
              <a:t>: </a:t>
            </a:r>
            <a:r>
              <a:rPr lang="en-CA" dirty="0" smtClean="0"/>
              <a:t>plays a role in gene expression and protein synthesis and has a similar structure to DNA</a:t>
            </a:r>
          </a:p>
          <a:p>
            <a:endParaRPr lang="en-CA" dirty="0"/>
          </a:p>
          <a:p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www.youtube.com/watch?v=qy8dk5iS1f0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3804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DNA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u="sng" dirty="0" smtClean="0"/>
              <a:t>Important in the life of a cell for several reasons</a:t>
            </a:r>
            <a:r>
              <a:rPr lang="en-CA" sz="2800" dirty="0" smtClean="0"/>
              <a:t>:</a:t>
            </a:r>
          </a:p>
          <a:p>
            <a:pPr lvl="1"/>
            <a:endParaRPr lang="en-CA" sz="2800" dirty="0" smtClean="0"/>
          </a:p>
          <a:p>
            <a:pPr lvl="1"/>
            <a:r>
              <a:rPr lang="en-CA" sz="2800" dirty="0" smtClean="0"/>
              <a:t>Directs cell activity</a:t>
            </a:r>
          </a:p>
          <a:p>
            <a:pPr lvl="1"/>
            <a:endParaRPr lang="en-CA" sz="2800" dirty="0" smtClean="0"/>
          </a:p>
          <a:p>
            <a:pPr lvl="1"/>
            <a:r>
              <a:rPr lang="en-CA" sz="2800" dirty="0" smtClean="0"/>
              <a:t>Allows traits to be passed on to successive generations of cells</a:t>
            </a:r>
          </a:p>
          <a:p>
            <a:pPr lvl="1"/>
            <a:endParaRPr lang="en-CA" dirty="0" smtClean="0"/>
          </a:p>
          <a:p>
            <a:r>
              <a:rPr lang="en-CA" sz="3200" b="1" dirty="0" smtClean="0"/>
              <a:t>Mutations</a:t>
            </a:r>
            <a:r>
              <a:rPr lang="en-CA" sz="3200" dirty="0" smtClean="0"/>
              <a:t>- arise when DNA is altered, the code is changed.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0516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DNA</a:t>
            </a:r>
            <a:r>
              <a:rPr lang="en-CA" b="1" dirty="0" smtClean="0"/>
              <a:t> Structure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8796046" cy="4860048"/>
          </a:xfrm>
        </p:spPr>
        <p:txBody>
          <a:bodyPr/>
          <a:lstStyle/>
          <a:p>
            <a:r>
              <a:rPr lang="en-CA" sz="2800" b="1" i="1" dirty="0" smtClean="0"/>
              <a:t>Rosalind Franklin </a:t>
            </a:r>
            <a:r>
              <a:rPr lang="en-CA" sz="2800" dirty="0" smtClean="0"/>
              <a:t>used X-Ray photography to describe the 3D structure of DNA</a:t>
            </a:r>
          </a:p>
          <a:p>
            <a:endParaRPr lang="en-CA" dirty="0" smtClean="0"/>
          </a:p>
          <a:p>
            <a:r>
              <a:rPr lang="en-CA" sz="2800" dirty="0" smtClean="0"/>
              <a:t>Determined that the </a:t>
            </a:r>
            <a:r>
              <a:rPr lang="en-CA" sz="2800" b="1" dirty="0" smtClean="0">
                <a:solidFill>
                  <a:srgbClr val="FF0000"/>
                </a:solidFill>
              </a:rPr>
              <a:t>nitrogenous bases </a:t>
            </a:r>
            <a:r>
              <a:rPr lang="en-CA" sz="2800" dirty="0" smtClean="0"/>
              <a:t>were located on the inside of the helix and were supported by a </a:t>
            </a:r>
            <a:r>
              <a:rPr lang="en-CA" sz="2800" b="1" dirty="0" smtClean="0">
                <a:solidFill>
                  <a:srgbClr val="0070C0"/>
                </a:solidFill>
              </a:rPr>
              <a:t>phosphate backbone</a:t>
            </a:r>
            <a:endParaRPr lang="en-CA" sz="2800" b="1" dirty="0">
              <a:solidFill>
                <a:srgbClr val="0070C0"/>
              </a:solidFill>
            </a:endParaRPr>
          </a:p>
          <a:p>
            <a:endParaRPr lang="en-CA" dirty="0" smtClean="0"/>
          </a:p>
        </p:txBody>
      </p:sp>
      <p:pic>
        <p:nvPicPr>
          <p:cNvPr id="23554" name="Picture 2" descr="http://i6.photobucket.com/albums/y250/PhotozOnline/pwcrit1_03-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7860" y="4391325"/>
            <a:ext cx="1495976" cy="2119299"/>
          </a:xfrm>
          <a:prstGeom prst="rect">
            <a:avLst/>
          </a:prstGeom>
          <a:noFill/>
        </p:spPr>
      </p:pic>
      <p:pic>
        <p:nvPicPr>
          <p:cNvPr id="23556" name="Picture 4" descr="http://jewishcurrents.org/wp-content/uploads/2010/04/d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933056"/>
            <a:ext cx="2673037" cy="271122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79512" y="5805264"/>
            <a:ext cx="3852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Read pg. 650 “Politics and Science”</a:t>
            </a:r>
          </a:p>
        </p:txBody>
      </p:sp>
    </p:spTree>
    <p:extLst>
      <p:ext uri="{BB962C8B-B14F-4D97-AF65-F5344CB8AC3E}">
        <p14:creationId xmlns:p14="http://schemas.microsoft.com/office/powerpoint/2010/main" val="343924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Watson and Crick- </a:t>
            </a:r>
            <a:r>
              <a:rPr lang="en-CA" dirty="0" smtClean="0">
                <a:solidFill>
                  <a:srgbClr val="FF0000"/>
                </a:solidFill>
              </a:rPr>
              <a:t>1953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325112"/>
          </a:xfrm>
        </p:spPr>
        <p:txBody>
          <a:bodyPr/>
          <a:lstStyle/>
          <a:p>
            <a:r>
              <a:rPr lang="en-CA" b="1" i="1" dirty="0" smtClean="0"/>
              <a:t>Watson and Crick </a:t>
            </a:r>
            <a:r>
              <a:rPr lang="en-CA" dirty="0" smtClean="0"/>
              <a:t>expanded on Franklin’s work to produce the first structural model of DNA.</a:t>
            </a:r>
            <a:endParaRPr lang="en-CA" dirty="0"/>
          </a:p>
        </p:txBody>
      </p:sp>
      <p:pic>
        <p:nvPicPr>
          <p:cNvPr id="22530" name="Picture 2" descr="http://www.reproductive-revolution.com/watson-cr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404703"/>
            <a:ext cx="4386258" cy="44444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993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equencing-gene.com/wp-content/uploads/2010/08/dna-picture.gif"/>
          <p:cNvPicPr>
            <a:picLocks noChangeAspect="1" noChangeArrowheads="1"/>
          </p:cNvPicPr>
          <p:nvPr/>
        </p:nvPicPr>
        <p:blipFill>
          <a:blip r:embed="rId2" cstate="print"/>
          <a:srcRect r="36993"/>
          <a:stretch>
            <a:fillRect/>
          </a:stretch>
        </p:blipFill>
        <p:spPr bwMode="auto">
          <a:xfrm>
            <a:off x="6804248" y="2027913"/>
            <a:ext cx="2195736" cy="48300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990600"/>
          </a:xfrm>
        </p:spPr>
        <p:txBody>
          <a:bodyPr/>
          <a:lstStyle/>
          <a:p>
            <a:r>
              <a:rPr lang="en-CA" b="1" dirty="0" smtClean="0"/>
              <a:t>The Double Helix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8229600" cy="5229200"/>
          </a:xfrm>
        </p:spPr>
        <p:txBody>
          <a:bodyPr>
            <a:normAutofit lnSpcReduction="10000"/>
          </a:bodyPr>
          <a:lstStyle/>
          <a:p>
            <a:r>
              <a:rPr lang="en-CA" sz="2800" dirty="0" smtClean="0"/>
              <a:t>Two long strands of nucleotides bound </a:t>
            </a:r>
          </a:p>
          <a:p>
            <a:pPr>
              <a:buNone/>
            </a:pPr>
            <a:r>
              <a:rPr lang="en-CA" sz="2800" dirty="0" smtClean="0"/>
              <a:t>together in a spiral (or double helix)</a:t>
            </a:r>
          </a:p>
          <a:p>
            <a:r>
              <a:rPr lang="en-CA" sz="2800" dirty="0" smtClean="0"/>
              <a:t>*Sometimes referred to as a </a:t>
            </a:r>
            <a:r>
              <a:rPr lang="en-CA" sz="2800" b="1" u="sng" dirty="0" smtClean="0"/>
              <a:t>ladder</a:t>
            </a:r>
            <a:r>
              <a:rPr lang="en-CA" sz="2800" dirty="0" smtClean="0"/>
              <a:t>: </a:t>
            </a:r>
          </a:p>
          <a:p>
            <a:endParaRPr lang="en-CA" sz="2800" dirty="0" smtClean="0"/>
          </a:p>
          <a:p>
            <a:pPr lvl="1"/>
            <a:r>
              <a:rPr lang="en-CA" sz="2400" b="1" dirty="0" smtClean="0"/>
              <a:t>Handrails</a:t>
            </a:r>
            <a:r>
              <a:rPr lang="en-CA" sz="2400" dirty="0" smtClean="0"/>
              <a:t> = sugar-phosphate backbone</a:t>
            </a:r>
          </a:p>
          <a:p>
            <a:pPr lvl="1"/>
            <a:endParaRPr lang="en-CA" sz="2400" dirty="0" smtClean="0"/>
          </a:p>
          <a:p>
            <a:pPr lvl="1"/>
            <a:r>
              <a:rPr lang="en-CA" sz="2400" b="1" dirty="0" smtClean="0">
                <a:solidFill>
                  <a:srgbClr val="FF0000"/>
                </a:solidFill>
              </a:rPr>
              <a:t>Rungs</a:t>
            </a:r>
            <a:r>
              <a:rPr lang="en-CA" sz="2400" dirty="0" smtClean="0"/>
              <a:t> = complimentary base pairs </a:t>
            </a:r>
          </a:p>
          <a:p>
            <a:pPr lvl="1"/>
            <a:endParaRPr lang="en-CA" sz="2400" dirty="0" smtClean="0"/>
          </a:p>
          <a:p>
            <a:pPr lvl="1"/>
            <a:r>
              <a:rPr lang="en-CA" sz="2400" dirty="0" smtClean="0"/>
              <a:t>Complimentary base pairs on either side </a:t>
            </a:r>
          </a:p>
          <a:p>
            <a:pPr lvl="1">
              <a:buNone/>
            </a:pPr>
            <a:r>
              <a:rPr lang="en-CA" sz="2400" dirty="0" smtClean="0"/>
              <a:t>of the ladder are said to run </a:t>
            </a:r>
            <a:r>
              <a:rPr lang="en-CA" sz="2400" b="1" u="sng" dirty="0" smtClean="0"/>
              <a:t>antiparallel</a:t>
            </a:r>
            <a:r>
              <a:rPr lang="en-CA" sz="2400" dirty="0" smtClean="0"/>
              <a:t>; </a:t>
            </a:r>
          </a:p>
          <a:p>
            <a:pPr lvl="1">
              <a:buNone/>
            </a:pPr>
            <a:r>
              <a:rPr lang="en-CA" sz="2400" dirty="0" smtClean="0"/>
              <a:t>by knowing the nucleotide sequence of one </a:t>
            </a:r>
          </a:p>
          <a:p>
            <a:pPr lvl="1">
              <a:buNone/>
            </a:pPr>
            <a:r>
              <a:rPr lang="en-CA" sz="2400" dirty="0" smtClean="0"/>
              <a:t>strand the other strand can be easily predicted. </a:t>
            </a:r>
          </a:p>
          <a:p>
            <a:pPr lvl="1"/>
            <a:endParaRPr lang="en-CA" dirty="0"/>
          </a:p>
        </p:txBody>
      </p:sp>
      <p:pic>
        <p:nvPicPr>
          <p:cNvPr id="5" name="Picture 2" descr="http://www.sequencing-gene.com/wp-content/uploads/2010/08/dna-picture.gif"/>
          <p:cNvPicPr>
            <a:picLocks noChangeAspect="1" noChangeArrowheads="1"/>
          </p:cNvPicPr>
          <p:nvPr/>
        </p:nvPicPr>
        <p:blipFill>
          <a:blip r:embed="rId2" cstate="print"/>
          <a:srcRect l="67202" b="56435"/>
          <a:stretch>
            <a:fillRect/>
          </a:stretch>
        </p:blipFill>
        <p:spPr bwMode="auto">
          <a:xfrm>
            <a:off x="7236296" y="404664"/>
            <a:ext cx="899592" cy="1656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311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DNA Double Helix</a:t>
            </a:r>
            <a:endParaRPr lang="en-CA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535" y="1291245"/>
            <a:ext cx="8515929" cy="5234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287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DNA Structure (and RNA)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Long chain of </a:t>
            </a:r>
            <a:r>
              <a:rPr lang="en-CA" sz="2800" b="1" u="sng" dirty="0" smtClean="0"/>
              <a:t>nucleotides</a:t>
            </a:r>
          </a:p>
          <a:p>
            <a:r>
              <a:rPr lang="en-CA" sz="2800" dirty="0" smtClean="0"/>
              <a:t>DNA and RNA contain a combination of different nucleotides (chains of molecules):</a:t>
            </a:r>
          </a:p>
          <a:p>
            <a:pPr>
              <a:buNone/>
            </a:pPr>
            <a:r>
              <a:rPr lang="en-CA" sz="2800" dirty="0" smtClean="0"/>
              <a:t> </a:t>
            </a:r>
          </a:p>
          <a:p>
            <a:pPr lvl="1"/>
            <a:r>
              <a:rPr lang="en-CA" sz="2800" b="1" u="sng" dirty="0" smtClean="0"/>
              <a:t>DNA</a:t>
            </a:r>
            <a:r>
              <a:rPr lang="en-CA" sz="2800" dirty="0" smtClean="0"/>
              <a:t>: adenine (A), guanine (G), cytosine (C), thymine (T)</a:t>
            </a:r>
          </a:p>
          <a:p>
            <a:pPr lvl="1">
              <a:buNone/>
            </a:pPr>
            <a:endParaRPr lang="en-CA" sz="2800" dirty="0" smtClean="0"/>
          </a:p>
          <a:p>
            <a:pPr lvl="1"/>
            <a:r>
              <a:rPr lang="en-CA" sz="2800" b="1" u="sng" dirty="0" smtClean="0"/>
              <a:t>RNA: </a:t>
            </a:r>
            <a:r>
              <a:rPr lang="en-CA" sz="2800" dirty="0" smtClean="0"/>
              <a:t>adenine(A), guanine(G), cytosine(C), </a:t>
            </a:r>
            <a:r>
              <a:rPr lang="en-CA" sz="2800" b="1" dirty="0" err="1" smtClean="0">
                <a:solidFill>
                  <a:srgbClr val="FF0000"/>
                </a:solidFill>
              </a:rPr>
              <a:t>uracil</a:t>
            </a:r>
            <a:r>
              <a:rPr lang="en-CA" sz="2800" b="1" dirty="0" smtClean="0">
                <a:solidFill>
                  <a:srgbClr val="FF0000"/>
                </a:solidFill>
              </a:rPr>
              <a:t>(U)</a:t>
            </a:r>
            <a:endParaRPr lang="en-C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66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89</TotalTime>
  <Words>436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Chapter 20 </vt:lpstr>
      <vt:lpstr>PART 1 - DNA Structure and replication</vt:lpstr>
      <vt:lpstr>What is DNA?</vt:lpstr>
      <vt:lpstr>DNA</vt:lpstr>
      <vt:lpstr>DNA Structure</vt:lpstr>
      <vt:lpstr>Watson and Crick- 1953</vt:lpstr>
      <vt:lpstr>The Double Helix</vt:lpstr>
      <vt:lpstr>DNA Double Helix</vt:lpstr>
      <vt:lpstr>DNA Structure (and RNA)</vt:lpstr>
      <vt:lpstr>Purine vs. Pyrimidine</vt:lpstr>
      <vt:lpstr>Chargaff’s Rule</vt:lpstr>
      <vt:lpstr>To Do:</vt:lpstr>
    </vt:vector>
  </TitlesOfParts>
  <Company>Lethbridge School District #51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</dc:title>
  <dc:creator>Jaclyn Dudas</dc:creator>
  <cp:lastModifiedBy>Jared Heidinger</cp:lastModifiedBy>
  <cp:revision>15</cp:revision>
  <dcterms:created xsi:type="dcterms:W3CDTF">2012-05-01T13:04:20Z</dcterms:created>
  <dcterms:modified xsi:type="dcterms:W3CDTF">2012-08-31T16:38:10Z</dcterms:modified>
</cp:coreProperties>
</file>