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68" r:id="rId3"/>
    <p:sldId id="270" r:id="rId4"/>
    <p:sldId id="271" r:id="rId5"/>
    <p:sldId id="272" r:id="rId6"/>
    <p:sldId id="309" r:id="rId7"/>
    <p:sldId id="269" r:id="rId8"/>
    <p:sldId id="314" r:id="rId9"/>
    <p:sldId id="275" r:id="rId10"/>
    <p:sldId id="310" r:id="rId11"/>
    <p:sldId id="316" r:id="rId12"/>
    <p:sldId id="276" r:id="rId13"/>
    <p:sldId id="315" r:id="rId14"/>
    <p:sldId id="313" r:id="rId15"/>
    <p:sldId id="277" r:id="rId16"/>
    <p:sldId id="278" r:id="rId17"/>
    <p:sldId id="311" r:id="rId18"/>
    <p:sldId id="31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2E5E9-B985-44F3-87EF-18101D584EB1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C2CCB-BB92-4A6F-B5EE-0DF49DC528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76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4A7D-A074-4428-8241-FC1BC5D2D025}" type="datetimeFigureOut">
              <a:rPr lang="en-US" smtClean="0"/>
              <a:pPr/>
              <a:t>9/8/2014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0136-5D5C-439F-A1F9-BE06274C23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sciencelectures.com/video/dna-replication-proces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Archives/video/human-genome-map-dna-1019045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www.youtube.com/watch?v=4PKjF7OumYo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snorgtees.com/dna-helica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pod.nasa.gov/apod/ap120821.html" TargetMode="External"/><Relationship Id="rId2" Type="http://schemas.openxmlformats.org/officeDocument/2006/relationships/hyperlink" Target="http://www.youtube.com/watch?v=teV62zrm2P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3.bp.blogspot.com/_ekv_oHIlBBk/TJl_6MXrFUI/AAAAAAAAABE/tJ5T-mWf4tM/s1600/DNA+replica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70553">
            <a:off x="-2677361" y="-2809733"/>
            <a:ext cx="13357726" cy="70738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013176"/>
            <a:ext cx="7772400" cy="1362075"/>
          </a:xfrm>
        </p:spPr>
        <p:txBody>
          <a:bodyPr/>
          <a:lstStyle/>
          <a:p>
            <a:r>
              <a:rPr lang="en-CA" dirty="0" smtClean="0"/>
              <a:t>PART 2 - DNA Structure and replication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Elongation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094" y="3717032"/>
            <a:ext cx="9144000" cy="2996952"/>
          </a:xfrm>
        </p:spPr>
        <p:txBody>
          <a:bodyPr>
            <a:noAutofit/>
          </a:bodyPr>
          <a:lstStyle/>
          <a:p>
            <a:r>
              <a:rPr lang="en-CA" dirty="0" smtClean="0"/>
              <a:t>During replication, the DNA is always copied from  </a:t>
            </a:r>
            <a:r>
              <a:rPr lang="en-CA" b="1" dirty="0" smtClean="0">
                <a:solidFill>
                  <a:srgbClr val="FF0000"/>
                </a:solidFill>
              </a:rPr>
              <a:t>5’ to 3’</a:t>
            </a:r>
          </a:p>
          <a:p>
            <a:endParaRPr lang="en-CA" dirty="0"/>
          </a:p>
          <a:p>
            <a:r>
              <a:rPr lang="en-CA" dirty="0" smtClean="0"/>
              <a:t>These numbers are given based on the type of carbons at either end of the strands. This helps us to figure out the direction of replication.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0" t="5631" r="4697" b="2620"/>
          <a:stretch/>
        </p:blipFill>
        <p:spPr bwMode="auto">
          <a:xfrm>
            <a:off x="5724128" y="-1"/>
            <a:ext cx="3407778" cy="387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340768"/>
            <a:ext cx="558011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CA" sz="3200" dirty="0"/>
              <a:t>Nucleotides are attached to the free 3’ hydroxyl end of the pre-existing chain of nucleotides. </a:t>
            </a:r>
          </a:p>
        </p:txBody>
      </p:sp>
    </p:spTree>
    <p:extLst>
      <p:ext uri="{BB962C8B-B14F-4D97-AF65-F5344CB8AC3E}">
        <p14:creationId xmlns:p14="http://schemas.microsoft.com/office/powerpoint/2010/main" val="336755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Elongation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7" t="6172" r="55340" b="31478"/>
          <a:stretch/>
        </p:blipFill>
        <p:spPr bwMode="auto">
          <a:xfrm>
            <a:off x="107504" y="1455827"/>
            <a:ext cx="4608512" cy="5199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 t="5438" r="3037" b="2381"/>
          <a:stretch/>
        </p:blipFill>
        <p:spPr bwMode="auto">
          <a:xfrm>
            <a:off x="4860032" y="10556"/>
            <a:ext cx="4104456" cy="6938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12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Elongation</a:t>
            </a:r>
            <a:r>
              <a:rPr lang="en-CA" dirty="0" smtClean="0"/>
              <a:t>- page 665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Leading strand (5’ to 3’): </a:t>
            </a:r>
          </a:p>
          <a:p>
            <a:pPr lvl="1"/>
            <a:r>
              <a:rPr lang="en-CA" dirty="0" smtClean="0"/>
              <a:t>Replicated in one piece easily</a:t>
            </a:r>
          </a:p>
          <a:p>
            <a:r>
              <a:rPr lang="en-CA" dirty="0" smtClean="0"/>
              <a:t>Lagging strand (3’ to 5’):</a:t>
            </a:r>
          </a:p>
          <a:p>
            <a:pPr lvl="1"/>
            <a:r>
              <a:rPr lang="en-CA" dirty="0" smtClean="0"/>
              <a:t>Replicated in many pieces called </a:t>
            </a:r>
            <a:r>
              <a:rPr lang="en-CA" b="1" dirty="0" smtClean="0">
                <a:solidFill>
                  <a:srgbClr val="FF0000"/>
                </a:solidFill>
              </a:rPr>
              <a:t>Okazaki fragments</a:t>
            </a:r>
          </a:p>
          <a:p>
            <a:pPr lvl="1"/>
            <a:r>
              <a:rPr lang="en-CA" dirty="0" smtClean="0"/>
              <a:t>A DNA primer attaches to the DNA strand to act as a starting point</a:t>
            </a:r>
          </a:p>
          <a:p>
            <a:pPr lvl="1"/>
            <a:r>
              <a:rPr lang="en-CA" dirty="0" smtClean="0"/>
              <a:t>Nucleotides are added in a 5’-3’ direction and then spliced together by the enzyme </a:t>
            </a:r>
            <a:r>
              <a:rPr lang="en-CA" b="1" u="sng" dirty="0" smtClean="0"/>
              <a:t>DNA </a:t>
            </a:r>
            <a:r>
              <a:rPr lang="en-CA" b="1" u="sng" dirty="0" err="1" smtClean="0"/>
              <a:t>ligase</a:t>
            </a:r>
            <a:endParaRPr lang="en-CA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Elongation</a:t>
            </a:r>
            <a:endParaRPr lang="en-CA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 l="3061" t="8879" r="2041" b="3599"/>
          <a:stretch>
            <a:fillRect/>
          </a:stretch>
        </p:blipFill>
        <p:spPr bwMode="auto">
          <a:xfrm>
            <a:off x="755576" y="1196752"/>
            <a:ext cx="7630378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 l="3586" t="10118" r="2239" b="2611"/>
          <a:stretch>
            <a:fillRect/>
          </a:stretch>
        </p:blipFill>
        <p:spPr bwMode="auto">
          <a:xfrm>
            <a:off x="0" y="1124744"/>
            <a:ext cx="9144000" cy="534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CA" b="1" dirty="0" smtClean="0"/>
              <a:t>DNA Replication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Termination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Termination: </a:t>
            </a:r>
            <a:r>
              <a:rPr lang="en-CA" dirty="0" smtClean="0"/>
              <a:t>The completion of the new DNA strands and the dismantling of the enzymes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>
                <a:hlinkClick r:id="rId2"/>
              </a:rPr>
              <a:t>http://www.freesciencelectures.com/video/dna-replication-process/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Sequencing Genes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DNA sequencing: </a:t>
            </a:r>
            <a:r>
              <a:rPr lang="en-CA" dirty="0" smtClean="0"/>
              <a:t>the process of identifying the precise nucleotide of a DNA fragment</a:t>
            </a:r>
          </a:p>
          <a:p>
            <a:endParaRPr lang="en-CA" b="1" dirty="0" smtClean="0"/>
          </a:p>
          <a:p>
            <a:r>
              <a:rPr lang="en-CA" b="1" dirty="0" smtClean="0"/>
              <a:t>The Human Genome Project (completed in 2003):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Why is this important?</a:t>
            </a:r>
          </a:p>
          <a:p>
            <a:pPr lvl="1"/>
            <a:endParaRPr lang="en-CA" dirty="0" smtClean="0"/>
          </a:p>
          <a:p>
            <a:pPr lvl="1">
              <a:buNone/>
            </a:pPr>
            <a:r>
              <a:rPr lang="en-CA" dirty="0" smtClean="0">
                <a:hlinkClick r:id="rId2"/>
              </a:rPr>
              <a:t>http://abcnews.go.com/Archives/video/human-genome-map-dna-10190454</a:t>
            </a: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3600" b="1" dirty="0" smtClean="0"/>
              <a:t>Why am I not a piece of lettuce?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484784"/>
            <a:ext cx="8363272" cy="5373216"/>
          </a:xfrm>
        </p:spPr>
        <p:txBody>
          <a:bodyPr>
            <a:normAutofit/>
          </a:bodyPr>
          <a:lstStyle/>
          <a:p>
            <a:r>
              <a:rPr lang="en-GB" dirty="0" smtClean="0"/>
              <a:t>When you eat food you do not take on the traits of the foods’ DNA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Digestive system breaks </a:t>
            </a:r>
          </a:p>
          <a:p>
            <a:pPr marL="0" indent="0">
              <a:buNone/>
            </a:pPr>
            <a:r>
              <a:rPr lang="en-GB" dirty="0" smtClean="0"/>
              <a:t>down the cells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You use the nucleotides </a:t>
            </a:r>
          </a:p>
          <a:p>
            <a:pPr marL="0" indent="0">
              <a:buNone/>
            </a:pPr>
            <a:r>
              <a:rPr lang="en-GB" dirty="0" smtClean="0"/>
              <a:t>from the food you eat to </a:t>
            </a:r>
          </a:p>
          <a:p>
            <a:pPr marL="0" indent="0">
              <a:buNone/>
            </a:pPr>
            <a:r>
              <a:rPr lang="en-GB" dirty="0" smtClean="0"/>
              <a:t>make your own DNA</a:t>
            </a:r>
          </a:p>
          <a:p>
            <a:pPr marL="109728" indent="0">
              <a:buNone/>
            </a:pPr>
            <a:endParaRPr lang="en-GB" dirty="0" smtClean="0">
              <a:hlinkClick r:id="rId2"/>
            </a:endParaRPr>
          </a:p>
          <a:p>
            <a:pPr marL="109728" indent="0">
              <a:buNone/>
            </a:pPr>
            <a:endParaRPr lang="en-GB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4"/>
          <a:stretch/>
        </p:blipFill>
        <p:spPr bwMode="auto">
          <a:xfrm>
            <a:off x="5392026" y="2348881"/>
            <a:ext cx="3419872" cy="4161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69979"/>
      </p:ext>
    </p:extLst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hr.nlm.nih.gov/handbook/illustrations/dnastructure.jpg"/>
          <p:cNvPicPr>
            <a:picLocks noChangeAspect="1" noChangeArrowheads="1"/>
          </p:cNvPicPr>
          <p:nvPr/>
        </p:nvPicPr>
        <p:blipFill>
          <a:blip r:embed="rId2" cstate="print"/>
          <a:srcRect l="13230" t="5670" r="9281" b="5501"/>
          <a:stretch>
            <a:fillRect/>
          </a:stretch>
        </p:blipFill>
        <p:spPr bwMode="auto">
          <a:xfrm>
            <a:off x="4211960" y="1905254"/>
            <a:ext cx="4320480" cy="49527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>
                <a:solidFill>
                  <a:srgbClr val="FF0000"/>
                </a:solidFill>
              </a:rPr>
              <a:t>To Do</a:t>
            </a:r>
            <a:endParaRPr lang="en-C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3672407"/>
          </a:xfrm>
        </p:spPr>
        <p:txBody>
          <a:bodyPr/>
          <a:lstStyle/>
          <a:p>
            <a:r>
              <a:rPr lang="en-CA" dirty="0"/>
              <a:t>Page 663 </a:t>
            </a:r>
            <a:r>
              <a:rPr lang="en-CA" dirty="0" smtClean="0"/>
              <a:t>– Building a DNA Model </a:t>
            </a:r>
          </a:p>
          <a:p>
            <a:endParaRPr lang="en-CA" dirty="0"/>
          </a:p>
          <a:p>
            <a:r>
              <a:rPr lang="en-CA" dirty="0" smtClean="0"/>
              <a:t>Page 666 - #1-7</a:t>
            </a:r>
          </a:p>
          <a:p>
            <a:endParaRPr lang="en-CA" dirty="0" smtClean="0"/>
          </a:p>
          <a:p>
            <a:r>
              <a:rPr lang="en-CA" dirty="0" smtClean="0"/>
              <a:t>Read Section 20.3</a:t>
            </a:r>
          </a:p>
        </p:txBody>
      </p:sp>
    </p:spTree>
    <p:extLst>
      <p:ext uri="{BB962C8B-B14F-4D97-AF65-F5344CB8AC3E}">
        <p14:creationId xmlns:p14="http://schemas.microsoft.com/office/powerpoint/2010/main" val="352465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www.biologycorner.com/resources/mRNA-colore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550605"/>
            <a:ext cx="2699792" cy="43073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CA" b="1" dirty="0" smtClean="0"/>
              <a:t>Differences between RNA and DNA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8229600" cy="4896544"/>
          </a:xfrm>
        </p:spPr>
        <p:txBody>
          <a:bodyPr>
            <a:normAutofit/>
          </a:bodyPr>
          <a:lstStyle/>
          <a:p>
            <a:r>
              <a:rPr lang="en-CA" dirty="0" smtClean="0"/>
              <a:t>The sugar component of </a:t>
            </a:r>
            <a:r>
              <a:rPr lang="en-CA" b="1" dirty="0" smtClean="0">
                <a:solidFill>
                  <a:srgbClr val="FF0000"/>
                </a:solidFill>
              </a:rPr>
              <a:t>RNA</a:t>
            </a:r>
            <a:r>
              <a:rPr lang="en-CA" dirty="0" smtClean="0"/>
              <a:t> is </a:t>
            </a:r>
            <a:r>
              <a:rPr lang="en-CA" b="1" dirty="0" smtClean="0"/>
              <a:t>ribose</a:t>
            </a:r>
            <a:r>
              <a:rPr lang="en-CA" dirty="0" smtClean="0"/>
              <a:t> (DNA is </a:t>
            </a:r>
            <a:r>
              <a:rPr lang="en-CA" dirty="0" err="1" smtClean="0"/>
              <a:t>deoxyribose</a:t>
            </a:r>
            <a:r>
              <a:rPr lang="en-CA" dirty="0" smtClean="0"/>
              <a:t>)</a:t>
            </a:r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RNA</a:t>
            </a:r>
            <a:r>
              <a:rPr lang="en-CA" dirty="0" smtClean="0"/>
              <a:t> has </a:t>
            </a:r>
            <a:r>
              <a:rPr lang="en-CA" b="1" dirty="0" err="1" smtClean="0"/>
              <a:t>uracil</a:t>
            </a:r>
            <a:r>
              <a:rPr lang="en-CA" b="1" dirty="0" smtClean="0"/>
              <a:t> (U) </a:t>
            </a:r>
            <a:r>
              <a:rPr lang="en-CA" dirty="0" smtClean="0"/>
              <a:t>as a nucleotide </a:t>
            </a:r>
            <a:endParaRPr lang="en-CA" dirty="0"/>
          </a:p>
          <a:p>
            <a:pPr>
              <a:buNone/>
            </a:pPr>
            <a:r>
              <a:rPr lang="en-CA" dirty="0" smtClean="0"/>
              <a:t>rather than thymine (T)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RNA is single-stranded</a:t>
            </a:r>
          </a:p>
          <a:p>
            <a:pPr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Genes and the Genome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 smtClean="0"/>
              <a:t>Gene: </a:t>
            </a:r>
            <a:r>
              <a:rPr lang="en-CA" dirty="0" smtClean="0"/>
              <a:t>a functional subunit of DNA that directs the production of one </a:t>
            </a:r>
            <a:r>
              <a:rPr lang="en-CA" dirty="0" smtClean="0"/>
              <a:t>polypeptide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r>
              <a:rPr lang="en-CA" b="1" dirty="0" smtClean="0"/>
              <a:t>Genome:</a:t>
            </a:r>
            <a:r>
              <a:rPr lang="en-CA" dirty="0" smtClean="0"/>
              <a:t> the sum of all the DNA that is carried in each cell of an organism</a:t>
            </a:r>
          </a:p>
          <a:p>
            <a:endParaRPr lang="en-CA" b="1" dirty="0" smtClean="0"/>
          </a:p>
          <a:p>
            <a:r>
              <a:rPr lang="en-CA" b="1" dirty="0" smtClean="0">
                <a:solidFill>
                  <a:schemeClr val="accent5">
                    <a:lumMod val="50000"/>
                  </a:schemeClr>
                </a:solidFill>
              </a:rPr>
              <a:t>The Human Genome:</a:t>
            </a:r>
          </a:p>
          <a:p>
            <a:pPr lvl="1"/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Genes are not regularly spaced along the chromosome (#4 – 200 000 000 </a:t>
            </a:r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</a:rPr>
              <a:t>bp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 and 800 genes, #19 – 55 000 000 </a:t>
            </a:r>
            <a:r>
              <a:rPr lang="en-CA" dirty="0" err="1" smtClean="0">
                <a:solidFill>
                  <a:schemeClr val="accent5">
                    <a:lumMod val="50000"/>
                  </a:schemeClr>
                </a:solidFill>
              </a:rPr>
              <a:t>bp</a:t>
            </a:r>
            <a:r>
              <a:rPr lang="en-CA" dirty="0" smtClean="0">
                <a:solidFill>
                  <a:schemeClr val="accent5">
                    <a:lumMod val="50000"/>
                  </a:schemeClr>
                </a:solidFill>
              </a:rPr>
              <a:t> and 1500 genes)</a:t>
            </a:r>
            <a:endParaRPr lang="en-C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DNA Replication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Replication: </a:t>
            </a:r>
            <a:r>
              <a:rPr lang="en-CA" dirty="0" smtClean="0"/>
              <a:t>a process of creating an exact copy of a molecule DNA </a:t>
            </a:r>
          </a:p>
          <a:p>
            <a:endParaRPr lang="en-CA" dirty="0"/>
          </a:p>
          <a:p>
            <a:r>
              <a:rPr lang="en-CA" dirty="0" smtClean="0"/>
              <a:t>A single strand of nucleotides acts as a template for the formation of a complementary strand of DNA</a:t>
            </a:r>
          </a:p>
          <a:p>
            <a:pPr lvl="1"/>
            <a:r>
              <a:rPr lang="en-CA" dirty="0" smtClean="0"/>
              <a:t>Occurs during the </a:t>
            </a:r>
            <a:r>
              <a:rPr lang="en-CA" b="1" dirty="0" smtClean="0">
                <a:solidFill>
                  <a:srgbClr val="FF0000"/>
                </a:solidFill>
              </a:rPr>
              <a:t>S phase of interphase</a:t>
            </a:r>
          </a:p>
          <a:p>
            <a:pPr lvl="1"/>
            <a:r>
              <a:rPr lang="en-CA" dirty="0" smtClean="0"/>
              <a:t>Error rate = 1/1 000 000 000 nucleotide pairs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861048"/>
            <a:ext cx="792480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DNA Replication is…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Semi-conservative: </a:t>
            </a:r>
            <a:r>
              <a:rPr lang="en-CA" dirty="0" smtClean="0"/>
              <a:t>each new molecule of DNA contains one strand of the original, complementary DNA and one new strand</a:t>
            </a:r>
          </a:p>
          <a:p>
            <a:endParaRPr lang="en-CA" b="1" dirty="0" smtClean="0"/>
          </a:p>
          <a:p>
            <a:r>
              <a:rPr lang="en-CA" i="1" dirty="0" smtClean="0"/>
              <a:t>“Conserves half its DNA”</a:t>
            </a:r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4 Steps to Replication: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6837530" cy="5117200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b="1" dirty="0" smtClean="0"/>
              <a:t>Uncoils</a:t>
            </a:r>
          </a:p>
          <a:p>
            <a:pPr marL="624078" indent="-514350">
              <a:buFont typeface="+mj-lt"/>
              <a:buAutoNum type="arabicPeriod"/>
            </a:pPr>
            <a:r>
              <a:rPr lang="en-CA" b="1" dirty="0" smtClean="0"/>
              <a:t>Unzips</a:t>
            </a:r>
          </a:p>
          <a:p>
            <a:pPr marL="916686" lvl="1" indent="-514350"/>
            <a:r>
              <a:rPr lang="en-CA" dirty="0" smtClean="0"/>
              <a:t>Weak hydrogen bonds are broken</a:t>
            </a:r>
          </a:p>
          <a:p>
            <a:pPr marL="916686" lvl="1" indent="-514350"/>
            <a:r>
              <a:rPr lang="en-CA" dirty="0" smtClean="0"/>
              <a:t>Ladder unzips</a:t>
            </a:r>
          </a:p>
          <a:p>
            <a:pPr marL="916686" lvl="1" indent="-514350"/>
            <a:r>
              <a:rPr lang="en-CA" dirty="0" smtClean="0"/>
              <a:t>It takes more energy to break a strand high in C’s and G’s due to hydrogen bonding.</a:t>
            </a:r>
          </a:p>
          <a:p>
            <a:pPr marL="624078" indent="-514350">
              <a:buFont typeface="+mj-lt"/>
              <a:buAutoNum type="arabicPeriod"/>
            </a:pPr>
            <a:r>
              <a:rPr lang="en-CA" b="1" dirty="0" smtClean="0"/>
              <a:t>Complimentary strand </a:t>
            </a:r>
            <a:r>
              <a:rPr lang="en-CA" dirty="0" smtClean="0"/>
              <a:t>forms using the old strand as a template</a:t>
            </a:r>
          </a:p>
          <a:p>
            <a:pPr marL="624078" indent="-514350">
              <a:buFont typeface="+mj-lt"/>
              <a:buAutoNum type="arabicPeriod"/>
            </a:pPr>
            <a:r>
              <a:rPr lang="en-CA" b="1" dirty="0" smtClean="0"/>
              <a:t>Recoils </a:t>
            </a:r>
            <a:endParaRPr lang="en-CA" b="1" dirty="0"/>
          </a:p>
        </p:txBody>
      </p:sp>
      <p:grpSp>
        <p:nvGrpSpPr>
          <p:cNvPr id="8" name="Group 7"/>
          <p:cNvGrpSpPr/>
          <p:nvPr/>
        </p:nvGrpSpPr>
        <p:grpSpPr>
          <a:xfrm>
            <a:off x="6862682" y="1340768"/>
            <a:ext cx="2254983" cy="3312368"/>
            <a:chOff x="6862682" y="2304830"/>
            <a:chExt cx="2254983" cy="2592288"/>
          </a:xfrm>
        </p:grpSpPr>
        <p:sp>
          <p:nvSpPr>
            <p:cNvPr id="4" name="Right Brace 3"/>
            <p:cNvSpPr/>
            <p:nvPr/>
          </p:nvSpPr>
          <p:spPr>
            <a:xfrm>
              <a:off x="6862682" y="2304830"/>
              <a:ext cx="432048" cy="2592288"/>
            </a:xfrm>
            <a:prstGeom prst="rightBrace">
              <a:avLst>
                <a:gd name="adj1" fmla="val 8333"/>
                <a:gd name="adj2" fmla="val 49457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Rectangle 4"/>
            <p:cNvSpPr/>
            <p:nvPr/>
          </p:nvSpPr>
          <p:spPr>
            <a:xfrm>
              <a:off x="7294730" y="3400919"/>
              <a:ext cx="1822935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Initiation</a:t>
              </a:r>
              <a:endParaRPr lang="en-US" sz="20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7059776" y="4725144"/>
            <a:ext cx="20842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Elongation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96269" y="5661248"/>
            <a:ext cx="224773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Termination</a:t>
            </a:r>
            <a:endParaRPr lang="en-US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835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pPr algn="l"/>
            <a:r>
              <a:rPr lang="en-CA" b="1" dirty="0" smtClean="0"/>
              <a:t>Initiation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19"/>
            <a:ext cx="8834100" cy="4208397"/>
          </a:xfrm>
        </p:spPr>
        <p:txBody>
          <a:bodyPr>
            <a:normAutofit/>
          </a:bodyPr>
          <a:lstStyle/>
          <a:p>
            <a:r>
              <a:rPr lang="en-CA" sz="2800" dirty="0" smtClean="0"/>
              <a:t>In eukaryotic cells, DNA replication begins at one of the thousands of </a:t>
            </a:r>
            <a:r>
              <a:rPr lang="en-CA" sz="2800" b="1" dirty="0" smtClean="0">
                <a:solidFill>
                  <a:srgbClr val="FF0000"/>
                </a:solidFill>
              </a:rPr>
              <a:t>origins of replication</a:t>
            </a:r>
            <a:r>
              <a:rPr lang="en-CA" sz="2800" dirty="0" smtClean="0"/>
              <a:t>. This happens along the entire length of the DNA strand simultaneously.</a:t>
            </a:r>
          </a:p>
          <a:p>
            <a:endParaRPr lang="en-CA" dirty="0" smtClean="0"/>
          </a:p>
        </p:txBody>
      </p:sp>
      <p:pic>
        <p:nvPicPr>
          <p:cNvPr id="5" name="Picture 2" descr="http://ridge.icu.ac.jp/biobk/10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521804"/>
            <a:ext cx="9036496" cy="433619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16200000" flipV="1">
            <a:off x="2877247" y="3528747"/>
            <a:ext cx="1643074" cy="285752"/>
          </a:xfrm>
          <a:prstGeom prst="line">
            <a:avLst/>
          </a:prstGeom>
          <a:ln w="28575">
            <a:solidFill>
              <a:schemeClr val="tx1"/>
            </a:solidFill>
          </a:ln>
          <a:effectLst>
            <a:outerShdw dist="38100" dir="8100000" algn="tr" rotWithShape="0">
              <a:schemeClr val="bg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55776" y="2492896"/>
            <a:ext cx="2831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b="1" dirty="0" smtClean="0">
                <a:latin typeface="Arial" pitchFamily="34" charset="0"/>
                <a:cs typeface="Arial" pitchFamily="34" charset="0"/>
              </a:rPr>
              <a:t>replication bubble</a:t>
            </a:r>
            <a:endParaRPr lang="en-CA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229600" cy="1066800"/>
          </a:xfrm>
        </p:spPr>
        <p:txBody>
          <a:bodyPr/>
          <a:lstStyle/>
          <a:p>
            <a:pPr algn="l"/>
            <a:r>
              <a:rPr lang="en-CA" b="1" dirty="0" smtClean="0"/>
              <a:t>Initiation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57298"/>
            <a:ext cx="8550692" cy="5500702"/>
          </a:xfrm>
        </p:spPr>
        <p:txBody>
          <a:bodyPr>
            <a:normAutofit/>
          </a:bodyPr>
          <a:lstStyle/>
          <a:p>
            <a:r>
              <a:rPr lang="en-CA" dirty="0" smtClean="0"/>
              <a:t>The enzyme, </a:t>
            </a:r>
            <a:r>
              <a:rPr lang="en-CA" b="1" u="sng" dirty="0" smtClean="0">
                <a:hlinkClick r:id="rId2"/>
              </a:rPr>
              <a:t>DNA </a:t>
            </a:r>
            <a:r>
              <a:rPr lang="en-CA" b="1" u="sng" dirty="0">
                <a:hlinkClick r:id="rId2"/>
              </a:rPr>
              <a:t>H</a:t>
            </a:r>
            <a:r>
              <a:rPr lang="en-CA" b="1" u="sng" dirty="0" smtClean="0">
                <a:hlinkClick r:id="rId2"/>
              </a:rPr>
              <a:t>elicase</a:t>
            </a:r>
            <a:r>
              <a:rPr lang="en-CA" dirty="0" smtClean="0"/>
              <a:t>, binds to the origin of replication and cleaves and unravels part of the DNA double helix. 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 separation of the strands serves as a template for the new strands.</a:t>
            </a:r>
            <a:endParaRPr lang="en-CA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 cstate="print"/>
          <a:srcRect t="12042" b="12688"/>
          <a:stretch/>
        </p:blipFill>
        <p:spPr bwMode="auto">
          <a:xfrm>
            <a:off x="1403648" y="2934162"/>
            <a:ext cx="6264696" cy="237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CA" b="1" dirty="0" smtClean="0"/>
              <a:t>Elongation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The enzyme, </a:t>
            </a:r>
            <a:r>
              <a:rPr lang="en-CA" sz="3600" b="1" u="sng" dirty="0" smtClean="0"/>
              <a:t>DNA polymerase III</a:t>
            </a:r>
            <a:r>
              <a:rPr lang="en-CA" sz="3600" dirty="0" smtClean="0"/>
              <a:t>, begins to add nucleotides into complimentary strands to create the new DNA strands. </a:t>
            </a:r>
          </a:p>
          <a:p>
            <a:pPr lvl="1"/>
            <a:r>
              <a:rPr lang="en-CA" sz="3200" dirty="0" smtClean="0"/>
              <a:t>Not many mistakes in the process of DNA replication due to “proof reading” ability of DNA </a:t>
            </a:r>
            <a:r>
              <a:rPr lang="en-CA" sz="3200" b="1" dirty="0" smtClean="0">
                <a:solidFill>
                  <a:srgbClr val="0070C0"/>
                </a:solidFill>
              </a:rPr>
              <a:t>polymerase III and I</a:t>
            </a:r>
          </a:p>
          <a:p>
            <a:pPr lvl="1">
              <a:buNone/>
            </a:pPr>
            <a:endParaRPr lang="en-CA" dirty="0" smtClean="0"/>
          </a:p>
        </p:txBody>
      </p:sp>
      <p:sp>
        <p:nvSpPr>
          <p:cNvPr id="5" name="Rectangle 4"/>
          <p:cNvSpPr/>
          <p:nvPr/>
        </p:nvSpPr>
        <p:spPr>
          <a:xfrm>
            <a:off x="726333" y="5130537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800" dirty="0">
                <a:hlinkClick r:id="rId2"/>
              </a:rPr>
              <a:t>http://</a:t>
            </a:r>
            <a:r>
              <a:rPr lang="en-CA" sz="2800" dirty="0" smtClean="0">
                <a:hlinkClick r:id="rId2"/>
              </a:rPr>
              <a:t>www.youtube.com/watch?v=teV62zrm2P0</a:t>
            </a:r>
            <a:r>
              <a:rPr lang="en-CA" sz="2800" dirty="0" smtClean="0"/>
              <a:t> </a:t>
            </a:r>
            <a:endParaRPr lang="en-CA" sz="2800" dirty="0"/>
          </a:p>
        </p:txBody>
      </p:sp>
      <p:sp>
        <p:nvSpPr>
          <p:cNvPr id="6" name="Rectangle 5"/>
          <p:cNvSpPr/>
          <p:nvPr/>
        </p:nvSpPr>
        <p:spPr>
          <a:xfrm>
            <a:off x="1331640" y="5882505"/>
            <a:ext cx="5963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dirty="0">
                <a:hlinkClick r:id="rId3"/>
              </a:rPr>
              <a:t>http://apod.nasa.gov/apod/ap120821.html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788</TotalTime>
  <Words>599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PART 2 - DNA Structure and replication</vt:lpstr>
      <vt:lpstr>Differences between RNA and DNA</vt:lpstr>
      <vt:lpstr>Genes and the Genome</vt:lpstr>
      <vt:lpstr>DNA Replication</vt:lpstr>
      <vt:lpstr>DNA Replication is…</vt:lpstr>
      <vt:lpstr>4 Steps to Replication:</vt:lpstr>
      <vt:lpstr>Initiation</vt:lpstr>
      <vt:lpstr>Initiation</vt:lpstr>
      <vt:lpstr>Elongation</vt:lpstr>
      <vt:lpstr>Elongation</vt:lpstr>
      <vt:lpstr>Elongation</vt:lpstr>
      <vt:lpstr>Elongation- page 665</vt:lpstr>
      <vt:lpstr>Elongation</vt:lpstr>
      <vt:lpstr>DNA Replication</vt:lpstr>
      <vt:lpstr>Termination</vt:lpstr>
      <vt:lpstr>Sequencing Genes</vt:lpstr>
      <vt:lpstr>Why am I not a piece of lettuce?</vt:lpstr>
      <vt:lpstr>To 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</dc:title>
  <dc:creator>ian b</dc:creator>
  <cp:lastModifiedBy>Jared Heidinger</cp:lastModifiedBy>
  <cp:revision>130</cp:revision>
  <dcterms:created xsi:type="dcterms:W3CDTF">2011-06-02T01:45:14Z</dcterms:created>
  <dcterms:modified xsi:type="dcterms:W3CDTF">2014-09-08T17:40:50Z</dcterms:modified>
</cp:coreProperties>
</file>