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3"/>
  </p:notesMasterIdLst>
  <p:sldIdLst>
    <p:sldId id="279" r:id="rId5"/>
    <p:sldId id="307" r:id="rId6"/>
    <p:sldId id="281" r:id="rId7"/>
    <p:sldId id="313" r:id="rId8"/>
    <p:sldId id="283" r:id="rId9"/>
    <p:sldId id="308" r:id="rId10"/>
    <p:sldId id="284" r:id="rId11"/>
    <p:sldId id="324" r:id="rId12"/>
    <p:sldId id="325" r:id="rId13"/>
    <p:sldId id="285" r:id="rId14"/>
    <p:sldId id="287" r:id="rId15"/>
    <p:sldId id="289" r:id="rId16"/>
    <p:sldId id="290" r:id="rId17"/>
    <p:sldId id="319" r:id="rId18"/>
    <p:sldId id="311" r:id="rId19"/>
    <p:sldId id="310" r:id="rId20"/>
    <p:sldId id="312" r:id="rId21"/>
    <p:sldId id="291" r:id="rId22"/>
    <p:sldId id="292" r:id="rId23"/>
    <p:sldId id="321" r:id="rId24"/>
    <p:sldId id="320" r:id="rId25"/>
    <p:sldId id="314" r:id="rId26"/>
    <p:sldId id="309" r:id="rId27"/>
    <p:sldId id="282" r:id="rId28"/>
    <p:sldId id="322" r:id="rId29"/>
    <p:sldId id="326" r:id="rId30"/>
    <p:sldId id="323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2E5E9-B985-44F3-87EF-18101D584EB1}" type="datetimeFigureOut">
              <a:rPr lang="en-US" smtClean="0"/>
              <a:pPr/>
              <a:t>9/16/2013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C2CCB-BB92-4A6F-B5EE-0DF49DC528E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976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4A7D-A074-4428-8241-FC1BC5D2D025}" type="datetimeFigureOut">
              <a:rPr lang="en-US" smtClean="0"/>
              <a:pPr/>
              <a:t>9/16/2013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136-5D5C-439F-A1F9-BE06274C23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4A7D-A074-4428-8241-FC1BC5D2D025}" type="datetimeFigureOut">
              <a:rPr lang="en-US" smtClean="0"/>
              <a:pPr/>
              <a:t>9/16/2013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136-5D5C-439F-A1F9-BE06274C23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4A7D-A074-4428-8241-FC1BC5D2D025}" type="datetimeFigureOut">
              <a:rPr lang="en-US" smtClean="0"/>
              <a:pPr/>
              <a:t>9/16/2013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136-5D5C-439F-A1F9-BE06274C23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4A7D-A074-4428-8241-FC1BC5D2D025}" type="datetimeFigureOut">
              <a:rPr lang="en-US" smtClean="0"/>
              <a:pPr/>
              <a:t>9/16/2013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136-5D5C-439F-A1F9-BE06274C23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4A7D-A074-4428-8241-FC1BC5D2D025}" type="datetimeFigureOut">
              <a:rPr lang="en-US" smtClean="0"/>
              <a:pPr/>
              <a:t>9/16/2013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136-5D5C-439F-A1F9-BE06274C23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4A7D-A074-4428-8241-FC1BC5D2D025}" type="datetimeFigureOut">
              <a:rPr lang="en-US" smtClean="0"/>
              <a:pPr/>
              <a:t>9/16/2013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136-5D5C-439F-A1F9-BE06274C23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4A7D-A074-4428-8241-FC1BC5D2D025}" type="datetimeFigureOut">
              <a:rPr lang="en-US" smtClean="0"/>
              <a:pPr/>
              <a:t>9/16/2013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136-5D5C-439F-A1F9-BE06274C23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4A7D-A074-4428-8241-FC1BC5D2D025}" type="datetimeFigureOut">
              <a:rPr lang="en-US" smtClean="0"/>
              <a:pPr/>
              <a:t>9/16/2013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136-5D5C-439F-A1F9-BE06274C23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4A7D-A074-4428-8241-FC1BC5D2D025}" type="datetimeFigureOut">
              <a:rPr lang="en-US" smtClean="0"/>
              <a:pPr/>
              <a:t>9/16/2013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136-5D5C-439F-A1F9-BE06274C23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4A7D-A074-4428-8241-FC1BC5D2D025}" type="datetimeFigureOut">
              <a:rPr lang="en-US" smtClean="0"/>
              <a:pPr/>
              <a:t>9/16/2013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136-5D5C-439F-A1F9-BE06274C23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4A7D-A074-4428-8241-FC1BC5D2D025}" type="datetimeFigureOut">
              <a:rPr lang="en-US" smtClean="0"/>
              <a:pPr/>
              <a:t>9/16/2013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136-5D5C-439F-A1F9-BE06274C237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44A7D-A074-4428-8241-FC1BC5D2D025}" type="datetimeFigureOut">
              <a:rPr lang="en-US" smtClean="0"/>
              <a:pPr/>
              <a:t>9/16/2013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0136-5D5C-439F-A1F9-BE06274C237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youtube.com/watch?v=ztPkv7wc3y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JxobgkPEA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JxobgkPEAo&amp;feature=related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PKjF7OumY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YylV1-xQL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upload.wikimedia.org/wikipedia/commons/thumb/b/b1/Ribosome_mRNA_translation_en.svg/300px-Ribosome_mRNA_translation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5767">
            <a:off x="1417919" y="-781828"/>
            <a:ext cx="8494727" cy="60029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7772400" cy="1362075"/>
          </a:xfrm>
        </p:spPr>
        <p:txBody>
          <a:bodyPr/>
          <a:lstStyle/>
          <a:p>
            <a:r>
              <a:rPr lang="en-CA" dirty="0" smtClean="0"/>
              <a:t>PART 3 - Protein Synthesis and Gene Expression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066800"/>
          </a:xfrm>
        </p:spPr>
        <p:txBody>
          <a:bodyPr/>
          <a:lstStyle/>
          <a:p>
            <a:pPr algn="l"/>
            <a:r>
              <a:rPr lang="en-CA" b="1" dirty="0" smtClean="0"/>
              <a:t>Transcription &amp; Translation</a:t>
            </a:r>
            <a:endParaRPr lang="en-CA" b="1" dirty="0"/>
          </a:p>
        </p:txBody>
      </p:sp>
      <p:pic>
        <p:nvPicPr>
          <p:cNvPr id="4" name="Picture 2" descr="http://www.phschool.com/science/biology_place/biocoach/images/transcription/euovrvw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256584" cy="5800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/>
              <a:t>The Genetic Code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3732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u="sng" dirty="0" smtClean="0"/>
              <a:t>3 Important Characteristics of The Genetic Code</a:t>
            </a:r>
            <a:r>
              <a:rPr lang="en-CA" dirty="0" smtClean="0"/>
              <a:t>:</a:t>
            </a:r>
          </a:p>
          <a:p>
            <a:pPr>
              <a:buNone/>
            </a:pPr>
            <a:r>
              <a:rPr lang="en-CA" dirty="0" smtClean="0"/>
              <a:t>1.</a:t>
            </a:r>
            <a:r>
              <a:rPr lang="en-CA" i="1" dirty="0" smtClean="0"/>
              <a:t> </a:t>
            </a:r>
            <a:r>
              <a:rPr lang="en-CA" b="1" i="1" dirty="0" smtClean="0"/>
              <a:t>Redundant: </a:t>
            </a:r>
            <a:r>
              <a:rPr lang="en-CA" dirty="0" smtClean="0"/>
              <a:t>several codons may code for the same amino acid</a:t>
            </a:r>
          </a:p>
          <a:p>
            <a:pPr lvl="1">
              <a:buNone/>
            </a:pPr>
            <a:r>
              <a:rPr lang="en-CA" dirty="0" smtClean="0"/>
              <a:t>Ex. 3 codons are </a:t>
            </a:r>
            <a:r>
              <a:rPr lang="en-CA" b="1" dirty="0" smtClean="0">
                <a:solidFill>
                  <a:srgbClr val="FF0000"/>
                </a:solidFill>
              </a:rPr>
              <a:t>stop</a:t>
            </a:r>
            <a:r>
              <a:rPr lang="en-CA" dirty="0" smtClean="0"/>
              <a:t> signals</a:t>
            </a:r>
          </a:p>
          <a:p>
            <a:pPr lvl="1">
              <a:buNone/>
            </a:pPr>
            <a:r>
              <a:rPr lang="en-CA" dirty="0" smtClean="0"/>
              <a:t> </a:t>
            </a:r>
          </a:p>
          <a:p>
            <a:pPr>
              <a:buNone/>
            </a:pPr>
            <a:r>
              <a:rPr lang="en-CA" dirty="0" smtClean="0"/>
              <a:t>2. </a:t>
            </a:r>
            <a:r>
              <a:rPr lang="en-CA" b="1" i="1" dirty="0" smtClean="0"/>
              <a:t>Continuous: </a:t>
            </a:r>
            <a:r>
              <a:rPr lang="en-CA" dirty="0" smtClean="0"/>
              <a:t>reads in a series of three-letter codons without any spaces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3. </a:t>
            </a:r>
            <a:r>
              <a:rPr lang="en-CA" b="1" i="1" dirty="0" smtClean="0"/>
              <a:t>Universal: </a:t>
            </a:r>
            <a:r>
              <a:rPr lang="en-CA" dirty="0" smtClean="0"/>
              <a:t>all living organisms build proteins with these codons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668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0070C0"/>
                </a:solidFill>
              </a:rPr>
              <a:t>Transcription</a:t>
            </a:r>
            <a:r>
              <a:rPr lang="en-CA" dirty="0" smtClean="0"/>
              <a:t> – </a:t>
            </a:r>
            <a:r>
              <a:rPr lang="en-CA" i="1" dirty="0" smtClean="0"/>
              <a:t>In Depth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en-CA" b="1" u="sng" dirty="0" smtClean="0"/>
              <a:t>GOAL</a:t>
            </a:r>
            <a:r>
              <a:rPr lang="en-CA" dirty="0" smtClean="0"/>
              <a:t>: make messenger RNA</a:t>
            </a:r>
          </a:p>
          <a:p>
            <a:endParaRPr lang="en-CA" dirty="0" smtClean="0"/>
          </a:p>
          <a:p>
            <a:r>
              <a:rPr lang="en-CA" dirty="0" smtClean="0"/>
              <a:t>A segment of DNA is copied in to mRNA using </a:t>
            </a:r>
            <a:r>
              <a:rPr lang="en-CA" b="1" dirty="0" smtClean="0">
                <a:solidFill>
                  <a:srgbClr val="FF0000"/>
                </a:solidFill>
              </a:rPr>
              <a:t>RNA Polymerase</a:t>
            </a:r>
          </a:p>
          <a:p>
            <a:endParaRPr lang="en-CA" dirty="0" smtClean="0"/>
          </a:p>
          <a:p>
            <a:r>
              <a:rPr lang="en-CA" dirty="0" smtClean="0"/>
              <a:t>Occurs in the nucleus of a cell</a:t>
            </a:r>
          </a:p>
          <a:p>
            <a:endParaRPr lang="en-CA" dirty="0" smtClean="0"/>
          </a:p>
          <a:p>
            <a:r>
              <a:rPr lang="en-CA" dirty="0" smtClean="0"/>
              <a:t>Only one strand of DNA (</a:t>
            </a:r>
            <a:r>
              <a:rPr lang="en-CA" i="1" dirty="0" smtClean="0"/>
              <a:t>the anti-sense or template strand</a:t>
            </a:r>
            <a:r>
              <a:rPr lang="en-CA" dirty="0" smtClean="0"/>
              <a:t>) is transcribed into mRNA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0070C0"/>
                </a:solidFill>
              </a:rPr>
              <a:t>Transcription</a:t>
            </a:r>
            <a:r>
              <a:rPr lang="en-CA" dirty="0" smtClean="0"/>
              <a:t> – </a:t>
            </a:r>
            <a:r>
              <a:rPr lang="en-CA" i="1" dirty="0" smtClean="0"/>
              <a:t>In Depth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7067128" cy="5074362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RNA polymerase binds to a specific sequence of nucleotides known as the promoter</a:t>
            </a:r>
          </a:p>
          <a:p>
            <a:r>
              <a:rPr lang="en-CA" dirty="0" smtClean="0"/>
              <a:t>DNA unwinds</a:t>
            </a:r>
          </a:p>
          <a:p>
            <a:endParaRPr lang="en-CA" dirty="0" smtClean="0"/>
          </a:p>
          <a:p>
            <a:r>
              <a:rPr lang="en-CA" dirty="0" smtClean="0"/>
              <a:t>RNA polymerase opens the </a:t>
            </a:r>
            <a:r>
              <a:rPr lang="en-CA" smtClean="0"/>
              <a:t>DNA </a:t>
            </a:r>
            <a:r>
              <a:rPr lang="en-CA" smtClean="0"/>
              <a:t>and works </a:t>
            </a:r>
            <a:r>
              <a:rPr lang="en-CA" dirty="0" smtClean="0"/>
              <a:t>its way in the 5’-3’ direction to create an mRNA strand that is complementary to the </a:t>
            </a:r>
            <a:r>
              <a:rPr lang="en-CA" dirty="0" smtClean="0"/>
              <a:t>antisense </a:t>
            </a:r>
            <a:r>
              <a:rPr lang="en-CA" dirty="0" smtClean="0"/>
              <a:t>strand</a:t>
            </a:r>
          </a:p>
          <a:p>
            <a:r>
              <a:rPr lang="en-CA" b="1" dirty="0" smtClean="0">
                <a:solidFill>
                  <a:srgbClr val="FF0000"/>
                </a:solidFill>
              </a:rPr>
              <a:t>T is replaced by U</a:t>
            </a:r>
          </a:p>
          <a:p>
            <a:r>
              <a:rPr lang="en-CA" dirty="0" smtClean="0"/>
              <a:t>DNA that is synthesized recoils</a:t>
            </a:r>
          </a:p>
          <a:p>
            <a:endParaRPr lang="en-CA" dirty="0" smtClean="0"/>
          </a:p>
          <a:p>
            <a:r>
              <a:rPr lang="en-CA" dirty="0" smtClean="0"/>
              <a:t>RNA polymerase will eventually meet the stop sequence and detach from the DNA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236296" y="1628800"/>
            <a:ext cx="166423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INITIATION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6296" y="3785640"/>
            <a:ext cx="18982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Elongation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8248" y="5589240"/>
            <a:ext cx="20457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Termination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2740" t="5904" r="3190" b="2699"/>
          <a:stretch>
            <a:fillRect/>
          </a:stretch>
        </p:blipFill>
        <p:spPr bwMode="auto">
          <a:xfrm>
            <a:off x="539551" y="0"/>
            <a:ext cx="81192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www.youtube.com/watch?v=ztPkv7wc3yU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Page 669 #1,2</a:t>
            </a: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>
                <a:solidFill>
                  <a:srgbClr val="00B050"/>
                </a:solidFill>
              </a:rPr>
              <a:t>To Do</a:t>
            </a:r>
            <a:endParaRPr lang="en-CA" b="1" dirty="0">
              <a:solidFill>
                <a:srgbClr val="00B050"/>
              </a:solidFill>
            </a:endParaRPr>
          </a:p>
        </p:txBody>
      </p:sp>
      <p:pic>
        <p:nvPicPr>
          <p:cNvPr id="24578" name="Picture 2" descr="http://hyperphysics.phy-astr.gsu.edu/hbase/organic/imgorg/ctranscription.gif"/>
          <p:cNvPicPr>
            <a:picLocks noChangeAspect="1" noChangeArrowheads="1"/>
          </p:cNvPicPr>
          <p:nvPr/>
        </p:nvPicPr>
        <p:blipFill>
          <a:blip r:embed="rId3" cstate="print"/>
          <a:srcRect t="14686" r="25368" b="4092"/>
          <a:stretch>
            <a:fillRect/>
          </a:stretch>
        </p:blipFill>
        <p:spPr bwMode="auto">
          <a:xfrm>
            <a:off x="3491880" y="2564904"/>
            <a:ext cx="3888432" cy="3744416"/>
          </a:xfrm>
          <a:prstGeom prst="rect">
            <a:avLst/>
          </a:prstGeom>
          <a:noFill/>
        </p:spPr>
      </p:pic>
      <p:pic>
        <p:nvPicPr>
          <p:cNvPr id="24580" name="Picture 4" descr="http://hyperphysics.phy-astr.gsu.edu/hbase/organic/imgorg/ctranscription.gif"/>
          <p:cNvPicPr>
            <a:picLocks noChangeAspect="1" noChangeArrowheads="1"/>
          </p:cNvPicPr>
          <p:nvPr/>
        </p:nvPicPr>
        <p:blipFill>
          <a:blip r:embed="rId3" cstate="print"/>
          <a:srcRect l="76014" t="10000" r="1873"/>
          <a:stretch>
            <a:fillRect/>
          </a:stretch>
        </p:blipFill>
        <p:spPr bwMode="auto">
          <a:xfrm>
            <a:off x="7380312" y="2348880"/>
            <a:ext cx="1152128" cy="414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40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6200"/>
            <a:ext cx="8229600" cy="5521800"/>
          </a:xfrm>
        </p:spPr>
        <p:txBody>
          <a:bodyPr>
            <a:normAutofit/>
          </a:bodyPr>
          <a:lstStyle/>
          <a:p>
            <a:r>
              <a:rPr lang="en-CA" dirty="0" smtClean="0"/>
              <a:t>Main purpose of RNA:</a:t>
            </a:r>
          </a:p>
          <a:p>
            <a:pPr lvl="1"/>
            <a:r>
              <a:rPr lang="en-CA" dirty="0" smtClean="0"/>
              <a:t>Protein synthesis!</a:t>
            </a:r>
          </a:p>
          <a:p>
            <a:pPr lvl="1"/>
            <a:endParaRPr lang="en-CA" dirty="0"/>
          </a:p>
          <a:p>
            <a:r>
              <a:rPr lang="en-CA" dirty="0" smtClean="0"/>
              <a:t>The mRNA </a:t>
            </a:r>
            <a:r>
              <a:rPr lang="en-CA" dirty="0"/>
              <a:t>carries genetic information from </a:t>
            </a:r>
            <a:r>
              <a:rPr lang="en-CA" dirty="0" smtClean="0"/>
              <a:t>DNA in the nucleus through pores in the nuclear membrane (in eukaryotic cells) </a:t>
            </a:r>
            <a:r>
              <a:rPr lang="en-CA" dirty="0"/>
              <a:t>to the cytoplasm </a:t>
            </a:r>
            <a:r>
              <a:rPr lang="en-CA" dirty="0" smtClean="0"/>
              <a:t>which is the site of protein synthesis.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From Transcription to Translation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06232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Now…</a:t>
            </a:r>
          </a:p>
          <a:p>
            <a:pPr lvl="2"/>
            <a:r>
              <a:rPr lang="en-CA" sz="3600" dirty="0" smtClean="0"/>
              <a:t>The mRNA must be read and a protein can be made from the instructions</a:t>
            </a:r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179512" y="4725144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3200" dirty="0" smtClean="0">
                <a:hlinkClick r:id="rId2"/>
              </a:rPr>
              <a:t>http://www.youtube.com/watch?v=NJxobgkPEAo</a:t>
            </a:r>
            <a:r>
              <a:rPr lang="en-CA" sz="3200" dirty="0" smtClean="0"/>
              <a:t> </a:t>
            </a:r>
            <a:endParaRPr lang="en-CA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/>
              <a:t>From Transcription to Translation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28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668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0070C0"/>
                </a:solidFill>
              </a:rPr>
              <a:t>Translation </a:t>
            </a:r>
            <a:r>
              <a:rPr lang="en-CA" dirty="0" smtClean="0"/>
              <a:t>– </a:t>
            </a:r>
            <a:r>
              <a:rPr lang="en-CA" i="1" dirty="0" smtClean="0"/>
              <a:t>In Depth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6707088" cy="5360114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In order to create proteins, the mRNA codons are translated into amino acids</a:t>
            </a:r>
          </a:p>
          <a:p>
            <a:endParaRPr lang="en-CA" dirty="0" smtClean="0"/>
          </a:p>
          <a:p>
            <a:r>
              <a:rPr lang="en-CA" dirty="0" smtClean="0"/>
              <a:t>Once the mRNA reaches the cytoplasm it binds with an active mRNA complex (</a:t>
            </a:r>
            <a:r>
              <a:rPr lang="en-CA" dirty="0" err="1" smtClean="0"/>
              <a:t>rRNA</a:t>
            </a:r>
            <a:r>
              <a:rPr lang="en-CA" dirty="0" smtClean="0"/>
              <a:t>)</a:t>
            </a:r>
          </a:p>
          <a:p>
            <a:endParaRPr lang="en-CA" dirty="0" smtClean="0"/>
          </a:p>
          <a:p>
            <a:r>
              <a:rPr lang="en-CA" dirty="0" err="1" smtClean="0"/>
              <a:t>tRNA</a:t>
            </a:r>
            <a:r>
              <a:rPr lang="en-CA" dirty="0" smtClean="0"/>
              <a:t> binds an anticodon with each codon; once fused these pairings create amino acids</a:t>
            </a:r>
          </a:p>
          <a:p>
            <a:endParaRPr lang="en-CA" dirty="0" smtClean="0"/>
          </a:p>
          <a:p>
            <a:r>
              <a:rPr lang="en-CA" dirty="0" smtClean="0"/>
              <a:t>The first amino acid will always be methionine</a:t>
            </a:r>
          </a:p>
          <a:p>
            <a:endParaRPr lang="en-CA" dirty="0" smtClean="0"/>
          </a:p>
          <a:p>
            <a:r>
              <a:rPr lang="en-CA" dirty="0" smtClean="0"/>
              <a:t>Amino acids will be added to the chain until the stop codon is reached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308304" y="1988840"/>
            <a:ext cx="166423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INITIATION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4266" y="3645024"/>
            <a:ext cx="18982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ELONGATION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1604" y="5229200"/>
            <a:ext cx="20457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TERMINATION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066800"/>
          </a:xfrm>
        </p:spPr>
        <p:txBody>
          <a:bodyPr/>
          <a:lstStyle/>
          <a:p>
            <a:r>
              <a:rPr lang="en-CA" b="1" dirty="0" smtClean="0">
                <a:solidFill>
                  <a:srgbClr val="0070C0"/>
                </a:solidFill>
              </a:rPr>
              <a:t>Translation</a:t>
            </a:r>
            <a:r>
              <a:rPr lang="en-CA" dirty="0" smtClean="0"/>
              <a:t> – </a:t>
            </a:r>
            <a:r>
              <a:rPr lang="en-CA" i="1" dirty="0" smtClean="0"/>
              <a:t>In Depth</a:t>
            </a:r>
            <a:endParaRPr lang="en-CA" dirty="0"/>
          </a:p>
        </p:txBody>
      </p:sp>
      <p:pic>
        <p:nvPicPr>
          <p:cNvPr id="52226" name="Picture 2" descr="http://speakeasies.biz/graphics/proteinsynthesis_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442"/>
          <a:stretch>
            <a:fillRect/>
          </a:stretch>
        </p:blipFill>
        <p:spPr bwMode="auto">
          <a:xfrm>
            <a:off x="1043608" y="1268760"/>
            <a:ext cx="6912768" cy="5374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/>
              <a:t>Remember…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CA" dirty="0" smtClean="0"/>
              <a:t>What are the differences between </a:t>
            </a:r>
            <a:r>
              <a:rPr lang="en-CA" b="1" dirty="0" smtClean="0">
                <a:solidFill>
                  <a:srgbClr val="FF0000"/>
                </a:solidFill>
              </a:rPr>
              <a:t>DNA</a:t>
            </a:r>
            <a:r>
              <a:rPr lang="en-CA" dirty="0" smtClean="0"/>
              <a:t> and </a:t>
            </a:r>
            <a:r>
              <a:rPr lang="en-CA" b="1" dirty="0" smtClean="0">
                <a:solidFill>
                  <a:srgbClr val="00B050"/>
                </a:solidFill>
              </a:rPr>
              <a:t>RNA</a:t>
            </a:r>
            <a:r>
              <a:rPr lang="en-CA" dirty="0" smtClean="0"/>
              <a:t>??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RNA is single-stranded</a:t>
            </a:r>
          </a:p>
          <a:p>
            <a:pPr lvl="1">
              <a:buNone/>
            </a:pPr>
            <a:endParaRPr lang="en-CA" dirty="0" smtClean="0"/>
          </a:p>
          <a:p>
            <a:pPr lvl="1"/>
            <a:r>
              <a:rPr lang="en-CA" dirty="0" smtClean="0"/>
              <a:t>RNA has uracil instead of thymine</a:t>
            </a:r>
          </a:p>
          <a:p>
            <a:pPr lvl="1">
              <a:buNone/>
            </a:pPr>
            <a:endParaRPr lang="en-CA" dirty="0" smtClean="0"/>
          </a:p>
          <a:p>
            <a:pPr lvl="1"/>
            <a:r>
              <a:rPr lang="en-CA" dirty="0" smtClean="0"/>
              <a:t>RNA has ribose as its sugar, instead of </a:t>
            </a:r>
            <a:r>
              <a:rPr lang="en-CA" dirty="0" err="1" smtClean="0"/>
              <a:t>deoxyribose</a:t>
            </a:r>
            <a:r>
              <a:rPr lang="en-CA" dirty="0" smtClean="0"/>
              <a:t> (DNA)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704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066800"/>
          </a:xfrm>
        </p:spPr>
        <p:txBody>
          <a:bodyPr/>
          <a:lstStyle/>
          <a:p>
            <a:r>
              <a:rPr lang="en-CA" b="1" dirty="0" smtClean="0">
                <a:solidFill>
                  <a:srgbClr val="0070C0"/>
                </a:solidFill>
              </a:rPr>
              <a:t>Translation</a:t>
            </a:r>
            <a:r>
              <a:rPr lang="en-CA" dirty="0" smtClean="0"/>
              <a:t> – </a:t>
            </a:r>
            <a:r>
              <a:rPr lang="en-CA" i="1" dirty="0" smtClean="0"/>
              <a:t>In Depth</a:t>
            </a:r>
            <a:endParaRPr lang="en-CA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0407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301208"/>
            <a:ext cx="391671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066800"/>
          </a:xfrm>
        </p:spPr>
        <p:txBody>
          <a:bodyPr/>
          <a:lstStyle/>
          <a:p>
            <a:r>
              <a:rPr lang="en-CA" b="1" dirty="0" smtClean="0">
                <a:solidFill>
                  <a:srgbClr val="0070C0"/>
                </a:solidFill>
              </a:rPr>
              <a:t>Translation</a:t>
            </a:r>
            <a:r>
              <a:rPr lang="en-CA" dirty="0" smtClean="0"/>
              <a:t> – </a:t>
            </a:r>
            <a:r>
              <a:rPr lang="en-CA" i="1" dirty="0" smtClean="0"/>
              <a:t>In Depth</a:t>
            </a:r>
            <a:endParaRPr lang="en-CA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97830"/>
            <a:ext cx="8784976" cy="586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ccessexcellence.org/RC/VL/GG/images/codon.gif"/>
          <p:cNvPicPr>
            <a:picLocks noChangeAspect="1" noChangeArrowheads="1"/>
          </p:cNvPicPr>
          <p:nvPr/>
        </p:nvPicPr>
        <p:blipFill>
          <a:blip r:embed="rId2" cstate="print"/>
          <a:srcRect b="13452"/>
          <a:stretch>
            <a:fillRect/>
          </a:stretch>
        </p:blipFill>
        <p:spPr bwMode="auto">
          <a:xfrm>
            <a:off x="6084168" y="74291"/>
            <a:ext cx="3059833" cy="60910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From RNA to Protein...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6876256" cy="5445224"/>
          </a:xfrm>
        </p:spPr>
        <p:txBody>
          <a:bodyPr>
            <a:normAutofit/>
          </a:bodyPr>
          <a:lstStyle/>
          <a:p>
            <a:r>
              <a:rPr lang="en-CA" dirty="0" smtClean="0"/>
              <a:t>Every three nucleotides of mRNA is called a </a:t>
            </a:r>
            <a:r>
              <a:rPr lang="en-CA" b="1" dirty="0" smtClean="0">
                <a:solidFill>
                  <a:srgbClr val="0070C0"/>
                </a:solidFill>
              </a:rPr>
              <a:t>codon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b="1" dirty="0" smtClean="0">
                <a:solidFill>
                  <a:srgbClr val="0070C0"/>
                </a:solidFill>
              </a:rPr>
              <a:t>Codons</a:t>
            </a:r>
            <a:r>
              <a:rPr lang="en-CA" dirty="0" smtClean="0"/>
              <a:t> identify the correct amino acid to fit in sequence.</a:t>
            </a:r>
          </a:p>
          <a:p>
            <a:pPr marL="0" indent="0">
              <a:buNone/>
            </a:pPr>
            <a:endParaRPr lang="en-CA" b="1" dirty="0" smtClean="0"/>
          </a:p>
          <a:p>
            <a:r>
              <a:rPr lang="en-CA" b="1" dirty="0" smtClean="0"/>
              <a:t>Codon: </a:t>
            </a:r>
            <a:r>
              <a:rPr lang="en-CA" dirty="0" smtClean="0"/>
              <a:t>each set of 3 bases</a:t>
            </a:r>
          </a:p>
          <a:p>
            <a:pPr lvl="1"/>
            <a:r>
              <a:rPr lang="en-CA" dirty="0" smtClean="0"/>
              <a:t>Always the </a:t>
            </a:r>
            <a:r>
              <a:rPr lang="en-CA" b="1" dirty="0" smtClean="0">
                <a:solidFill>
                  <a:srgbClr val="00B050"/>
                </a:solidFill>
              </a:rPr>
              <a:t>mRNA</a:t>
            </a:r>
            <a:r>
              <a:rPr lang="en-CA" dirty="0" smtClean="0"/>
              <a:t> bases </a:t>
            </a:r>
            <a:r>
              <a:rPr lang="en-CA" b="1" i="1" dirty="0" smtClean="0"/>
              <a:t>not</a:t>
            </a:r>
            <a:r>
              <a:rPr lang="en-CA" dirty="0" smtClean="0"/>
              <a:t> the </a:t>
            </a:r>
            <a:r>
              <a:rPr lang="en-CA" b="1" dirty="0" smtClean="0">
                <a:solidFill>
                  <a:srgbClr val="FF0000"/>
                </a:solidFill>
              </a:rPr>
              <a:t>DNA</a:t>
            </a:r>
            <a:r>
              <a:rPr lang="en-CA" dirty="0" smtClean="0"/>
              <a:t> bases</a:t>
            </a:r>
          </a:p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6372200" y="4941168"/>
            <a:ext cx="2664296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17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143000"/>
          </a:xfrm>
        </p:spPr>
        <p:txBody>
          <a:bodyPr>
            <a:normAutofit/>
          </a:bodyPr>
          <a:lstStyle/>
          <a:p>
            <a:pPr algn="l"/>
            <a:r>
              <a:rPr lang="en-CA" b="1" dirty="0" smtClean="0">
                <a:solidFill>
                  <a:srgbClr val="0070C0"/>
                </a:solidFill>
              </a:rPr>
              <a:t>Codons </a:t>
            </a:r>
            <a:r>
              <a:rPr lang="en-CA" sz="3600" dirty="0" smtClean="0"/>
              <a:t>(See Codon Table Handout)</a:t>
            </a:r>
            <a:endParaRPr lang="en-CA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en-CA" b="1" dirty="0" smtClean="0"/>
              <a:t>Start codon:</a:t>
            </a:r>
          </a:p>
          <a:p>
            <a:pPr lvl="1"/>
            <a:r>
              <a:rPr lang="en-CA" dirty="0" smtClean="0"/>
              <a:t>Specific codon that signals the start of translation</a:t>
            </a:r>
          </a:p>
          <a:p>
            <a:pPr lvl="1"/>
            <a:r>
              <a:rPr lang="en-CA" dirty="0" smtClean="0"/>
              <a:t>(AUG)</a:t>
            </a:r>
          </a:p>
          <a:p>
            <a:pPr lvl="1"/>
            <a:r>
              <a:rPr lang="en-CA" dirty="0" smtClean="0"/>
              <a:t>Codes for A.A. </a:t>
            </a:r>
            <a:r>
              <a:rPr lang="en-CA" b="1" dirty="0" err="1" smtClean="0"/>
              <a:t>Methionine</a:t>
            </a:r>
            <a:endParaRPr lang="en-CA" b="1" dirty="0" smtClean="0"/>
          </a:p>
          <a:p>
            <a:pPr lvl="1">
              <a:buNone/>
            </a:pPr>
            <a:endParaRPr lang="en-CA" dirty="0"/>
          </a:p>
          <a:p>
            <a:r>
              <a:rPr lang="en-CA" b="1" dirty="0" smtClean="0"/>
              <a:t>Stop codon:</a:t>
            </a:r>
          </a:p>
          <a:p>
            <a:pPr lvl="1"/>
            <a:r>
              <a:rPr lang="en-CA" dirty="0" smtClean="0"/>
              <a:t>Specific codon that signals the end of translation</a:t>
            </a:r>
          </a:p>
          <a:p>
            <a:pPr lvl="1"/>
            <a:r>
              <a:rPr lang="en-CA" dirty="0" smtClean="0"/>
              <a:t>(UGA, UAA, UAG)</a:t>
            </a:r>
          </a:p>
          <a:p>
            <a:pPr lvl="1"/>
            <a:r>
              <a:rPr lang="en-CA" dirty="0" smtClean="0"/>
              <a:t>Does not code for an A.A.</a:t>
            </a:r>
          </a:p>
          <a:p>
            <a:pPr lvl="1">
              <a:buNone/>
            </a:pPr>
            <a:endParaRPr lang="en-CA" dirty="0" smtClean="0"/>
          </a:p>
          <a:p>
            <a:pPr lvl="2">
              <a:buNone/>
            </a:pPr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177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ritechresearch.com/shop/images/aachart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065744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243"/>
            <a:ext cx="8229600" cy="10668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0070C0"/>
                </a:solidFill>
              </a:rPr>
              <a:t>Translation </a:t>
            </a:r>
            <a:r>
              <a:rPr lang="en-CA" dirty="0" smtClean="0"/>
              <a:t>– </a:t>
            </a:r>
            <a:r>
              <a:rPr lang="en-CA" i="1" dirty="0" smtClean="0"/>
              <a:t>In Depth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0" y="1052736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/>
              <a:t>Procedure</a:t>
            </a:r>
          </a:p>
          <a:p>
            <a:r>
              <a:rPr lang="en-CA" sz="2000" dirty="0"/>
              <a:t>1. Copy each of the </a:t>
            </a:r>
            <a:r>
              <a:rPr lang="en-CA" sz="2000" dirty="0" smtClean="0"/>
              <a:t>sequences </a:t>
            </a:r>
            <a:r>
              <a:rPr lang="en-CA" sz="2000" dirty="0"/>
              <a:t>onto a separate piece of paper. (</a:t>
            </a:r>
            <a:r>
              <a:rPr lang="en-CA" sz="2000" b="1" i="1" dirty="0">
                <a:solidFill>
                  <a:srgbClr val="FF0000"/>
                </a:solidFill>
              </a:rPr>
              <a:t>Hint: </a:t>
            </a:r>
            <a:r>
              <a:rPr lang="en-CA" sz="2000" dirty="0"/>
              <a:t>Turn your </a:t>
            </a:r>
            <a:r>
              <a:rPr lang="en-CA" sz="2000" dirty="0" smtClean="0"/>
              <a:t>paper so </a:t>
            </a:r>
            <a:r>
              <a:rPr lang="en-CA" sz="2000" dirty="0"/>
              <a:t>you can write the sequence out along the horizontal length of the paper. Leave room </a:t>
            </a:r>
            <a:r>
              <a:rPr lang="en-CA" sz="2000" dirty="0" smtClean="0"/>
              <a:t>below each </a:t>
            </a:r>
            <a:r>
              <a:rPr lang="en-CA" sz="2000" dirty="0"/>
              <a:t>sequence to write your mRNA sequence directly below.)</a:t>
            </a:r>
          </a:p>
          <a:p>
            <a:endParaRPr lang="en-CA" sz="2000" dirty="0" smtClean="0"/>
          </a:p>
          <a:p>
            <a:r>
              <a:rPr lang="en-CA" sz="2000" dirty="0" smtClean="0"/>
              <a:t>2</a:t>
            </a:r>
            <a:r>
              <a:rPr lang="en-CA" sz="2000" dirty="0"/>
              <a:t>. Divide the sequences into triplets (codons) by putting a slash between each group of </a:t>
            </a:r>
            <a:r>
              <a:rPr lang="en-CA" sz="2000" dirty="0" smtClean="0"/>
              <a:t>three bases</a:t>
            </a:r>
            <a:r>
              <a:rPr lang="en-CA" sz="2000" dirty="0"/>
              <a:t>.</a:t>
            </a:r>
          </a:p>
          <a:p>
            <a:endParaRPr lang="en-CA" sz="2000" dirty="0" smtClean="0"/>
          </a:p>
          <a:p>
            <a:r>
              <a:rPr lang="en-CA" sz="2000" dirty="0" smtClean="0"/>
              <a:t>3</a:t>
            </a:r>
            <a:r>
              <a:rPr lang="en-CA" sz="2000" dirty="0"/>
              <a:t>. Transcribe the DNA into mRNA</a:t>
            </a:r>
            <a:r>
              <a:rPr lang="en-CA" sz="2000" dirty="0" smtClean="0"/>
              <a:t>.</a:t>
            </a:r>
          </a:p>
          <a:p>
            <a:endParaRPr lang="en-CA" sz="2000" dirty="0"/>
          </a:p>
          <a:p>
            <a:r>
              <a:rPr lang="en-CA" sz="2000" dirty="0"/>
              <a:t>4. </a:t>
            </a:r>
            <a:r>
              <a:rPr lang="en-CA" sz="2000" dirty="0" smtClean="0"/>
              <a:t>If you have multiple pieces of a strand identify </a:t>
            </a:r>
            <a:r>
              <a:rPr lang="en-CA" sz="2000" dirty="0"/>
              <a:t>the middle, end, and beginning sequence. Use your knowledge of start and stop codons </a:t>
            </a:r>
            <a:r>
              <a:rPr lang="en-CA" sz="2000" dirty="0" smtClean="0"/>
              <a:t>to help </a:t>
            </a:r>
            <a:r>
              <a:rPr lang="en-CA" sz="2000" dirty="0"/>
              <a:t>you figure it out. (</a:t>
            </a:r>
            <a:r>
              <a:rPr lang="en-CA" sz="2000" b="1" i="1" dirty="0">
                <a:solidFill>
                  <a:srgbClr val="FF0000"/>
                </a:solidFill>
              </a:rPr>
              <a:t>Hint: </a:t>
            </a:r>
            <a:r>
              <a:rPr lang="en-CA" sz="2000" dirty="0"/>
              <a:t>You will need to examine the codons that start and end </a:t>
            </a:r>
            <a:r>
              <a:rPr lang="en-CA" sz="2000" dirty="0" smtClean="0"/>
              <a:t>a fragment</a:t>
            </a:r>
            <a:r>
              <a:rPr lang="en-CA" sz="2000" dirty="0"/>
              <a:t>.)</a:t>
            </a:r>
          </a:p>
          <a:p>
            <a:endParaRPr lang="en-CA" sz="2000" dirty="0" smtClean="0"/>
          </a:p>
          <a:p>
            <a:r>
              <a:rPr lang="en-CA" sz="2000" dirty="0" smtClean="0"/>
              <a:t>5</a:t>
            </a:r>
            <a:r>
              <a:rPr lang="en-CA" sz="2000" dirty="0"/>
              <a:t>. </a:t>
            </a:r>
            <a:r>
              <a:rPr lang="en-CA" sz="2000" dirty="0" smtClean="0"/>
              <a:t>Watch out for strings of “dead” code. These </a:t>
            </a:r>
            <a:r>
              <a:rPr lang="en-CA" sz="2000" dirty="0"/>
              <a:t>codons are the </a:t>
            </a:r>
            <a:r>
              <a:rPr lang="en-CA" sz="2000" dirty="0" smtClean="0"/>
              <a:t>introns, </a:t>
            </a:r>
            <a:r>
              <a:rPr lang="en-CA" sz="2000" dirty="0"/>
              <a:t>or extra </a:t>
            </a:r>
            <a:r>
              <a:rPr lang="en-CA" sz="2000" dirty="0" smtClean="0"/>
              <a:t>codons, found </a:t>
            </a:r>
            <a:r>
              <a:rPr lang="en-CA" sz="2000" dirty="0"/>
              <a:t>in a</a:t>
            </a:r>
            <a:r>
              <a:rPr lang="en-CA" sz="2000" dirty="0" smtClean="0"/>
              <a:t> </a:t>
            </a:r>
            <a:r>
              <a:rPr lang="en-CA" sz="2000" dirty="0"/>
              <a:t>DNA segment.</a:t>
            </a:r>
          </a:p>
          <a:p>
            <a:endParaRPr lang="en-CA" sz="2000" dirty="0" smtClean="0"/>
          </a:p>
          <a:p>
            <a:r>
              <a:rPr lang="en-CA" sz="2000" dirty="0" smtClean="0"/>
              <a:t>6</a:t>
            </a:r>
            <a:r>
              <a:rPr lang="en-CA" sz="2000" dirty="0"/>
              <a:t>. Translate the mRNA into protein using the genetic code.</a:t>
            </a:r>
          </a:p>
        </p:txBody>
      </p:sp>
    </p:spTree>
    <p:extLst>
      <p:ext uri="{BB962C8B-B14F-4D97-AF65-F5344CB8AC3E}">
        <p14:creationId xmlns:p14="http://schemas.microsoft.com/office/powerpoint/2010/main" val="26317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143000"/>
          </a:xfrm>
        </p:spPr>
        <p:txBody>
          <a:bodyPr>
            <a:normAutofit/>
          </a:bodyPr>
          <a:lstStyle/>
          <a:p>
            <a:pPr algn="l"/>
            <a:r>
              <a:rPr lang="en-CA" b="1" dirty="0" smtClean="0">
                <a:solidFill>
                  <a:srgbClr val="0070C0"/>
                </a:solidFill>
              </a:rPr>
              <a:t>Codons </a:t>
            </a:r>
            <a:r>
              <a:rPr lang="en-CA" sz="3600" dirty="0" smtClean="0"/>
              <a:t>(See Codon Table Handout)</a:t>
            </a:r>
            <a:endParaRPr lang="en-CA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b="1" u="sng" dirty="0"/>
              <a:t>Try the </a:t>
            </a:r>
            <a:r>
              <a:rPr lang="en-CA" sz="3600" b="1" u="sng" dirty="0" smtClean="0"/>
              <a:t>following</a:t>
            </a:r>
            <a:r>
              <a:rPr lang="en-CA" sz="3600" dirty="0" smtClean="0"/>
              <a:t>:</a:t>
            </a:r>
          </a:p>
          <a:p>
            <a:pPr marL="0" indent="0">
              <a:buNone/>
            </a:pPr>
            <a:r>
              <a:rPr lang="en-CA" sz="3600" b="1" dirty="0" smtClean="0">
                <a:solidFill>
                  <a:srgbClr val="FF0000"/>
                </a:solidFill>
              </a:rPr>
              <a:t>DNA Template </a:t>
            </a:r>
          </a:p>
          <a:p>
            <a:pPr marL="0" indent="0" algn="ctr">
              <a:buNone/>
            </a:pPr>
            <a:r>
              <a:rPr lang="en-CA" sz="3600" dirty="0" smtClean="0"/>
              <a:t>TACAGGTTGCGGCTTACT</a:t>
            </a:r>
            <a:endParaRPr lang="en-CA" sz="36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CA" sz="3600" b="1" dirty="0" smtClean="0">
                <a:solidFill>
                  <a:srgbClr val="00B050"/>
                </a:solidFill>
              </a:rPr>
              <a:t>mRNA</a:t>
            </a:r>
          </a:p>
          <a:p>
            <a:pPr marL="0" indent="0" algn="ctr">
              <a:buNone/>
            </a:pPr>
            <a:r>
              <a:rPr lang="en-CA" sz="3600" dirty="0" smtClean="0"/>
              <a:t>AUGUCCAACGCCGAAUGA</a:t>
            </a:r>
          </a:p>
          <a:p>
            <a:pPr marL="0" indent="0">
              <a:buNone/>
            </a:pPr>
            <a:r>
              <a:rPr lang="en-CA" sz="3600" b="1" dirty="0" smtClean="0">
                <a:solidFill>
                  <a:schemeClr val="accent4"/>
                </a:solidFill>
              </a:rPr>
              <a:t>A.A.</a:t>
            </a:r>
          </a:p>
          <a:p>
            <a:pPr marL="0" indent="0" algn="ctr">
              <a:buNone/>
            </a:pPr>
            <a:r>
              <a:rPr lang="en-CA" sz="3600" dirty="0" smtClean="0"/>
              <a:t>Met – </a:t>
            </a:r>
            <a:r>
              <a:rPr lang="en-CA" sz="3600" dirty="0" err="1" smtClean="0"/>
              <a:t>Ser</a:t>
            </a:r>
            <a:r>
              <a:rPr lang="en-CA" sz="3600" dirty="0" smtClean="0"/>
              <a:t> – Asp – </a:t>
            </a:r>
            <a:r>
              <a:rPr lang="en-CA" sz="3600" dirty="0" err="1" smtClean="0"/>
              <a:t>Ala</a:t>
            </a:r>
            <a:r>
              <a:rPr lang="en-CA" sz="3600" dirty="0" smtClean="0"/>
              <a:t> – </a:t>
            </a:r>
            <a:r>
              <a:rPr lang="en-CA" sz="3600" dirty="0" err="1" smtClean="0"/>
              <a:t>Glu</a:t>
            </a:r>
            <a:r>
              <a:rPr lang="en-CA" sz="3600" dirty="0" smtClean="0"/>
              <a:t> - STOP </a:t>
            </a:r>
            <a:endParaRPr lang="en-CA" dirty="0" smtClean="0"/>
          </a:p>
          <a:p>
            <a:pPr lvl="2">
              <a:buNone/>
            </a:pPr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51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668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0070C0"/>
                </a:solidFill>
              </a:rPr>
              <a:t>Translation </a:t>
            </a:r>
            <a:r>
              <a:rPr lang="en-CA" dirty="0" smtClean="0"/>
              <a:t>– </a:t>
            </a:r>
            <a:r>
              <a:rPr lang="en-CA" i="1" dirty="0" smtClean="0"/>
              <a:t>In Depth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0" y="1223043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/>
              <a:t>Sequence </a:t>
            </a:r>
            <a:r>
              <a:rPr lang="en-CA" sz="2000" b="1" dirty="0"/>
              <a:t>A</a:t>
            </a:r>
          </a:p>
          <a:p>
            <a:r>
              <a:rPr lang="en-CA" sz="2000" dirty="0"/>
              <a:t>CTCGCGCCGAAACTTCCCTCCTAAACGTTCAACCGGTTCTTAATCCGCCGCCAGGGCCCC</a:t>
            </a:r>
          </a:p>
          <a:p>
            <a:endParaRPr lang="en-CA" sz="2000" b="1" dirty="0" smtClean="0"/>
          </a:p>
          <a:p>
            <a:endParaRPr lang="en-CA" sz="2000" b="1" dirty="0"/>
          </a:p>
          <a:p>
            <a:endParaRPr lang="en-CA" sz="2000" b="1" dirty="0" smtClean="0"/>
          </a:p>
          <a:p>
            <a:endParaRPr lang="en-CA" sz="2000" b="1" dirty="0"/>
          </a:p>
          <a:p>
            <a:endParaRPr lang="en-CA" sz="2000" b="1" dirty="0" smtClean="0"/>
          </a:p>
          <a:p>
            <a:r>
              <a:rPr lang="en-CA" sz="2000" b="1" dirty="0" smtClean="0"/>
              <a:t>Sequence </a:t>
            </a:r>
            <a:r>
              <a:rPr lang="en-CA" sz="2000" b="1" dirty="0"/>
              <a:t>B</a:t>
            </a:r>
          </a:p>
          <a:p>
            <a:r>
              <a:rPr lang="en-CA" sz="2000" dirty="0"/>
              <a:t>CGTAACAACTTGTTACAACATGGTCATAAACGTCAGATGGTCAATCTCTTAATGACT</a:t>
            </a:r>
          </a:p>
          <a:p>
            <a:endParaRPr lang="en-CA" sz="2000" b="1" dirty="0" smtClean="0"/>
          </a:p>
          <a:p>
            <a:endParaRPr lang="en-CA" sz="2000" b="1" dirty="0"/>
          </a:p>
          <a:p>
            <a:endParaRPr lang="en-CA" sz="2000" b="1" dirty="0" smtClean="0"/>
          </a:p>
          <a:p>
            <a:endParaRPr lang="en-CA" sz="2000" b="1" dirty="0"/>
          </a:p>
          <a:p>
            <a:endParaRPr lang="en-CA" sz="2000" b="1" dirty="0" smtClean="0"/>
          </a:p>
          <a:p>
            <a:r>
              <a:rPr lang="en-CA" sz="2000" b="1" dirty="0" smtClean="0"/>
              <a:t>Sequence </a:t>
            </a:r>
            <a:r>
              <a:rPr lang="en-CA" sz="2000" b="1" dirty="0"/>
              <a:t>C</a:t>
            </a:r>
          </a:p>
          <a:p>
            <a:r>
              <a:rPr lang="en-CA" sz="2000" dirty="0" smtClean="0"/>
              <a:t>TACAAACATGTAAACACACCCTCAGTGGACCAACTCCGCAACATAAACCAAACACCG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465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 l="3623" t="8645" r="2180" b="3406"/>
          <a:stretch>
            <a:fillRect/>
          </a:stretch>
        </p:blipFill>
        <p:spPr bwMode="auto">
          <a:xfrm>
            <a:off x="2411760" y="0"/>
            <a:ext cx="6732240" cy="405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1738536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7030A0"/>
                </a:solidFill>
              </a:rPr>
              <a:t>To Do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85184"/>
            <a:ext cx="9144000" cy="1972816"/>
          </a:xfrm>
        </p:spPr>
        <p:txBody>
          <a:bodyPr/>
          <a:lstStyle/>
          <a:p>
            <a:r>
              <a:rPr lang="en-CA" dirty="0" smtClean="0"/>
              <a:t>Codons Practice</a:t>
            </a:r>
          </a:p>
          <a:p>
            <a:r>
              <a:rPr lang="en-CA" dirty="0" smtClean="0"/>
              <a:t>Page 676 #2, 4-6, 8-10</a:t>
            </a:r>
          </a:p>
          <a:p>
            <a:r>
              <a:rPr lang="en-CA" dirty="0" smtClean="0"/>
              <a:t>Read Section 20.4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1490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2400" dirty="0" smtClean="0">
                <a:hlinkClick r:id="rId3"/>
              </a:rPr>
              <a:t>http://www.youtube.com/watch?v=NJxobgkPEAo&amp;feature=related</a:t>
            </a: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ccessexcellence.org/RC/VL/GG/images/amino_acid.gif"/>
          <p:cNvPicPr>
            <a:picLocks noChangeAspect="1" noChangeArrowheads="1"/>
          </p:cNvPicPr>
          <p:nvPr/>
        </p:nvPicPr>
        <p:blipFill>
          <a:blip r:embed="rId2" cstate="print"/>
          <a:srcRect l="9118"/>
          <a:stretch>
            <a:fillRect/>
          </a:stretch>
        </p:blipFill>
        <p:spPr bwMode="auto">
          <a:xfrm>
            <a:off x="4119566" y="0"/>
            <a:ext cx="5024434" cy="331236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8686800" cy="5157192"/>
          </a:xfrm>
        </p:spPr>
        <p:txBody>
          <a:bodyPr>
            <a:normAutofit/>
          </a:bodyPr>
          <a:lstStyle/>
          <a:p>
            <a:r>
              <a:rPr lang="en-CA" b="1" i="1" dirty="0" smtClean="0"/>
              <a:t>Frederick Sanger </a:t>
            </a:r>
          </a:p>
          <a:p>
            <a:pPr>
              <a:buNone/>
            </a:pPr>
            <a:r>
              <a:rPr lang="en-CA" dirty="0" smtClean="0"/>
              <a:t>established that proteins </a:t>
            </a:r>
          </a:p>
          <a:p>
            <a:pPr>
              <a:buNone/>
            </a:pPr>
            <a:r>
              <a:rPr lang="en-CA" dirty="0" smtClean="0"/>
              <a:t>consist of a sequence of </a:t>
            </a:r>
          </a:p>
          <a:p>
            <a:pPr>
              <a:buNone/>
            </a:pPr>
            <a:r>
              <a:rPr lang="en-CA" dirty="0"/>
              <a:t>m</a:t>
            </a:r>
            <a:r>
              <a:rPr lang="en-CA" dirty="0" smtClean="0"/>
              <a:t>olecules called </a:t>
            </a:r>
            <a:r>
              <a:rPr lang="en-CA" b="1" dirty="0" smtClean="0">
                <a:solidFill>
                  <a:srgbClr val="FF0000"/>
                </a:solidFill>
              </a:rPr>
              <a:t>amino acids</a:t>
            </a:r>
            <a:r>
              <a:rPr lang="en-CA" dirty="0" smtClean="0"/>
              <a:t>.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This sequence determines the type of proteins a cell will manufacture and ultimately determines the </a:t>
            </a:r>
            <a:r>
              <a:rPr lang="en-CA" b="1" dirty="0" smtClean="0"/>
              <a:t>function</a:t>
            </a:r>
            <a:r>
              <a:rPr lang="en-CA" dirty="0" smtClean="0"/>
              <a:t> and </a:t>
            </a:r>
            <a:r>
              <a:rPr lang="en-CA" b="1" dirty="0" smtClean="0"/>
              <a:t>development</a:t>
            </a:r>
            <a:r>
              <a:rPr lang="en-CA" dirty="0" smtClean="0"/>
              <a:t> of the cell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>
                <a:solidFill>
                  <a:srgbClr val="FF0000"/>
                </a:solidFill>
              </a:rPr>
              <a:t>Amino Acids</a:t>
            </a:r>
            <a:endParaRPr lang="en-C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/>
              <a:t>Quick Review of Proteins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Proteins are made of amino acids</a:t>
            </a:r>
          </a:p>
          <a:p>
            <a:endParaRPr lang="en-CA" dirty="0" smtClean="0"/>
          </a:p>
          <a:p>
            <a:r>
              <a:rPr lang="en-CA" dirty="0" smtClean="0"/>
              <a:t>Humans only have 20 amino acids</a:t>
            </a:r>
          </a:p>
          <a:p>
            <a:endParaRPr lang="en-CA" dirty="0" smtClean="0"/>
          </a:p>
          <a:p>
            <a:r>
              <a:rPr lang="en-CA" dirty="0" smtClean="0"/>
              <a:t>We get amino acids from our food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02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/>
              <a:t>The Genetic Code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Sequence of DNA nucleotides code for certain amino acids</a:t>
            </a:r>
          </a:p>
          <a:p>
            <a:r>
              <a:rPr lang="en-CA" dirty="0" smtClean="0"/>
              <a:t>Amino acids make up proteins</a:t>
            </a:r>
          </a:p>
          <a:p>
            <a:r>
              <a:rPr lang="en-CA" dirty="0" smtClean="0"/>
              <a:t>Proteins determine structure, function and development of cells</a:t>
            </a:r>
          </a:p>
          <a:p>
            <a:endParaRPr lang="en-CA" dirty="0" smtClean="0"/>
          </a:p>
          <a:p>
            <a:r>
              <a:rPr lang="en-CA" dirty="0" smtClean="0"/>
              <a:t>How is DNA turned into protein?</a:t>
            </a:r>
          </a:p>
          <a:p>
            <a:pPr lvl="1"/>
            <a:r>
              <a:rPr lang="en-CA" b="1" dirty="0" smtClean="0">
                <a:solidFill>
                  <a:srgbClr val="0070C0"/>
                </a:solidFill>
                <a:hlinkClick r:id="rId2"/>
              </a:rPr>
              <a:t>TRANSCRIPTION &amp; TRANSLATION</a:t>
            </a:r>
            <a:endParaRPr lang="en-CA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CA" sz="1200" b="1" dirty="0" smtClean="0">
                <a:solidFill>
                  <a:srgbClr val="0070C0"/>
                </a:solidFill>
              </a:rPr>
              <a:t>START AT 2:50</a:t>
            </a:r>
            <a:endParaRPr lang="en-CA" sz="1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2468" t="20796" r="1904" b="6420"/>
          <a:stretch>
            <a:fillRect/>
          </a:stretch>
        </p:blipFill>
        <p:spPr bwMode="auto">
          <a:xfrm>
            <a:off x="1259632" y="4221088"/>
            <a:ext cx="6775041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37" t="20796" r="40022" b="6420"/>
          <a:stretch>
            <a:fillRect/>
          </a:stretch>
        </p:blipFill>
        <p:spPr bwMode="auto">
          <a:xfrm>
            <a:off x="971600" y="1628800"/>
            <a:ext cx="722019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does it mean to…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8229600" cy="4525963"/>
          </a:xfrm>
        </p:spPr>
        <p:txBody>
          <a:bodyPr/>
          <a:lstStyle/>
          <a:p>
            <a:r>
              <a:rPr lang="en-CA" b="1" dirty="0" smtClean="0"/>
              <a:t>Transcribe</a:t>
            </a:r>
            <a:r>
              <a:rPr lang="en-CA" dirty="0" smtClean="0"/>
              <a:t>?</a:t>
            </a:r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b="1" dirty="0" smtClean="0"/>
              <a:t>Translate</a:t>
            </a:r>
            <a:r>
              <a:rPr lang="en-CA" dirty="0" smtClean="0"/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9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/>
              <a:t>Transcription &amp; Translation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 smtClean="0"/>
              <a:t>Transcription: </a:t>
            </a:r>
            <a:r>
              <a:rPr lang="en-CA" dirty="0" smtClean="0"/>
              <a:t>the process of DNA being copied into RNA </a:t>
            </a:r>
          </a:p>
          <a:p>
            <a:pPr lvl="1"/>
            <a:r>
              <a:rPr lang="en-CA" dirty="0" smtClean="0"/>
              <a:t>Takes place in the </a:t>
            </a:r>
            <a:r>
              <a:rPr lang="en-CA" b="1" i="1" dirty="0" smtClean="0">
                <a:solidFill>
                  <a:srgbClr val="7030A0"/>
                </a:solidFill>
              </a:rPr>
              <a:t>nucleus</a:t>
            </a:r>
            <a:r>
              <a:rPr lang="en-CA" dirty="0" smtClean="0"/>
              <a:t> (eukaryotic cells)</a:t>
            </a:r>
          </a:p>
          <a:p>
            <a:endParaRPr lang="en-CA" dirty="0" smtClean="0"/>
          </a:p>
          <a:p>
            <a:r>
              <a:rPr lang="en-CA" b="1" dirty="0" smtClean="0"/>
              <a:t>Translation: </a:t>
            </a:r>
            <a:r>
              <a:rPr lang="en-CA" b="1" dirty="0" smtClean="0">
                <a:solidFill>
                  <a:srgbClr val="FF0000"/>
                </a:solidFill>
              </a:rPr>
              <a:t>mRNA </a:t>
            </a:r>
            <a:r>
              <a:rPr lang="en-CA" dirty="0" smtClean="0"/>
              <a:t>(messenger RNA) nucleotide sequence directs the synthesis of a polypeptide with the aid of </a:t>
            </a:r>
            <a:r>
              <a:rPr lang="en-CA" b="1" dirty="0" err="1" smtClean="0">
                <a:solidFill>
                  <a:srgbClr val="0070C0"/>
                </a:solidFill>
              </a:rPr>
              <a:t>tRNA</a:t>
            </a:r>
            <a:r>
              <a:rPr lang="en-CA" dirty="0" smtClean="0"/>
              <a:t> (transfer RNA)</a:t>
            </a:r>
          </a:p>
          <a:p>
            <a:pPr lvl="1"/>
            <a:r>
              <a:rPr lang="en-CA" dirty="0" smtClean="0"/>
              <a:t>Occurs in the </a:t>
            </a:r>
            <a:r>
              <a:rPr lang="en-CA" b="1" i="1" dirty="0" smtClean="0">
                <a:solidFill>
                  <a:schemeClr val="accent6"/>
                </a:solidFill>
              </a:rPr>
              <a:t>cytoplasm</a:t>
            </a:r>
            <a:r>
              <a:rPr lang="en-CA" dirty="0" smtClean="0"/>
              <a:t> of the cell</a:t>
            </a:r>
          </a:p>
          <a:p>
            <a:pPr lvl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4620" r="3652" b="3653"/>
          <a:stretch/>
        </p:blipFill>
        <p:spPr bwMode="auto">
          <a:xfrm>
            <a:off x="4283968" y="548680"/>
            <a:ext cx="4749422" cy="582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/>
              <a:t>Translation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Ribosomes</a:t>
            </a:r>
            <a:r>
              <a:rPr lang="en-CA" dirty="0" smtClean="0"/>
              <a:t> are the site </a:t>
            </a:r>
          </a:p>
          <a:p>
            <a:pPr marL="0" indent="0">
              <a:buNone/>
            </a:pPr>
            <a:r>
              <a:rPr lang="en-CA" dirty="0" smtClean="0"/>
              <a:t>of translation. 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Composed of two </a:t>
            </a:r>
          </a:p>
          <a:p>
            <a:pPr marL="0" indent="0">
              <a:buNone/>
            </a:pPr>
            <a:r>
              <a:rPr lang="en-CA" b="1" dirty="0" smtClean="0"/>
              <a:t>subunits </a:t>
            </a:r>
            <a:r>
              <a:rPr lang="en-CA" dirty="0" smtClean="0"/>
              <a:t>(1 large &amp; </a:t>
            </a:r>
          </a:p>
          <a:p>
            <a:pPr marL="0" indent="0">
              <a:buNone/>
            </a:pPr>
            <a:r>
              <a:rPr lang="en-CA" dirty="0" smtClean="0"/>
              <a:t>1 small) of RNA. </a:t>
            </a:r>
          </a:p>
        </p:txBody>
      </p:sp>
    </p:spTree>
    <p:extLst>
      <p:ext uri="{BB962C8B-B14F-4D97-AF65-F5344CB8AC3E}">
        <p14:creationId xmlns:p14="http://schemas.microsoft.com/office/powerpoint/2010/main" val="20968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And now the starting line-up for your </a:t>
            </a:r>
            <a:r>
              <a:rPr lang="en-CA" b="1" dirty="0" smtClean="0">
                <a:hlinkClick r:id="rId2"/>
              </a:rPr>
              <a:t>Protein All-Stars!!!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#1 – DNA </a:t>
            </a:r>
            <a:r>
              <a:rPr lang="en-CA" dirty="0" smtClean="0"/>
              <a:t>– Contains the gene template.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 smtClean="0"/>
              <a:t>#2 – mRNA </a:t>
            </a:r>
            <a:r>
              <a:rPr lang="en-CA" dirty="0" smtClean="0"/>
              <a:t>– Compliments the DNA, contains the codons.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 smtClean="0"/>
              <a:t>#3 – </a:t>
            </a:r>
            <a:r>
              <a:rPr lang="en-CA" b="1" dirty="0" err="1" smtClean="0"/>
              <a:t>tRNA</a:t>
            </a:r>
            <a:r>
              <a:rPr lang="en-CA" b="1" dirty="0" smtClean="0"/>
              <a:t> </a:t>
            </a:r>
            <a:r>
              <a:rPr lang="en-CA" dirty="0" smtClean="0"/>
              <a:t>– Compliments the mRNA, Delivers amino acids to 		the ribosome.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 smtClean="0"/>
              <a:t>#4 – </a:t>
            </a:r>
            <a:r>
              <a:rPr lang="en-CA" b="1" dirty="0"/>
              <a:t>R</a:t>
            </a:r>
            <a:r>
              <a:rPr lang="en-CA" b="1" dirty="0" smtClean="0"/>
              <a:t>ibosome </a:t>
            </a:r>
            <a:r>
              <a:rPr lang="en-CA" dirty="0" smtClean="0"/>
              <a:t>– Composed of large and small subunits of </a:t>
            </a:r>
            <a:r>
              <a:rPr lang="en-CA" dirty="0" err="1" smtClean="0"/>
              <a:t>rRNA</a:t>
            </a:r>
            <a:r>
              <a:rPr lang="en-CA" dirty="0" smtClean="0"/>
              <a:t>, 		        site of translation.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 smtClean="0"/>
              <a:t>#5 – Amino Acids </a:t>
            </a:r>
            <a:r>
              <a:rPr lang="en-CA" dirty="0" smtClean="0"/>
              <a:t>– Building blocks of proteins, different 			           sequences = different functions.  	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35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9766DC380EC41B0C646DC6BEDE1C2" ma:contentTypeVersion="0" ma:contentTypeDescription="Create a new document." ma:contentTypeScope="" ma:versionID="46df14caedb83cc47a62a714c32e4e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E80D55-1AD2-42C4-B18E-B976385668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87C0652-3EC0-46AC-8AC6-B9396E48D0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6F928C-B09C-49EC-8567-FD4C3E0C466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938</Words>
  <Application>Microsoft Office PowerPoint</Application>
  <PresentationFormat>On-screen Show (4:3)</PresentationFormat>
  <Paragraphs>182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PART 3 - Protein Synthesis and Gene Expression</vt:lpstr>
      <vt:lpstr>Remember…</vt:lpstr>
      <vt:lpstr>Amino Acids</vt:lpstr>
      <vt:lpstr>Quick Review of Proteins</vt:lpstr>
      <vt:lpstr>The Genetic Code</vt:lpstr>
      <vt:lpstr>What does it mean to…</vt:lpstr>
      <vt:lpstr>Transcription &amp; Translation</vt:lpstr>
      <vt:lpstr>Translation</vt:lpstr>
      <vt:lpstr>And now the starting line-up for your Protein All-Stars!!!</vt:lpstr>
      <vt:lpstr>Transcription &amp; Translation</vt:lpstr>
      <vt:lpstr>The Genetic Code</vt:lpstr>
      <vt:lpstr>Transcription – In Depth</vt:lpstr>
      <vt:lpstr>Transcription – In Depth</vt:lpstr>
      <vt:lpstr>PowerPoint Presentation</vt:lpstr>
      <vt:lpstr>To Do</vt:lpstr>
      <vt:lpstr>From Transcription to Translation</vt:lpstr>
      <vt:lpstr>From Transcription to Translation</vt:lpstr>
      <vt:lpstr>Translation – In Depth</vt:lpstr>
      <vt:lpstr>Translation – In Depth</vt:lpstr>
      <vt:lpstr>Translation – In Depth</vt:lpstr>
      <vt:lpstr>Translation – In Depth</vt:lpstr>
      <vt:lpstr>From RNA to Protein...</vt:lpstr>
      <vt:lpstr>Codons (See Codon Table Handout)</vt:lpstr>
      <vt:lpstr>PowerPoint Presentation</vt:lpstr>
      <vt:lpstr>Translation – In Depth</vt:lpstr>
      <vt:lpstr>Codons (See Codon Table Handout)</vt:lpstr>
      <vt:lpstr>Translation – In Depth</vt:lpstr>
      <vt:lpstr>To 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</dc:title>
  <dc:creator>ian b</dc:creator>
  <cp:lastModifiedBy>Jared Heidinger</cp:lastModifiedBy>
  <cp:revision>150</cp:revision>
  <dcterms:created xsi:type="dcterms:W3CDTF">2011-06-02T01:45:14Z</dcterms:created>
  <dcterms:modified xsi:type="dcterms:W3CDTF">2013-09-16T14:31:57Z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0x010100FA99766DC380EC41B0C646DC6BEDE1C2</vt:lpwstr>
  </property>
</Properties>
</file>