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80" r:id="rId5"/>
    <p:sldId id="276" r:id="rId6"/>
    <p:sldId id="270" r:id="rId7"/>
    <p:sldId id="271" r:id="rId8"/>
    <p:sldId id="267" r:id="rId9"/>
    <p:sldId id="277" r:id="rId10"/>
    <p:sldId id="272" r:id="rId11"/>
    <p:sldId id="278" r:id="rId12"/>
    <p:sldId id="279" r:id="rId13"/>
    <p:sldId id="258" r:id="rId14"/>
    <p:sldId id="259" r:id="rId15"/>
    <p:sldId id="281" r:id="rId16"/>
    <p:sldId id="283" r:id="rId17"/>
    <p:sldId id="263" r:id="rId18"/>
    <p:sldId id="264" r:id="rId19"/>
    <p:sldId id="282" r:id="rId20"/>
    <p:sldId id="262" r:id="rId21"/>
    <p:sldId id="261" r:id="rId22"/>
    <p:sldId id="273" r:id="rId23"/>
    <p:sldId id="274" r:id="rId24"/>
    <p:sldId id="275" r:id="rId25"/>
    <p:sldId id="265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183-8C25-441E-829F-6C6230E310AA}" type="datetimeFigureOut">
              <a:rPr lang="en-CA" smtClean="0"/>
              <a:pPr/>
              <a:t>04/09/2012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7774-831E-4AC1-89FF-364F76575AA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183-8C25-441E-829F-6C6230E310AA}" type="datetimeFigureOut">
              <a:rPr lang="en-CA" smtClean="0"/>
              <a:pPr/>
              <a:t>04/09/2012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7774-831E-4AC1-89FF-364F76575AA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183-8C25-441E-829F-6C6230E310AA}" type="datetimeFigureOut">
              <a:rPr lang="en-CA" smtClean="0"/>
              <a:pPr/>
              <a:t>04/09/2012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7774-831E-4AC1-89FF-364F76575AA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183-8C25-441E-829F-6C6230E310AA}" type="datetimeFigureOut">
              <a:rPr lang="en-CA" smtClean="0"/>
              <a:pPr/>
              <a:t>04/09/2012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7774-831E-4AC1-89FF-364F76575AA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183-8C25-441E-829F-6C6230E310AA}" type="datetimeFigureOut">
              <a:rPr lang="en-CA" smtClean="0"/>
              <a:pPr/>
              <a:t>04/09/2012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7774-831E-4AC1-89FF-364F76575AA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183-8C25-441E-829F-6C6230E310AA}" type="datetimeFigureOut">
              <a:rPr lang="en-CA" smtClean="0"/>
              <a:pPr/>
              <a:t>04/09/2012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7774-831E-4AC1-89FF-364F76575AA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183-8C25-441E-829F-6C6230E310AA}" type="datetimeFigureOut">
              <a:rPr lang="en-CA" smtClean="0"/>
              <a:pPr/>
              <a:t>04/09/2012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7774-831E-4AC1-89FF-364F76575AA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183-8C25-441E-829F-6C6230E310AA}" type="datetimeFigureOut">
              <a:rPr lang="en-CA" smtClean="0"/>
              <a:pPr/>
              <a:t>04/09/2012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7774-831E-4AC1-89FF-364F76575AA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183-8C25-441E-829F-6C6230E310AA}" type="datetimeFigureOut">
              <a:rPr lang="en-CA" smtClean="0"/>
              <a:pPr/>
              <a:t>04/09/2012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7774-831E-4AC1-89FF-364F76575AA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183-8C25-441E-829F-6C6230E310AA}" type="datetimeFigureOut">
              <a:rPr lang="en-CA" smtClean="0"/>
              <a:pPr/>
              <a:t>04/09/2012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7774-831E-4AC1-89FF-364F76575AA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3183-8C25-441E-829F-6C6230E310AA}" type="datetimeFigureOut">
              <a:rPr lang="en-CA" smtClean="0"/>
              <a:pPr/>
              <a:t>04/09/2012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7774-831E-4AC1-89FF-364F76575AA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93183-8C25-441E-829F-6C6230E310AA}" type="datetimeFigureOut">
              <a:rPr lang="en-CA" smtClean="0"/>
              <a:pPr/>
              <a:t>04/09/2012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27774-831E-4AC1-89FF-364F76575AA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j0PJTpkAMQ&amp;feature=player_embedde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ZxWXCT9wVo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772400" cy="1362075"/>
          </a:xfrm>
        </p:spPr>
        <p:txBody>
          <a:bodyPr/>
          <a:lstStyle/>
          <a:p>
            <a:r>
              <a:rPr lang="en-CA" dirty="0" smtClean="0"/>
              <a:t>PART 4 - Mutations and Genetic Recombination</a:t>
            </a:r>
            <a:endParaRPr lang="en-CA" dirty="0"/>
          </a:p>
        </p:txBody>
      </p:sp>
      <p:pic>
        <p:nvPicPr>
          <p:cNvPr id="13314" name="Picture 2" descr="http://www.foxnews.com/images/263163/0_61_021707_4_leg_duck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71612"/>
            <a:ext cx="6789012" cy="5091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DNA Sequencing &amp; Species Evolution </a:t>
            </a:r>
            <a:r>
              <a:rPr lang="en-CA" dirty="0" smtClean="0"/>
              <a:t>– </a:t>
            </a:r>
            <a:r>
              <a:rPr lang="en-CA" i="1" dirty="0" smtClean="0"/>
              <a:t>The origin of the Eukaryotic Cell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329642" cy="4714908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Ancestry can be traced through </a:t>
            </a:r>
            <a:r>
              <a:rPr lang="en-CA" dirty="0" smtClean="0">
                <a:hlinkClick r:id="rId2"/>
              </a:rPr>
              <a:t>mitochondrial</a:t>
            </a:r>
            <a:r>
              <a:rPr lang="en-CA" dirty="0" smtClean="0"/>
              <a:t> </a:t>
            </a:r>
            <a:r>
              <a:rPr lang="en-CA" dirty="0" smtClean="0"/>
              <a:t>and chloroplast </a:t>
            </a:r>
            <a:r>
              <a:rPr lang="en-CA" dirty="0" smtClean="0"/>
              <a:t>DNA.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Chloroplasts and mitochondria are believed to have once been independent prokaryotic cells</a:t>
            </a:r>
          </a:p>
          <a:p>
            <a:endParaRPr lang="en-CA" dirty="0" smtClean="0"/>
          </a:p>
          <a:p>
            <a:r>
              <a:rPr lang="en-CA" dirty="0" smtClean="0"/>
              <a:t>According to the endosymbiont theory; they were engulfed by larger cells and have co-evolved through a mutualistic relationship</a:t>
            </a:r>
          </a:p>
          <a:p>
            <a:pPr lvl="1"/>
            <a:endParaRPr lang="en-CA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066800"/>
          </a:xfrm>
        </p:spPr>
        <p:txBody>
          <a:bodyPr>
            <a:normAutofit/>
          </a:bodyPr>
          <a:lstStyle/>
          <a:p>
            <a:r>
              <a:rPr lang="en-CA" b="1" dirty="0" smtClean="0"/>
              <a:t>DNA Sequencing &amp; Species Evolution</a:t>
            </a:r>
            <a:endParaRPr lang="en-CA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31051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t="10110" r="4938" b="2948"/>
          <a:stretch>
            <a:fillRect/>
          </a:stretch>
        </p:blipFill>
        <p:spPr bwMode="auto">
          <a:xfrm>
            <a:off x="4572000" y="1844824"/>
            <a:ext cx="29523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63888" y="14127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Pg. 677</a:t>
            </a:r>
            <a:endParaRPr lang="en-CA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941168"/>
            <a:ext cx="33909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3635896" y="5517232"/>
            <a:ext cx="165618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5436096" y="522920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closer the evolutionary relationship of the organisms, the more similar their DNA sequences will be.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66800"/>
          </a:xfrm>
        </p:spPr>
        <p:txBody>
          <a:bodyPr>
            <a:normAutofit/>
          </a:bodyPr>
          <a:lstStyle/>
          <a:p>
            <a:r>
              <a:rPr lang="en-CA" b="1" dirty="0" smtClean="0"/>
              <a:t>DNA Sequencing &amp; Species Evolution</a:t>
            </a:r>
            <a:endParaRPr lang="en-C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26876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SINEs</a:t>
            </a:r>
            <a:r>
              <a:rPr lang="en-CA" sz="2800" dirty="0" smtClean="0"/>
              <a:t> and </a:t>
            </a:r>
            <a:r>
              <a:rPr lang="en-CA" sz="2800" b="1" dirty="0" smtClean="0"/>
              <a:t>LINEs</a:t>
            </a:r>
            <a:r>
              <a:rPr lang="en-CA" sz="2800" dirty="0" smtClean="0"/>
              <a:t>  (pg. 691) are DNA sequences that are inserted (in some cases by retroviruses) into non-coding regions but since they are passed on, can be used to trace evolutionary history of some organisms.</a:t>
            </a:r>
            <a:endParaRPr lang="en-CA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528" t="10000" r="2657" b="4001"/>
          <a:stretch>
            <a:fillRect/>
          </a:stretch>
        </p:blipFill>
        <p:spPr bwMode="auto">
          <a:xfrm>
            <a:off x="3995936" y="3501008"/>
            <a:ext cx="5004048" cy="2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40957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smtClean="0"/>
              <a:t>What are mutations?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en-CA" b="1" dirty="0" smtClean="0"/>
              <a:t>Mutation: </a:t>
            </a:r>
            <a:r>
              <a:rPr lang="en-CA" dirty="0" smtClean="0"/>
              <a:t>a permanent change in </a:t>
            </a:r>
            <a:r>
              <a:rPr lang="en-CA" dirty="0" smtClean="0"/>
              <a:t>nitrogenous base sequence of DNA.</a:t>
            </a:r>
            <a:endParaRPr lang="en-CA" dirty="0" smtClean="0"/>
          </a:p>
          <a:p>
            <a:pPr lvl="1">
              <a:lnSpc>
                <a:spcPct val="150000"/>
              </a:lnSpc>
            </a:pPr>
            <a:r>
              <a:rPr lang="en-CA" dirty="0" smtClean="0"/>
              <a:t>I</a:t>
            </a:r>
            <a:r>
              <a:rPr lang="en-CA" dirty="0" smtClean="0"/>
              <a:t>nheritable</a:t>
            </a:r>
            <a:endParaRPr lang="en-CA" dirty="0" smtClean="0"/>
          </a:p>
          <a:p>
            <a:pPr lvl="1">
              <a:lnSpc>
                <a:spcPct val="150000"/>
              </a:lnSpc>
            </a:pPr>
            <a:r>
              <a:rPr lang="en-CA" dirty="0" smtClean="0"/>
              <a:t>Can occur </a:t>
            </a:r>
            <a:r>
              <a:rPr lang="en-CA" dirty="0" smtClean="0"/>
              <a:t>in </a:t>
            </a:r>
            <a:r>
              <a:rPr lang="en-CA" dirty="0" smtClean="0"/>
              <a:t>somatic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CA" dirty="0" smtClean="0"/>
              <a:t>or germ cells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CA" dirty="0" smtClean="0"/>
              <a:t>May or may not change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CA" dirty="0" smtClean="0"/>
              <a:t>amino acid sequence</a:t>
            </a:r>
            <a:endParaRPr lang="en-CA" dirty="0" smtClean="0"/>
          </a:p>
        </p:txBody>
      </p:sp>
      <p:pic>
        <p:nvPicPr>
          <p:cNvPr id="15362" name="Picture 2" descr="https://encrypted-tbn0.google.com/images?q=tbn:ANd9GcR4fERLlveIVcVR8nFmazFAZSvt5-lkntlT9y-xcuCLmVXrmmuZS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143248"/>
            <a:ext cx="3429024" cy="3383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smtClean="0"/>
              <a:t>Point Mutations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8686800" cy="5445224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Point mutations </a:t>
            </a:r>
            <a:r>
              <a:rPr lang="en-CA" dirty="0" smtClean="0"/>
              <a:t>– </a:t>
            </a:r>
            <a:r>
              <a:rPr lang="en-CA" dirty="0" smtClean="0"/>
              <a:t>Substitution of one (or more) base </a:t>
            </a:r>
            <a:r>
              <a:rPr lang="en-CA" dirty="0" smtClean="0"/>
              <a:t>pair in the DNA sequence, may or may not change amino acid that is coded for</a:t>
            </a:r>
            <a:r>
              <a:rPr lang="en-CA" dirty="0" smtClean="0"/>
              <a:t>.</a:t>
            </a:r>
          </a:p>
          <a:p>
            <a:r>
              <a:rPr lang="en-CA" dirty="0"/>
              <a:t>Usually has minor effects on the cell, if any</a:t>
            </a:r>
          </a:p>
          <a:p>
            <a:r>
              <a:rPr lang="en-CA" dirty="0"/>
              <a:t>Ex. ‘</a:t>
            </a:r>
            <a:r>
              <a:rPr lang="en-CA" b="1" dirty="0">
                <a:solidFill>
                  <a:srgbClr val="0070C0"/>
                </a:solidFill>
              </a:rPr>
              <a:t>silent mutations</a:t>
            </a:r>
            <a:r>
              <a:rPr lang="en-CA" dirty="0"/>
              <a:t>’ will not have any effect on the polypeptide chain</a:t>
            </a:r>
          </a:p>
          <a:p>
            <a:pPr lvl="1"/>
            <a:r>
              <a:rPr lang="en-CA" sz="3200" b="1" dirty="0">
                <a:solidFill>
                  <a:srgbClr val="FF0000"/>
                </a:solidFill>
              </a:rPr>
              <a:t>DNA: </a:t>
            </a:r>
            <a:r>
              <a:rPr lang="en-CA" sz="3200" dirty="0"/>
              <a:t>CCT to CCC</a:t>
            </a:r>
          </a:p>
          <a:p>
            <a:pPr lvl="1"/>
            <a:r>
              <a:rPr lang="en-CA" sz="3200" b="1" dirty="0">
                <a:solidFill>
                  <a:srgbClr val="00B050"/>
                </a:solidFill>
              </a:rPr>
              <a:t>mRNA: </a:t>
            </a:r>
            <a:r>
              <a:rPr lang="en-CA" sz="3200" dirty="0"/>
              <a:t>GGA to GGG; </a:t>
            </a:r>
          </a:p>
          <a:p>
            <a:pPr lvl="1"/>
            <a:r>
              <a:rPr lang="en-CA" sz="3200" b="1" dirty="0"/>
              <a:t>A.A?</a:t>
            </a:r>
          </a:p>
          <a:p>
            <a:endParaRPr lang="en-CA" dirty="0" smtClean="0"/>
          </a:p>
          <a:p>
            <a:endParaRPr lang="en-CA" dirty="0" smtClean="0"/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0" y="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Point Mutations</a:t>
            </a:r>
            <a:endParaRPr lang="en-C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" y="1628800"/>
            <a:ext cx="9144000" cy="510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275" y="1329639"/>
            <a:ext cx="4378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/>
              <a:t>Ex. </a:t>
            </a:r>
            <a:r>
              <a:rPr lang="en-CA" sz="3200" b="1" dirty="0" smtClean="0">
                <a:solidFill>
                  <a:srgbClr val="0070C0"/>
                </a:solidFill>
              </a:rPr>
              <a:t>silent mutation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1969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smtClean="0"/>
              <a:t>Point </a:t>
            </a:r>
            <a:r>
              <a:rPr lang="en-CA" b="1" dirty="0" smtClean="0"/>
              <a:t>Mutations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525963"/>
          </a:xfrm>
        </p:spPr>
        <p:txBody>
          <a:bodyPr/>
          <a:lstStyle/>
          <a:p>
            <a:r>
              <a:rPr lang="en-CA" sz="3600" b="1" dirty="0" smtClean="0"/>
              <a:t>Ex. Hockey Substitution</a:t>
            </a:r>
          </a:p>
          <a:p>
            <a:pPr lvl="1"/>
            <a:r>
              <a:rPr lang="en-CA" sz="3600" dirty="0" smtClean="0"/>
              <a:t>Lineup looks different, still 5 players and the result is the same.</a:t>
            </a:r>
            <a:endParaRPr lang="en-CA" sz="3600" dirty="0"/>
          </a:p>
          <a:p>
            <a:pPr lvl="1"/>
            <a:endParaRPr lang="en-CA" sz="3600" dirty="0"/>
          </a:p>
          <a:p>
            <a:r>
              <a:rPr lang="en-CA" sz="3600" b="1" dirty="0"/>
              <a:t>Ex. </a:t>
            </a:r>
            <a:r>
              <a:rPr lang="en-CA" sz="3600" b="1" dirty="0" smtClean="0"/>
              <a:t>Broadway Play Star</a:t>
            </a:r>
            <a:endParaRPr lang="en-CA" sz="3600" b="1" dirty="0"/>
          </a:p>
          <a:p>
            <a:pPr lvl="1"/>
            <a:r>
              <a:rPr lang="en-CA" sz="3600" dirty="0" smtClean="0"/>
              <a:t>Get’s a pipe to the knee, understudy fills in; play might look different but show goes on.</a:t>
            </a:r>
            <a:endParaRPr lang="en-CA" sz="3600" dirty="0"/>
          </a:p>
          <a:p>
            <a:pPr marL="5715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7095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err="1" smtClean="0"/>
              <a:t>Frameshift</a:t>
            </a:r>
            <a:r>
              <a:rPr lang="en-CA" b="1" dirty="0" smtClean="0"/>
              <a:t> Mutations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525963"/>
          </a:xfrm>
        </p:spPr>
        <p:txBody>
          <a:bodyPr/>
          <a:lstStyle/>
          <a:p>
            <a:r>
              <a:rPr lang="en-CA" b="1" dirty="0" err="1" smtClean="0"/>
              <a:t>Frameshift</a:t>
            </a:r>
            <a:r>
              <a:rPr lang="en-CA" b="1" dirty="0" smtClean="0"/>
              <a:t> mutation: </a:t>
            </a:r>
            <a:r>
              <a:rPr lang="en-CA" dirty="0" smtClean="0"/>
              <a:t>can be caused by an </a:t>
            </a:r>
            <a:r>
              <a:rPr lang="en-CA" b="1" i="1" dirty="0" smtClean="0">
                <a:solidFill>
                  <a:srgbClr val="FF0000"/>
                </a:solidFill>
              </a:rPr>
              <a:t>insertion</a:t>
            </a:r>
            <a:r>
              <a:rPr lang="en-CA" i="1" dirty="0" smtClean="0"/>
              <a:t> </a:t>
            </a:r>
            <a:r>
              <a:rPr lang="en-CA" dirty="0" smtClean="0"/>
              <a:t>or a </a:t>
            </a:r>
            <a:r>
              <a:rPr lang="en-CA" b="1" i="1" dirty="0" smtClean="0">
                <a:solidFill>
                  <a:srgbClr val="FF0000"/>
                </a:solidFill>
              </a:rPr>
              <a:t>deletion</a:t>
            </a:r>
            <a:r>
              <a:rPr lang="en-CA" i="1" dirty="0" smtClean="0"/>
              <a:t> </a:t>
            </a:r>
            <a:r>
              <a:rPr lang="en-CA" dirty="0" smtClean="0"/>
              <a:t>of </a:t>
            </a:r>
            <a:r>
              <a:rPr lang="en-CA" b="1" i="1" dirty="0" smtClean="0"/>
              <a:t>one or two </a:t>
            </a:r>
            <a:r>
              <a:rPr lang="en-CA" dirty="0" smtClean="0"/>
              <a:t>nucleotides; which causes the reading frame of the gene to be altered. </a:t>
            </a:r>
            <a:endParaRPr lang="en-CA" b="1" dirty="0"/>
          </a:p>
        </p:txBody>
      </p:sp>
      <p:pic>
        <p:nvPicPr>
          <p:cNvPr id="7170" name="Picture 2" descr="http://t3.gstatic.com/images?q=tbn:ANd9GcScO5McKzf0YjzlNnwaOUbOphYMp3Tss3FyhzBUM_8h9_SUuvv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098883"/>
            <a:ext cx="4000528" cy="3759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353" t="11812" r="2777" b="5501"/>
          <a:stretch>
            <a:fillRect/>
          </a:stretch>
        </p:blipFill>
        <p:spPr bwMode="auto">
          <a:xfrm>
            <a:off x="2699792" y="2276872"/>
            <a:ext cx="4248472" cy="21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29264"/>
          </a:xfrm>
        </p:spPr>
        <p:txBody>
          <a:bodyPr/>
          <a:lstStyle/>
          <a:p>
            <a:r>
              <a:rPr lang="en-CA" b="1" dirty="0" smtClean="0"/>
              <a:t>Deletion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The elimination of a base pair or group of base pairs from a DNA sequence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/>
          </a:p>
          <a:p>
            <a:r>
              <a:rPr lang="en-CA" b="1" dirty="0" smtClean="0"/>
              <a:t>Insertion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The placement of an </a:t>
            </a:r>
          </a:p>
          <a:p>
            <a:pPr lvl="1">
              <a:buNone/>
            </a:pPr>
            <a:r>
              <a:rPr lang="en-CA" dirty="0" smtClean="0"/>
              <a:t>extra nucleotide in a </a:t>
            </a:r>
          </a:p>
          <a:p>
            <a:pPr lvl="1">
              <a:buNone/>
            </a:pPr>
            <a:r>
              <a:rPr lang="en-CA" dirty="0" smtClean="0"/>
              <a:t>DNA sequence</a:t>
            </a:r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CA" b="1" dirty="0" err="1" smtClean="0"/>
              <a:t>Frameshift</a:t>
            </a:r>
            <a:r>
              <a:rPr lang="en-CA" b="1" dirty="0" smtClean="0"/>
              <a:t> Mutations</a:t>
            </a:r>
            <a:endParaRPr lang="en-CA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620" t="17906" r="2074" b="7208"/>
          <a:stretch>
            <a:fillRect/>
          </a:stretch>
        </p:blipFill>
        <p:spPr bwMode="auto">
          <a:xfrm>
            <a:off x="3779912" y="5011347"/>
            <a:ext cx="5364088" cy="184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25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err="1" smtClean="0"/>
              <a:t>Frameshift</a:t>
            </a:r>
            <a:r>
              <a:rPr lang="en-CA" b="1" dirty="0" smtClean="0"/>
              <a:t> Mutations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525963"/>
          </a:xfrm>
        </p:spPr>
        <p:txBody>
          <a:bodyPr/>
          <a:lstStyle/>
          <a:p>
            <a:r>
              <a:rPr lang="en-CA" sz="3600" b="1" dirty="0" smtClean="0"/>
              <a:t>Ex. Hockey Power Play</a:t>
            </a:r>
          </a:p>
          <a:p>
            <a:pPr lvl="1"/>
            <a:r>
              <a:rPr lang="en-CA" sz="3600" dirty="0" smtClean="0"/>
              <a:t>Lose one player, changes how the game is played.</a:t>
            </a:r>
            <a:endParaRPr lang="en-CA" sz="3600" dirty="0"/>
          </a:p>
          <a:p>
            <a:pPr lvl="1"/>
            <a:endParaRPr lang="en-CA" sz="3600" dirty="0"/>
          </a:p>
          <a:p>
            <a:r>
              <a:rPr lang="en-CA" sz="3600" b="1" dirty="0"/>
              <a:t>Ex. </a:t>
            </a:r>
            <a:r>
              <a:rPr lang="en-CA" sz="3600" b="1" dirty="0" smtClean="0"/>
              <a:t>Broadway Play Star &amp; their Understudy </a:t>
            </a:r>
            <a:endParaRPr lang="en-CA" sz="3600" b="1" dirty="0"/>
          </a:p>
          <a:p>
            <a:pPr lvl="1"/>
            <a:r>
              <a:rPr lang="en-CA" sz="3600" dirty="0" smtClean="0"/>
              <a:t>Get pipe(s) to the knee(s), the show won’t go on.</a:t>
            </a:r>
            <a:endParaRPr lang="en-CA" sz="3600" dirty="0"/>
          </a:p>
          <a:p>
            <a:pPr marL="5715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5752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0668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00B050"/>
                </a:solidFill>
              </a:rPr>
              <a:t>Restriction Enzymes</a:t>
            </a:r>
            <a:endParaRPr lang="en-C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lnSpcReduction="10000"/>
          </a:bodyPr>
          <a:lstStyle/>
          <a:p>
            <a:r>
              <a:rPr lang="en-CA" b="1" dirty="0" smtClean="0"/>
              <a:t>Restriction Enzymes: </a:t>
            </a:r>
            <a:r>
              <a:rPr lang="en-CA" dirty="0" smtClean="0"/>
              <a:t>catalyze the cleavage of DNA at specific nucleotide sequences to form restriction fragments</a:t>
            </a:r>
          </a:p>
          <a:p>
            <a:pPr lvl="1"/>
            <a:r>
              <a:rPr lang="en-CA" b="1" dirty="0" smtClean="0"/>
              <a:t>Especially important for defending cells against foreign DNA</a:t>
            </a:r>
          </a:p>
          <a:p>
            <a:endParaRPr lang="en-CA" b="1" dirty="0" smtClean="0"/>
          </a:p>
          <a:p>
            <a:r>
              <a:rPr lang="en-CA" b="1" dirty="0" smtClean="0"/>
              <a:t>Restriction Endonucleases: </a:t>
            </a:r>
            <a:r>
              <a:rPr lang="en-CA" dirty="0" smtClean="0"/>
              <a:t>A type of restriction enzyme that recognizes a target sequence within a strand of DNA and cuts the DNA at a particular restriction site</a:t>
            </a:r>
          </a:p>
          <a:p>
            <a:pPr lvl="1"/>
            <a:r>
              <a:rPr lang="en-CA" dirty="0" smtClean="0"/>
              <a:t>Like molecular scissors and cut double-stranded DNA at a specific base-pair sequence.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smtClean="0"/>
              <a:t>Nonsense Mutations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525963"/>
          </a:xfrm>
        </p:spPr>
        <p:txBody>
          <a:bodyPr/>
          <a:lstStyle/>
          <a:p>
            <a:r>
              <a:rPr lang="en-CA" b="1" dirty="0" smtClean="0"/>
              <a:t>Nonsense mutation: </a:t>
            </a:r>
            <a:r>
              <a:rPr lang="en-CA" dirty="0" smtClean="0"/>
              <a:t>gene is unable to code for a polypeptide sequence due to the deletion of the start signal or a premature stop signal</a:t>
            </a:r>
            <a:endParaRPr lang="en-CA" b="1" dirty="0"/>
          </a:p>
        </p:txBody>
      </p:sp>
      <p:pic>
        <p:nvPicPr>
          <p:cNvPr id="8194" name="Picture 2" descr="http://t2.gstatic.com/images?q=tbn:ANd9GcQxpAYh1VE2t9HyKtpESYXnCkusrJRRZaZnzK2ZusIMDIgu1cBk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143248"/>
            <a:ext cx="3971532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kvhs.nbed.nb.ca/gallant/biology/point_mutation.jpg"/>
          <p:cNvPicPr>
            <a:picLocks noChangeAspect="1" noChangeArrowheads="1"/>
          </p:cNvPicPr>
          <p:nvPr/>
        </p:nvPicPr>
        <p:blipFill>
          <a:blip r:embed="rId2" cstate="print"/>
          <a:srcRect l="49489"/>
          <a:stretch>
            <a:fillRect/>
          </a:stretch>
        </p:blipFill>
        <p:spPr bwMode="auto">
          <a:xfrm>
            <a:off x="6000760" y="3459890"/>
            <a:ext cx="3143240" cy="339810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/>
          <a:lstStyle/>
          <a:p>
            <a:pPr algn="l"/>
            <a:r>
              <a:rPr lang="en-CA" b="1" dirty="0" err="1" smtClean="0"/>
              <a:t>Missense</a:t>
            </a:r>
            <a:r>
              <a:rPr lang="en-CA" b="1" dirty="0" smtClean="0"/>
              <a:t> Mutations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8229600" cy="5072098"/>
          </a:xfrm>
        </p:spPr>
        <p:txBody>
          <a:bodyPr>
            <a:normAutofit/>
          </a:bodyPr>
          <a:lstStyle/>
          <a:p>
            <a:r>
              <a:rPr lang="en-CA" b="1" dirty="0" err="1" smtClean="0"/>
              <a:t>Missense</a:t>
            </a:r>
            <a:r>
              <a:rPr lang="en-CA" b="1" dirty="0" smtClean="0"/>
              <a:t> mutation: </a:t>
            </a:r>
            <a:r>
              <a:rPr lang="en-CA" dirty="0" smtClean="0"/>
              <a:t>results in an </a:t>
            </a:r>
          </a:p>
          <a:p>
            <a:pPr>
              <a:buNone/>
            </a:pPr>
            <a:r>
              <a:rPr lang="en-CA" dirty="0" smtClean="0"/>
              <a:t>altered </a:t>
            </a:r>
            <a:r>
              <a:rPr lang="en-CA" dirty="0" smtClean="0"/>
              <a:t>protein.</a:t>
            </a:r>
            <a:endParaRPr lang="en-CA" dirty="0" smtClean="0"/>
          </a:p>
          <a:p>
            <a:pPr lvl="1"/>
            <a:r>
              <a:rPr lang="en-CA" sz="3200" b="1" u="sng" dirty="0" smtClean="0"/>
              <a:t>Can be </a:t>
            </a:r>
            <a:r>
              <a:rPr lang="en-CA" sz="3200" b="1" u="sng" dirty="0" smtClean="0"/>
              <a:t>harmful</a:t>
            </a:r>
          </a:p>
          <a:p>
            <a:pPr marL="457200" lvl="1" indent="0">
              <a:buNone/>
            </a:pPr>
            <a:r>
              <a:rPr lang="en-CA" sz="3200" dirty="0" smtClean="0"/>
              <a:t>Ex</a:t>
            </a:r>
            <a:r>
              <a:rPr lang="en-CA" sz="3200" dirty="0" smtClean="0"/>
              <a:t>. Sickle cell </a:t>
            </a:r>
            <a:r>
              <a:rPr lang="en-CA" sz="3200" dirty="0" smtClean="0"/>
              <a:t>anemia</a:t>
            </a:r>
          </a:p>
          <a:p>
            <a:pPr marL="457200" lvl="1" indent="0">
              <a:buNone/>
            </a:pPr>
            <a:r>
              <a:rPr lang="en-CA" sz="3200" dirty="0" smtClean="0"/>
              <a:t>(pg. 727)</a:t>
            </a:r>
            <a:endParaRPr lang="en-CA" sz="3200" dirty="0" smtClean="0"/>
          </a:p>
          <a:p>
            <a:pPr lvl="1"/>
            <a:r>
              <a:rPr lang="en-CA" sz="3200" b="1" u="sng" dirty="0" smtClean="0"/>
              <a:t>Can be </a:t>
            </a:r>
            <a:r>
              <a:rPr lang="en-CA" sz="3200" b="1" u="sng" dirty="0" smtClean="0"/>
              <a:t>useful</a:t>
            </a:r>
            <a:endParaRPr lang="en-CA" sz="3200" b="1" u="sng" dirty="0" smtClean="0"/>
          </a:p>
          <a:p>
            <a:pPr lvl="1">
              <a:buNone/>
            </a:pPr>
            <a:r>
              <a:rPr lang="en-CA" sz="3200" dirty="0" smtClean="0"/>
              <a:t>Ex. </a:t>
            </a:r>
            <a:r>
              <a:rPr lang="en-CA" sz="3200" dirty="0" smtClean="0"/>
              <a:t>Bacteria develops new </a:t>
            </a:r>
          </a:p>
          <a:p>
            <a:pPr lvl="1">
              <a:buNone/>
            </a:pPr>
            <a:r>
              <a:rPr lang="en-CA" sz="3200" dirty="0" smtClean="0"/>
              <a:t>antibiotic resistance</a:t>
            </a:r>
            <a:endParaRPr lang="en-CA" sz="3200" dirty="0"/>
          </a:p>
        </p:txBody>
      </p:sp>
      <p:pic>
        <p:nvPicPr>
          <p:cNvPr id="5" name="Picture 2" descr="http://kvhs.nbed.nb.ca/gallant/biology/point_mutation.jpg"/>
          <p:cNvPicPr>
            <a:picLocks noChangeAspect="1" noChangeArrowheads="1"/>
          </p:cNvPicPr>
          <p:nvPr/>
        </p:nvPicPr>
        <p:blipFill>
          <a:blip r:embed="rId2" cstate="print"/>
          <a:srcRect r="50510"/>
          <a:stretch>
            <a:fillRect/>
          </a:stretch>
        </p:blipFill>
        <p:spPr bwMode="auto">
          <a:xfrm>
            <a:off x="6143636" y="0"/>
            <a:ext cx="3000364" cy="3310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Gene </a:t>
            </a:r>
            <a:r>
              <a:rPr lang="en-CA" b="1" dirty="0" smtClean="0"/>
              <a:t>Mutations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3600" b="1" dirty="0" smtClean="0"/>
              <a:t>Gene Mutation: </a:t>
            </a:r>
            <a:r>
              <a:rPr lang="en-CA" sz="3600" dirty="0" smtClean="0"/>
              <a:t>Changes the amino acids specified by the DNA sequence.</a:t>
            </a:r>
          </a:p>
          <a:p>
            <a:r>
              <a:rPr lang="en-CA" sz="3600" dirty="0"/>
              <a:t>H</a:t>
            </a:r>
            <a:r>
              <a:rPr lang="en-CA" sz="3600" dirty="0" smtClean="0"/>
              <a:t>ave pronounced </a:t>
            </a:r>
            <a:r>
              <a:rPr lang="en-CA" sz="3600" dirty="0" smtClean="0"/>
              <a:t>effects on </a:t>
            </a:r>
            <a:r>
              <a:rPr lang="en-CA" sz="3600" dirty="0" smtClean="0"/>
              <a:t>cell structure/ function</a:t>
            </a:r>
            <a:r>
              <a:rPr lang="en-CA" sz="3600" dirty="0" smtClean="0"/>
              <a:t>.</a:t>
            </a:r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eidinja\Desktop\funny-science-news-experiments-memes-and-thats-how-ducks-are-mad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5" b="45093"/>
          <a:stretch>
            <a:fillRect/>
          </a:stretch>
        </p:blipFill>
        <p:spPr bwMode="auto">
          <a:xfrm>
            <a:off x="428596" y="1428736"/>
            <a:ext cx="8286808" cy="54292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A Simple Guide to Genetic Mutations</a:t>
            </a:r>
            <a:endParaRPr lang="en-CA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A Simple Guide to Genetic Mutations</a:t>
            </a:r>
            <a:endParaRPr lang="en-CA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heidinja\Desktop\funny-science-news-experiments-memes-and-thats-how-ducks-are-mad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07" b="5834"/>
          <a:stretch>
            <a:fillRect/>
          </a:stretch>
        </p:blipFill>
        <p:spPr bwMode="auto">
          <a:xfrm>
            <a:off x="457830" y="1460170"/>
            <a:ext cx="8257573" cy="5397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FF0000"/>
                </a:solidFill>
              </a:rPr>
              <a:t>Causes of Mutations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643050"/>
            <a:ext cx="8258204" cy="4931486"/>
          </a:xfrm>
        </p:spPr>
        <p:txBody>
          <a:bodyPr numCol="2">
            <a:normAutofit fontScale="92500" lnSpcReduction="10000"/>
          </a:bodyPr>
          <a:lstStyle/>
          <a:p>
            <a:pPr>
              <a:buNone/>
            </a:pPr>
            <a:r>
              <a:rPr lang="en-CA" b="1" dirty="0" smtClean="0"/>
              <a:t>Spontaneous 		</a:t>
            </a:r>
          </a:p>
          <a:p>
            <a:r>
              <a:rPr lang="en-CA" dirty="0" smtClean="0"/>
              <a:t>Caused by natural, molecular interactions in the cell</a:t>
            </a:r>
          </a:p>
          <a:p>
            <a:r>
              <a:rPr lang="en-CA" dirty="0" smtClean="0"/>
              <a:t>Ex. DNA polymerase may incorrectly pair base pairs during DNA replication</a:t>
            </a:r>
          </a:p>
          <a:p>
            <a:endParaRPr lang="en-CA" dirty="0" smtClean="0"/>
          </a:p>
          <a:p>
            <a:pPr>
              <a:buNone/>
            </a:pPr>
            <a:endParaRPr lang="en-CA" b="1" dirty="0" smtClean="0"/>
          </a:p>
          <a:p>
            <a:pPr>
              <a:buNone/>
            </a:pPr>
            <a:r>
              <a:rPr lang="en-CA" b="1" dirty="0" smtClean="0"/>
              <a:t>Induced</a:t>
            </a:r>
          </a:p>
          <a:p>
            <a:r>
              <a:rPr lang="en-CA" dirty="0" smtClean="0"/>
              <a:t>Caused by outside agents from the environment</a:t>
            </a:r>
          </a:p>
          <a:p>
            <a:r>
              <a:rPr lang="en-CA" dirty="0" smtClean="0"/>
              <a:t>Either: physical mutagens or chemical mutagens</a:t>
            </a:r>
          </a:p>
          <a:p>
            <a:pPr lvl="1"/>
            <a:r>
              <a:rPr lang="en-CA" b="1" dirty="0" smtClean="0"/>
              <a:t>Mutagen: </a:t>
            </a:r>
            <a:r>
              <a:rPr lang="en-CA" dirty="0" smtClean="0"/>
              <a:t>a substance or event that increases the rate of a mutation</a:t>
            </a:r>
            <a:endParaRPr lang="en-CA" b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43438" y="1643049"/>
            <a:ext cx="0" cy="500066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0668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7030A0"/>
                </a:solidFill>
              </a:rPr>
              <a:t>Induced Mutations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643578"/>
          </a:xfrm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en-CA" b="1" dirty="0" smtClean="0"/>
              <a:t>Physical Mutagens</a:t>
            </a:r>
          </a:p>
          <a:p>
            <a:r>
              <a:rPr lang="en-CA" dirty="0" smtClean="0"/>
              <a:t>Mutagens that cause physical changes in the structure of DNA</a:t>
            </a:r>
          </a:p>
          <a:p>
            <a:pPr lvl="1"/>
            <a:r>
              <a:rPr lang="en-CA" dirty="0" smtClean="0">
                <a:solidFill>
                  <a:srgbClr val="0070C0"/>
                </a:solidFill>
              </a:rPr>
              <a:t>Ex. X-rays &amp; gamma rays (most damaging known)</a:t>
            </a:r>
          </a:p>
          <a:p>
            <a:pPr lvl="1"/>
            <a:r>
              <a:rPr lang="en-CA" dirty="0" smtClean="0">
                <a:solidFill>
                  <a:srgbClr val="0070C0"/>
                </a:solidFill>
              </a:rPr>
              <a:t>Ex. UV can cause chemical reactions between C-T pairings</a:t>
            </a:r>
          </a:p>
          <a:p>
            <a:endParaRPr lang="en-CA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CA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CA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CA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CA" b="1" dirty="0" smtClean="0"/>
              <a:t>Chemical Mutagens</a:t>
            </a:r>
          </a:p>
          <a:p>
            <a:r>
              <a:rPr lang="en-CA" dirty="0" smtClean="0"/>
              <a:t>Molecule that can enter the nucleus of a cell and interacts chemically with the DNA</a:t>
            </a:r>
          </a:p>
          <a:p>
            <a:r>
              <a:rPr lang="en-CA" dirty="0" smtClean="0"/>
              <a:t>Can cause nucleotide insertions or frameshifts</a:t>
            </a:r>
          </a:p>
          <a:p>
            <a:r>
              <a:rPr lang="en-CA" dirty="0" smtClean="0"/>
              <a:t>Can cause incorrect base pairings by inserting themselves into the DNA</a:t>
            </a:r>
          </a:p>
          <a:p>
            <a:pPr lvl="1">
              <a:buNone/>
            </a:pPr>
            <a:r>
              <a:rPr lang="en-CA" b="1" dirty="0" smtClean="0">
                <a:solidFill>
                  <a:srgbClr val="00B050"/>
                </a:solidFill>
              </a:rPr>
              <a:t>Ex. </a:t>
            </a:r>
            <a:r>
              <a:rPr lang="en-CA" dirty="0" smtClean="0"/>
              <a:t>Nitrites, gasoline fumes, second-hand smoke</a:t>
            </a:r>
            <a:endParaRPr lang="en-CA" dirty="0"/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1821637" y="3893347"/>
            <a:ext cx="5429288" cy="714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21800"/>
          </a:xfrm>
        </p:spPr>
        <p:txBody>
          <a:bodyPr>
            <a:noAutofit/>
          </a:bodyPr>
          <a:lstStyle/>
          <a:p>
            <a:r>
              <a:rPr lang="en-CA" dirty="0"/>
              <a:t>E</a:t>
            </a:r>
            <a:r>
              <a:rPr lang="en-CA" dirty="0" smtClean="0"/>
              <a:t>ach type of restriction enzyme recognizes a particular sequence of nucleotides that is known as its </a:t>
            </a:r>
            <a:r>
              <a:rPr lang="en-CA" b="1" u="sng" dirty="0" smtClean="0"/>
              <a:t>recognition site</a:t>
            </a:r>
            <a:r>
              <a:rPr lang="en-CA" dirty="0" smtClean="0"/>
              <a:t>.</a:t>
            </a:r>
          </a:p>
          <a:p>
            <a:pPr marL="109728" indent="0">
              <a:buNone/>
            </a:pPr>
            <a:endParaRPr lang="en-CA" dirty="0" smtClean="0"/>
          </a:p>
          <a:p>
            <a:pPr lvl="1"/>
            <a:r>
              <a:rPr lang="en-CA" sz="3200" dirty="0" smtClean="0"/>
              <a:t>Most sites are 4 to 8 base pairs long and usually are </a:t>
            </a:r>
            <a:r>
              <a:rPr lang="en-CA" sz="3200" b="1" u="sng" dirty="0" smtClean="0"/>
              <a:t>palindromic</a:t>
            </a:r>
            <a:r>
              <a:rPr lang="en-CA" sz="3200" dirty="0" smtClean="0"/>
              <a:t>. (reading the same forwards and backwards)</a:t>
            </a:r>
          </a:p>
          <a:p>
            <a:pPr marL="457200" lvl="1" indent="0">
              <a:buNone/>
            </a:pPr>
            <a:endParaRPr lang="en-CA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5473" y="0"/>
            <a:ext cx="8229600" cy="10668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00B050"/>
                </a:solidFill>
              </a:rPr>
              <a:t>Restriction Enzymes</a:t>
            </a:r>
            <a:endParaRPr lang="en-CA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21800"/>
          </a:xfrm>
        </p:spPr>
        <p:txBody>
          <a:bodyPr>
            <a:noAutofit/>
          </a:bodyPr>
          <a:lstStyle/>
          <a:p>
            <a:pPr lvl="1"/>
            <a:r>
              <a:rPr lang="en-CA" sz="3200" b="1" u="sng" dirty="0"/>
              <a:t>Sticky ends</a:t>
            </a:r>
            <a:r>
              <a:rPr lang="en-CA" sz="3200" dirty="0"/>
              <a:t>: fragment ends of a DNA molecule with short single-stranded overhangs, resulting from cleavage by a restriction enzyme</a:t>
            </a:r>
          </a:p>
          <a:p>
            <a:pPr lvl="1"/>
            <a:endParaRPr lang="en-CA" sz="3200" dirty="0"/>
          </a:p>
          <a:p>
            <a:pPr lvl="1"/>
            <a:r>
              <a:rPr lang="en-CA" sz="3200" b="1" u="sng" dirty="0"/>
              <a:t>Blunt End</a:t>
            </a:r>
            <a:r>
              <a:rPr lang="en-CA" sz="3200" dirty="0"/>
              <a:t>: fragment ends of a DNA molecule that are fully base paired, resulting from cleavage by a restriction enzyme</a:t>
            </a:r>
          </a:p>
          <a:p>
            <a:pPr marL="457200" lvl="1" indent="0">
              <a:buNone/>
            </a:pPr>
            <a:endParaRPr lang="en-CA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5473" y="0"/>
            <a:ext cx="8229600" cy="10668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00B050"/>
                </a:solidFill>
              </a:rPr>
              <a:t>Restriction Enzymes</a:t>
            </a:r>
            <a:endParaRPr lang="en-CA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0668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00B050"/>
                </a:solidFill>
              </a:rPr>
              <a:t>Restriction Enzymes</a:t>
            </a:r>
            <a:endParaRPr lang="en-CA" b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42" t="6327" r="1842" b="3315"/>
          <a:stretch>
            <a:fillRect/>
          </a:stretch>
        </p:blipFill>
        <p:spPr bwMode="auto">
          <a:xfrm>
            <a:off x="0" y="1340767"/>
            <a:ext cx="9159418" cy="51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35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users.rcn.com/jkimball.ma.ultranet/BiologyPages/M/Making_rD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241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PCR &amp; DNA Fingerprinting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53944"/>
            <a:ext cx="9144000" cy="704056"/>
          </a:xfrm>
        </p:spPr>
        <p:txBody>
          <a:bodyPr/>
          <a:lstStyle/>
          <a:p>
            <a:pPr algn="ctr">
              <a:buNone/>
            </a:pPr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www.youtube.com/watch?v=ZxWXCT9wVoI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842" t="13420" r="1842" b="7323"/>
          <a:stretch>
            <a:fillRect/>
          </a:stretch>
        </p:blipFill>
        <p:spPr bwMode="auto">
          <a:xfrm>
            <a:off x="90887" y="4005064"/>
            <a:ext cx="88071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4610" t="9793" r="5501" b="5991"/>
          <a:stretch>
            <a:fillRect/>
          </a:stretch>
        </p:blipFill>
        <p:spPr bwMode="auto">
          <a:xfrm>
            <a:off x="2987824" y="1052736"/>
            <a:ext cx="28083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7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pPr algn="l"/>
            <a:r>
              <a:rPr lang="en-CA" b="1" dirty="0" smtClean="0"/>
              <a:t>Recombinant DNA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488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CA" b="1" dirty="0" smtClean="0"/>
              <a:t>Genetic engineering: </a:t>
            </a:r>
            <a:r>
              <a:rPr lang="en-CA" dirty="0" smtClean="0"/>
              <a:t>manipulation of genetic</a:t>
            </a:r>
          </a:p>
          <a:p>
            <a:pPr>
              <a:buNone/>
            </a:pPr>
            <a:r>
              <a:rPr lang="en-CA" dirty="0" smtClean="0"/>
              <a:t>material to alter </a:t>
            </a:r>
          </a:p>
          <a:p>
            <a:pPr>
              <a:buNone/>
            </a:pPr>
            <a:r>
              <a:rPr lang="en-CA" dirty="0" smtClean="0"/>
              <a:t>genes and blend </a:t>
            </a:r>
          </a:p>
          <a:p>
            <a:pPr>
              <a:buNone/>
            </a:pPr>
            <a:r>
              <a:rPr lang="en-CA" dirty="0" smtClean="0"/>
              <a:t>plant, animal,</a:t>
            </a:r>
          </a:p>
          <a:p>
            <a:pPr>
              <a:buNone/>
            </a:pPr>
            <a:r>
              <a:rPr lang="en-CA" dirty="0" smtClean="0"/>
              <a:t>and bacterial DNA </a:t>
            </a:r>
          </a:p>
          <a:p>
            <a:pPr>
              <a:buNone/>
            </a:pPr>
            <a:r>
              <a:rPr lang="en-CA" dirty="0" smtClean="0"/>
              <a:t>into </a:t>
            </a:r>
            <a:r>
              <a:rPr lang="en-CA" b="1" dirty="0" smtClean="0">
                <a:solidFill>
                  <a:srgbClr val="00B050"/>
                </a:solidFill>
              </a:rPr>
              <a:t>transgenic</a:t>
            </a:r>
            <a:r>
              <a:rPr lang="en-CA" dirty="0" smtClean="0"/>
              <a:t> </a:t>
            </a:r>
          </a:p>
          <a:p>
            <a:pPr>
              <a:buNone/>
            </a:pPr>
            <a:r>
              <a:rPr lang="en-CA" dirty="0" smtClean="0"/>
              <a:t>organisms. </a:t>
            </a:r>
          </a:p>
          <a:p>
            <a:endParaRPr lang="en-CA" b="1" dirty="0"/>
          </a:p>
        </p:txBody>
      </p:sp>
      <p:pic>
        <p:nvPicPr>
          <p:cNvPr id="4098" name="Picture 2" descr="http://t2.gstatic.com/images?q=tbn:ANd9GcTl4uoNOtcRlSLxS6qfb6Z7r5kPasxCe8riTGMbcFEYNeGVV26WDA"/>
          <p:cNvPicPr>
            <a:picLocks noChangeAspect="1" noChangeArrowheads="1"/>
          </p:cNvPicPr>
          <p:nvPr/>
        </p:nvPicPr>
        <p:blipFill>
          <a:blip r:embed="rId2" cstate="print"/>
          <a:srcRect l="1135" t="5032" b="7597"/>
          <a:stretch>
            <a:fillRect/>
          </a:stretch>
        </p:blipFill>
        <p:spPr bwMode="auto">
          <a:xfrm>
            <a:off x="3188276" y="2428868"/>
            <a:ext cx="5955724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66800"/>
          </a:xfrm>
        </p:spPr>
        <p:txBody>
          <a:bodyPr/>
          <a:lstStyle/>
          <a:p>
            <a:r>
              <a:rPr lang="en-CA" b="1" dirty="0" smtClean="0"/>
              <a:t>Recombinant DNA &amp; Plasmids</a:t>
            </a:r>
            <a:endParaRPr lang="en-C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736" t="5597" r="3406" b="3320"/>
          <a:stretch>
            <a:fillRect/>
          </a:stretch>
        </p:blipFill>
        <p:spPr bwMode="auto">
          <a:xfrm>
            <a:off x="3419872" y="1097360"/>
            <a:ext cx="561662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5964" t="13110" r="5518" b="6048"/>
          <a:stretch>
            <a:fillRect/>
          </a:stretch>
        </p:blipFill>
        <p:spPr bwMode="auto">
          <a:xfrm>
            <a:off x="0" y="2204864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39552" y="3068960"/>
            <a:ext cx="5040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3923928" y="1052736"/>
            <a:ext cx="1152128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758</Words>
  <Application>Microsoft Office PowerPoint</Application>
  <PresentationFormat>On-screen Show (4:3)</PresentationFormat>
  <Paragraphs>119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PART 4 - Mutations and Genetic Recombination</vt:lpstr>
      <vt:lpstr>Restriction Enzymes</vt:lpstr>
      <vt:lpstr>Restriction Enzymes</vt:lpstr>
      <vt:lpstr>Restriction Enzymes</vt:lpstr>
      <vt:lpstr>Restriction Enzymes</vt:lpstr>
      <vt:lpstr>PowerPoint Presentation</vt:lpstr>
      <vt:lpstr>PCR &amp; DNA Fingerprinting</vt:lpstr>
      <vt:lpstr>Recombinant DNA</vt:lpstr>
      <vt:lpstr>Recombinant DNA &amp; Plasmids</vt:lpstr>
      <vt:lpstr>DNA Sequencing &amp; Species Evolution – The origin of the Eukaryotic Cell</vt:lpstr>
      <vt:lpstr>DNA Sequencing &amp; Species Evolution</vt:lpstr>
      <vt:lpstr>DNA Sequencing &amp; Species Evolution</vt:lpstr>
      <vt:lpstr>What are mutations?</vt:lpstr>
      <vt:lpstr>Point Mutations </vt:lpstr>
      <vt:lpstr>Point Mutations</vt:lpstr>
      <vt:lpstr>Point Mutations</vt:lpstr>
      <vt:lpstr>Frameshift Mutations</vt:lpstr>
      <vt:lpstr>Frameshift Mutations</vt:lpstr>
      <vt:lpstr>Frameshift Mutations</vt:lpstr>
      <vt:lpstr>Nonsense Mutations</vt:lpstr>
      <vt:lpstr>Missense Mutations</vt:lpstr>
      <vt:lpstr>Gene Mutations</vt:lpstr>
      <vt:lpstr>A Simple Guide to Genetic Mutations</vt:lpstr>
      <vt:lpstr>A Simple Guide to Genetic Mutations</vt:lpstr>
      <vt:lpstr>Causes of Mutations</vt:lpstr>
      <vt:lpstr>Induced Mutations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4 - Mutations and Genetic Recombination</dc:title>
  <dc:creator>Patrick</dc:creator>
  <cp:lastModifiedBy>Jared Heidinger</cp:lastModifiedBy>
  <cp:revision>32</cp:revision>
  <dcterms:created xsi:type="dcterms:W3CDTF">2012-08-21T20:59:42Z</dcterms:created>
  <dcterms:modified xsi:type="dcterms:W3CDTF">2012-09-04T15:50:52Z</dcterms:modified>
</cp:coreProperties>
</file>