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328" r:id="rId11"/>
    <p:sldId id="262" r:id="rId12"/>
    <p:sldId id="264" r:id="rId13"/>
    <p:sldId id="265" r:id="rId14"/>
    <p:sldId id="266" r:id="rId15"/>
    <p:sldId id="267" r:id="rId16"/>
    <p:sldId id="329" r:id="rId17"/>
    <p:sldId id="268" r:id="rId18"/>
    <p:sldId id="263" r:id="rId19"/>
    <p:sldId id="269" r:id="rId20"/>
    <p:sldId id="32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26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0" r:id="rId41"/>
    <p:sldId id="288" r:id="rId42"/>
    <p:sldId id="289" r:id="rId43"/>
    <p:sldId id="291" r:id="rId44"/>
    <p:sldId id="292" r:id="rId45"/>
    <p:sldId id="293" r:id="rId46"/>
    <p:sldId id="294" r:id="rId47"/>
    <p:sldId id="295" r:id="rId48"/>
    <p:sldId id="296" r:id="rId49"/>
    <p:sldId id="325" r:id="rId50"/>
    <p:sldId id="297" r:id="rId51"/>
    <p:sldId id="298" r:id="rId52"/>
    <p:sldId id="301" r:id="rId53"/>
    <p:sldId id="299" r:id="rId54"/>
    <p:sldId id="300" r:id="rId55"/>
    <p:sldId id="302" r:id="rId56"/>
    <p:sldId id="303" r:id="rId57"/>
    <p:sldId id="304" r:id="rId58"/>
    <p:sldId id="307" r:id="rId59"/>
    <p:sldId id="305" r:id="rId60"/>
    <p:sldId id="306" r:id="rId61"/>
    <p:sldId id="324" r:id="rId62"/>
    <p:sldId id="309" r:id="rId63"/>
    <p:sldId id="310" r:id="rId64"/>
    <p:sldId id="311" r:id="rId65"/>
    <p:sldId id="312" r:id="rId66"/>
    <p:sldId id="319" r:id="rId67"/>
    <p:sldId id="313" r:id="rId68"/>
    <p:sldId id="314" r:id="rId69"/>
    <p:sldId id="315" r:id="rId70"/>
    <p:sldId id="316" r:id="rId71"/>
    <p:sldId id="317" r:id="rId72"/>
    <p:sldId id="318" r:id="rId73"/>
    <p:sldId id="322" r:id="rId74"/>
    <p:sldId id="32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9EC5-3F0F-4A41-89A1-7DE240ECE9CF}" type="datetimeFigureOut">
              <a:rPr lang="en-US" smtClean="0"/>
              <a:pPr/>
              <a:t>10/19/2015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science/biology/cell-division/v/phases-of-mitosis?playlist=Biology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itosis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itosis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johnkyrk.com/mitosi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kyrk.com/mitosis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science/biology/cell-division/v/phases-of-mitosis?playlist=Biolog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pod.nasa.gov/apod/ap120821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6400800" cy="1422260"/>
          </a:xfrm>
        </p:spPr>
        <p:txBody>
          <a:bodyPr/>
          <a:lstStyle/>
          <a:p>
            <a:pPr algn="l"/>
            <a:r>
              <a:rPr lang="en-CA" dirty="0" smtClean="0"/>
              <a:t>Cellular Reproduction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68"/>
            <a:ext cx="6012160" cy="42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0257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CA" b="1" dirty="0"/>
              <a:t>Chapter 17: </a:t>
            </a:r>
            <a:r>
              <a:rPr lang="en-CA" b="1" dirty="0" smtClean="0"/>
              <a:t>Cell Division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nsilvestre.net/senior/Science/Contenido/Form_VIIB/Biology/Lessons/2010Genetics/diagramsgenetics/homolgous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54959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Diploid, Haploid and Polyploidy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/>
              <a:t>Diploid: </a:t>
            </a:r>
            <a:r>
              <a:rPr lang="en-CA" dirty="0" smtClean="0"/>
              <a:t>a cell that contains homologous pairs of chromosomes (human </a:t>
            </a:r>
            <a:r>
              <a:rPr lang="en-CA" b="1" dirty="0" smtClean="0">
                <a:solidFill>
                  <a:srgbClr val="00B050"/>
                </a:solidFill>
              </a:rPr>
              <a:t>somatic cells </a:t>
            </a:r>
            <a:r>
              <a:rPr lang="en-CA" dirty="0" smtClean="0"/>
              <a:t>2n=46)</a:t>
            </a:r>
          </a:p>
          <a:p>
            <a:endParaRPr lang="en-CA" dirty="0" smtClean="0"/>
          </a:p>
          <a:p>
            <a:r>
              <a:rPr lang="en-CA" b="1" dirty="0" smtClean="0"/>
              <a:t>Haploid: </a:t>
            </a:r>
            <a:r>
              <a:rPr lang="en-CA" dirty="0" smtClean="0"/>
              <a:t>a cell that contains unpaired chromosomes (human </a:t>
            </a:r>
            <a:r>
              <a:rPr lang="en-CA" b="1" dirty="0" smtClean="0">
                <a:solidFill>
                  <a:srgbClr val="FF0000"/>
                </a:solidFill>
              </a:rPr>
              <a:t>gametes</a:t>
            </a:r>
            <a:r>
              <a:rPr lang="en-CA" dirty="0" smtClean="0"/>
              <a:t> n=23)</a:t>
            </a:r>
          </a:p>
          <a:p>
            <a:endParaRPr lang="en-CA" dirty="0" smtClean="0"/>
          </a:p>
          <a:p>
            <a:r>
              <a:rPr lang="en-CA" b="1" dirty="0" smtClean="0"/>
              <a:t>Polyploidy: </a:t>
            </a:r>
            <a:r>
              <a:rPr lang="en-CA" dirty="0" smtClean="0"/>
              <a:t>a set of more than two homologous chromosomes (ex. n=4, n=3, n=8 etc.)</a:t>
            </a: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	Ex. </a:t>
            </a:r>
            <a:r>
              <a:rPr lang="en-CA" dirty="0" smtClean="0"/>
              <a:t>30-80% of plant species </a:t>
            </a:r>
            <a:r>
              <a:rPr lang="en-CA" b="1" dirty="0" smtClean="0"/>
              <a:t>(GMO’s)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Karyotype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44016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Karyotype: </a:t>
            </a:r>
            <a:r>
              <a:rPr lang="en-CA" sz="3600" dirty="0" smtClean="0"/>
              <a:t>the particular set of chromosomes that an individual possesses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22530" name="Picture 2" descr="http://ehumanbiofield.wikispaces.com/file/view/karyotype.gif/45765103/karyoty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625" y="2996953"/>
            <a:ext cx="5155375" cy="3861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4139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Chromosomes vary in: - </a:t>
            </a:r>
            <a:r>
              <a:rPr lang="en-CA" sz="3200" dirty="0" smtClean="0"/>
              <a:t>length</a:t>
            </a:r>
          </a:p>
          <a:p>
            <a:pPr>
              <a:buFontTx/>
              <a:buChar char="-"/>
            </a:pPr>
            <a:r>
              <a:rPr lang="en-CA" sz="3200" dirty="0" smtClean="0"/>
              <a:t>location of centromere </a:t>
            </a:r>
          </a:p>
          <a:p>
            <a:pPr>
              <a:buFontTx/>
              <a:buChar char="-"/>
            </a:pPr>
            <a:r>
              <a:rPr lang="en-CA" sz="3200" dirty="0" smtClean="0"/>
              <a:t>staining properties</a:t>
            </a:r>
          </a:p>
          <a:p>
            <a:pPr>
              <a:buFontTx/>
              <a:buChar char="-"/>
            </a:pPr>
            <a:endParaRPr lang="en-CA" sz="3200" dirty="0"/>
          </a:p>
          <a:p>
            <a:r>
              <a:rPr lang="en-CA" sz="3200" b="1" dirty="0" err="1" smtClean="0">
                <a:solidFill>
                  <a:srgbClr val="FF0000"/>
                </a:solidFill>
              </a:rPr>
              <a:t>Karyotype</a:t>
            </a:r>
            <a:r>
              <a:rPr lang="en-CA" sz="3200" b="1" dirty="0" smtClean="0">
                <a:solidFill>
                  <a:srgbClr val="FF0000"/>
                </a:solidFill>
              </a:rPr>
              <a:t> Puzzles!!!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Karyotype Puzzles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Puzzle A	</a:t>
            </a:r>
            <a:r>
              <a:rPr lang="en-CA" b="1" dirty="0"/>
              <a:t>	</a:t>
            </a:r>
            <a:r>
              <a:rPr lang="en-CA" b="1" dirty="0" smtClean="0"/>
              <a:t>			Puzzle B	</a:t>
            </a:r>
            <a:endParaRPr lang="en-CA" b="1" dirty="0"/>
          </a:p>
          <a:p>
            <a:pPr marL="0" indent="0">
              <a:buNone/>
            </a:pPr>
            <a:r>
              <a:rPr lang="en-CA" sz="2400" dirty="0" smtClean="0"/>
              <a:t>Normal Male					Trisomy 21 Male	         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Puzzle C					Puzzle </a:t>
            </a:r>
            <a:r>
              <a:rPr lang="en-CA" b="1" dirty="0"/>
              <a:t>D	</a:t>
            </a:r>
          </a:p>
          <a:p>
            <a:pPr marL="0" indent="0">
              <a:buNone/>
            </a:pPr>
            <a:r>
              <a:rPr lang="en-CA" sz="2400" dirty="0" smtClean="0"/>
              <a:t>Normal Female</a:t>
            </a:r>
            <a:r>
              <a:rPr lang="en-CA" b="1" dirty="0" smtClean="0"/>
              <a:t>			</a:t>
            </a:r>
            <a:r>
              <a:rPr lang="en-CA" dirty="0"/>
              <a:t> </a:t>
            </a:r>
            <a:r>
              <a:rPr lang="en-CA" dirty="0" smtClean="0"/>
              <a:t>		</a:t>
            </a:r>
            <a:r>
              <a:rPr lang="en-CA" sz="2400" dirty="0" smtClean="0"/>
              <a:t>Trisomy </a:t>
            </a:r>
            <a:r>
              <a:rPr lang="en-CA" sz="2400" dirty="0"/>
              <a:t>18 Female </a:t>
            </a:r>
            <a:endParaRPr lang="en-CA" sz="2400" dirty="0" smtClean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Puzzle E					Puzzle F</a:t>
            </a:r>
            <a:endParaRPr lang="en-CA" b="1" dirty="0"/>
          </a:p>
          <a:p>
            <a:pPr marL="0" indent="0">
              <a:buNone/>
            </a:pPr>
            <a:r>
              <a:rPr lang="en-CA" sz="2400" dirty="0" smtClean="0"/>
              <a:t>XXX Syndrome (Females only)  			XXY Syndrome (Males only) 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b="1" dirty="0" smtClean="0"/>
              <a:t>				Puzzle </a:t>
            </a:r>
            <a:r>
              <a:rPr lang="en-CA" b="1" dirty="0"/>
              <a:t>G</a:t>
            </a:r>
            <a:endParaRPr lang="en-CA" dirty="0"/>
          </a:p>
          <a:p>
            <a:pPr marL="0" indent="0">
              <a:buNone/>
            </a:pPr>
            <a:r>
              <a:rPr lang="en-CA" sz="2400" dirty="0" smtClean="0"/>
              <a:t>				Trisomy 13 Male</a:t>
            </a:r>
            <a:endParaRPr lang="en-CA" sz="2400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89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Stages of the Cell Cycle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CA" sz="3200" b="1" dirty="0" smtClean="0">
                <a:solidFill>
                  <a:srgbClr val="0070C0"/>
                </a:solidFill>
              </a:rPr>
              <a:t>Interphase (</a:t>
            </a:r>
            <a:r>
              <a:rPr lang="en-CA" sz="3200" b="1" i="1" dirty="0" smtClean="0">
                <a:solidFill>
                  <a:srgbClr val="0070C0"/>
                </a:solidFill>
              </a:rPr>
              <a:t>Growth, repair &amp; maintenance</a:t>
            </a:r>
            <a:r>
              <a:rPr lang="en-CA" sz="32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CA" dirty="0" smtClean="0"/>
              <a:t>G1 Phase</a:t>
            </a:r>
          </a:p>
          <a:p>
            <a:pPr lvl="1"/>
            <a:r>
              <a:rPr lang="en-CA" dirty="0" smtClean="0"/>
              <a:t>S Phase</a:t>
            </a:r>
          </a:p>
          <a:p>
            <a:pPr lvl="1"/>
            <a:r>
              <a:rPr lang="en-CA" dirty="0" smtClean="0"/>
              <a:t>G2 Phase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rgbClr val="FFC000"/>
                </a:solidFill>
              </a:rPr>
              <a:t>M Phase (Cell Division)</a:t>
            </a:r>
          </a:p>
          <a:p>
            <a:pPr lvl="1"/>
            <a:r>
              <a:rPr lang="en-CA" dirty="0" smtClean="0"/>
              <a:t>Mitosis</a:t>
            </a:r>
          </a:p>
          <a:p>
            <a:pPr lvl="1"/>
            <a:r>
              <a:rPr lang="en-CA" dirty="0" smtClean="0"/>
              <a:t>Cytokinesis</a:t>
            </a:r>
          </a:p>
          <a:p>
            <a:endParaRPr lang="en-CA" dirty="0"/>
          </a:p>
        </p:txBody>
      </p:sp>
      <p:pic>
        <p:nvPicPr>
          <p:cNvPr id="21506" name="Picture 2" descr="http://www.the-simple-homeschool.com/image-files/cellcy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766878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-simple-homeschool.com/image-files/cellcy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42580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            Interphase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Majority of Cell’s life is spent in </a:t>
            </a:r>
          </a:p>
          <a:p>
            <a:pPr>
              <a:buNone/>
            </a:pPr>
            <a:r>
              <a:rPr lang="en-CA" dirty="0" smtClean="0"/>
              <a:t>Interphase –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growth, metabolism</a:t>
            </a:r>
          </a:p>
          <a:p>
            <a:r>
              <a:rPr lang="en-CA" b="1" dirty="0" smtClean="0"/>
              <a:t>G1 Phase:</a:t>
            </a:r>
          </a:p>
          <a:p>
            <a:pPr lvl="1"/>
            <a:r>
              <a:rPr lang="en-CA" dirty="0" smtClean="0"/>
              <a:t>Cell grows quickly (organelles </a:t>
            </a:r>
          </a:p>
          <a:p>
            <a:pPr marL="457200" lvl="1" indent="0">
              <a:buNone/>
            </a:pPr>
            <a:r>
              <a:rPr lang="en-CA" dirty="0" smtClean="0"/>
              <a:t>and volume)</a:t>
            </a:r>
          </a:p>
          <a:p>
            <a:endParaRPr lang="en-CA" dirty="0" smtClean="0"/>
          </a:p>
          <a:p>
            <a:r>
              <a:rPr lang="en-CA" b="1" dirty="0" smtClean="0"/>
              <a:t>S Phase: (Synthesis)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Chromatin replicates (DNA replication) </a:t>
            </a:r>
          </a:p>
          <a:p>
            <a:pPr lvl="1"/>
            <a:r>
              <a:rPr lang="en-CA" dirty="0" smtClean="0"/>
              <a:t>Sister chromatids: 2 identical chromosomes</a:t>
            </a:r>
          </a:p>
          <a:p>
            <a:endParaRPr lang="en-CA" b="1" dirty="0" smtClean="0"/>
          </a:p>
          <a:p>
            <a:r>
              <a:rPr lang="en-CA" b="1" dirty="0" smtClean="0"/>
              <a:t>G2 Phase:</a:t>
            </a:r>
          </a:p>
          <a:p>
            <a:pPr lvl="1"/>
            <a:r>
              <a:rPr lang="en-CA" dirty="0" smtClean="0"/>
              <a:t>Cell replenishes energy reserves for cell division</a:t>
            </a:r>
          </a:p>
          <a:p>
            <a:pPr lvl="1"/>
            <a:r>
              <a:rPr lang="en-CA" dirty="0" smtClean="0"/>
              <a:t>Manufactures proteins required for cell division</a:t>
            </a:r>
            <a:endParaRPr lang="en-CA" dirty="0"/>
          </a:p>
        </p:txBody>
      </p:sp>
      <p:sp>
        <p:nvSpPr>
          <p:cNvPr id="7" name="Pie 6"/>
          <p:cNvSpPr/>
          <p:nvPr/>
        </p:nvSpPr>
        <p:spPr>
          <a:xfrm>
            <a:off x="6156176" y="548680"/>
            <a:ext cx="2232248" cy="2232248"/>
          </a:xfrm>
          <a:prstGeom prst="pie">
            <a:avLst>
              <a:gd name="adj1" fmla="val 6329863"/>
              <a:gd name="adj2" fmla="val 81724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 Phase (Cell Division)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4000" b="1" u="sng" dirty="0" smtClean="0">
                <a:solidFill>
                  <a:srgbClr val="0070C0"/>
                </a:solidFill>
              </a:rPr>
              <a:t>Two processes</a:t>
            </a:r>
          </a:p>
          <a:p>
            <a:r>
              <a:rPr lang="en-CA" sz="3600" b="1" dirty="0" smtClean="0"/>
              <a:t>Mitosis: </a:t>
            </a:r>
          </a:p>
          <a:p>
            <a:pPr lvl="1"/>
            <a:r>
              <a:rPr lang="en-CA" sz="3200" dirty="0" smtClean="0"/>
              <a:t>Genetic material and </a:t>
            </a:r>
          </a:p>
          <a:p>
            <a:pPr lvl="1">
              <a:buNone/>
            </a:pPr>
            <a:r>
              <a:rPr lang="en-CA" sz="3200" dirty="0" smtClean="0"/>
              <a:t>contents of the nucleus </a:t>
            </a:r>
          </a:p>
          <a:p>
            <a:pPr lvl="1">
              <a:buNone/>
            </a:pPr>
            <a:r>
              <a:rPr lang="en-CA" sz="3200" dirty="0" smtClean="0"/>
              <a:t>are divided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Cytokinesis:</a:t>
            </a:r>
          </a:p>
          <a:p>
            <a:pPr lvl="1"/>
            <a:r>
              <a:rPr lang="en-CA" sz="3200" dirty="0" smtClean="0"/>
              <a:t>Cytoplasm and organelles of the cells separate in to two</a:t>
            </a:r>
            <a:endParaRPr lang="en-CA" sz="3200" dirty="0"/>
          </a:p>
        </p:txBody>
      </p:sp>
      <p:pic>
        <p:nvPicPr>
          <p:cNvPr id="4" name="Picture 2" descr="http://www.the-simple-homeschool.com/image-files/cellcy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707904" cy="4430109"/>
          </a:xfrm>
          <a:prstGeom prst="rect">
            <a:avLst/>
          </a:prstGeom>
          <a:noFill/>
        </p:spPr>
      </p:pic>
      <p:sp>
        <p:nvSpPr>
          <p:cNvPr id="5" name="Pie 4"/>
          <p:cNvSpPr/>
          <p:nvPr/>
        </p:nvSpPr>
        <p:spPr>
          <a:xfrm rot="10800000">
            <a:off x="6012160" y="1772816"/>
            <a:ext cx="2448272" cy="2376264"/>
          </a:xfrm>
          <a:prstGeom prst="pie">
            <a:avLst>
              <a:gd name="adj1" fmla="val 19150296"/>
              <a:gd name="adj2" fmla="val 172804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https://encrypted-tbn0.google.com/images?q=tbn:ANd9GcSXKLK2zuRBTMUIxanU2oHppxo0j3zmH9wFP-qOBpOB5_kg-hH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923928" cy="3526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5400" b="1" dirty="0" smtClean="0"/>
              <a:t>Practice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rgbClr val="0070C0"/>
                </a:solidFill>
              </a:rPr>
              <a:t>Karyotype Puzzles</a:t>
            </a:r>
          </a:p>
          <a:p>
            <a:endParaRPr lang="en-CA" sz="4400" b="1" dirty="0" smtClean="0">
              <a:solidFill>
                <a:srgbClr val="0070C0"/>
              </a:solidFill>
            </a:endParaRPr>
          </a:p>
          <a:p>
            <a:r>
              <a:rPr lang="en-CA" sz="4400" b="1" dirty="0" smtClean="0">
                <a:solidFill>
                  <a:srgbClr val="0070C0"/>
                </a:solidFill>
              </a:rPr>
              <a:t>Pg. 564 # 1, 10-12</a:t>
            </a:r>
            <a:endParaRPr lang="en-CA" sz="4400" b="1" dirty="0">
              <a:solidFill>
                <a:srgbClr val="0070C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 l="7220" t="15196" r="7379" b="7445"/>
          <a:stretch>
            <a:fillRect/>
          </a:stretch>
        </p:blipFill>
        <p:spPr bwMode="auto">
          <a:xfrm>
            <a:off x="5399584" y="340161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5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696">
            <a:off x="-160657" y="675118"/>
            <a:ext cx="9186039" cy="33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0312"/>
            <a:ext cx="7772400" cy="1362075"/>
          </a:xfrm>
        </p:spPr>
        <p:txBody>
          <a:bodyPr/>
          <a:lstStyle/>
          <a:p>
            <a:r>
              <a:rPr lang="en-CA" dirty="0" smtClean="0"/>
              <a:t>The Reproduction of Somatic Cells (Mitosis)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4630" y="4003482"/>
            <a:ext cx="7772400" cy="1500187"/>
          </a:xfrm>
        </p:spPr>
        <p:txBody>
          <a:bodyPr/>
          <a:lstStyle/>
          <a:p>
            <a:r>
              <a:rPr lang="en-CA" dirty="0" smtClean="0"/>
              <a:t>PART 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oughtonmifflinbooks.com/booksellers/press_release/studentscience/gif/mitosis1.gif"/>
          <p:cNvPicPr>
            <a:picLocks noChangeAspect="1" noChangeArrowheads="1"/>
          </p:cNvPicPr>
          <p:nvPr/>
        </p:nvPicPr>
        <p:blipFill>
          <a:blip r:embed="rId2" cstate="print"/>
          <a:srcRect b="39372"/>
          <a:stretch>
            <a:fillRect/>
          </a:stretch>
        </p:blipFill>
        <p:spPr bwMode="auto">
          <a:xfrm>
            <a:off x="251520" y="1268760"/>
            <a:ext cx="8568952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b="1" dirty="0" smtClean="0">
                <a:hlinkClick r:id="rId3"/>
              </a:rPr>
              <a:t>Phases of Mitosis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/>
              <a:t>1) Prophase 2) Metaphase</a:t>
            </a:r>
            <a:r>
              <a:rPr lang="en-CA" b="1" dirty="0"/>
              <a:t> </a:t>
            </a:r>
            <a:r>
              <a:rPr lang="en-CA" b="1" dirty="0" smtClean="0"/>
              <a:t>3) Anaphase 4) Telophase</a:t>
            </a:r>
            <a:endParaRPr lang="en-CA" b="1" dirty="0"/>
          </a:p>
        </p:txBody>
      </p:sp>
      <p:pic>
        <p:nvPicPr>
          <p:cNvPr id="6" name="Picture 2" descr="http://www.houghtonmifflinbooks.com/booksellers/press_release/studentscience/gif/mitosis1.gif"/>
          <p:cNvPicPr>
            <a:picLocks noChangeAspect="1" noChangeArrowheads="1"/>
          </p:cNvPicPr>
          <p:nvPr/>
        </p:nvPicPr>
        <p:blipFill>
          <a:blip r:embed="rId2" cstate="print"/>
          <a:srcRect l="15966" t="60628" r="53782" b="2995"/>
          <a:stretch>
            <a:fillRect/>
          </a:stretch>
        </p:blipFill>
        <p:spPr bwMode="auto">
          <a:xfrm>
            <a:off x="3275856" y="3717032"/>
            <a:ext cx="259228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09" t="7864" r="2916" b="6047"/>
          <a:stretch>
            <a:fillRect/>
          </a:stretch>
        </p:blipFill>
        <p:spPr bwMode="auto">
          <a:xfrm>
            <a:off x="2411760" y="0"/>
            <a:ext cx="6732240" cy="67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The Cell Cycle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49080"/>
            <a:ext cx="7772400" cy="1500187"/>
          </a:xfrm>
        </p:spPr>
        <p:txBody>
          <a:bodyPr/>
          <a:lstStyle/>
          <a:p>
            <a:r>
              <a:rPr lang="en-CA" dirty="0" smtClean="0"/>
              <a:t>PART 1	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humanbiofield.wikispaces.com/file/view/prophase.gif/33720229/pr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463" y="3212976"/>
            <a:ext cx="5872537" cy="3645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Prophase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Nuclear envelope disappears and the chromosomes are released into the cytoplasm</a:t>
            </a:r>
          </a:p>
          <a:p>
            <a:r>
              <a:rPr lang="en-CA" sz="3600" dirty="0" smtClean="0"/>
              <a:t>Centrioles move to </a:t>
            </a:r>
          </a:p>
          <a:p>
            <a:pPr>
              <a:buNone/>
            </a:pPr>
            <a:r>
              <a:rPr lang="en-CA" sz="3600" dirty="0" smtClean="0"/>
              <a:t>opposite poles of the </a:t>
            </a:r>
          </a:p>
          <a:p>
            <a:pPr>
              <a:buNone/>
            </a:pPr>
            <a:r>
              <a:rPr lang="en-CA" sz="3600" dirty="0" smtClean="0"/>
              <a:t>cells and spindle </a:t>
            </a:r>
          </a:p>
          <a:p>
            <a:pPr>
              <a:buNone/>
            </a:pPr>
            <a:r>
              <a:rPr lang="en-CA" sz="3600" dirty="0" smtClean="0"/>
              <a:t>apparatus </a:t>
            </a:r>
            <a:r>
              <a:rPr lang="en-CA" sz="3600" i="1" dirty="0" smtClean="0"/>
              <a:t>(spindle </a:t>
            </a:r>
          </a:p>
          <a:p>
            <a:pPr>
              <a:buNone/>
            </a:pPr>
            <a:r>
              <a:rPr lang="en-CA" sz="3600" i="1" dirty="0" smtClean="0"/>
              <a:t>fibres) </a:t>
            </a:r>
            <a:r>
              <a:rPr lang="en-CA" sz="3600" dirty="0" smtClean="0"/>
              <a:t>forms </a:t>
            </a:r>
          </a:p>
          <a:p>
            <a:pPr>
              <a:buNone/>
            </a:pPr>
            <a:r>
              <a:rPr lang="en-CA" sz="3600" dirty="0" smtClean="0"/>
              <a:t>between them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ff.jccc.net/pdecell/celldivision/images/metaphase.gif"/>
          <p:cNvPicPr>
            <a:picLocks noChangeAspect="1" noChangeArrowheads="1"/>
          </p:cNvPicPr>
          <p:nvPr/>
        </p:nvPicPr>
        <p:blipFill>
          <a:blip r:embed="rId2" cstate="print"/>
          <a:srcRect b="5992"/>
          <a:stretch>
            <a:fillRect/>
          </a:stretch>
        </p:blipFill>
        <p:spPr bwMode="auto">
          <a:xfrm>
            <a:off x="3851920" y="3377731"/>
            <a:ext cx="5292080" cy="3480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Spindle fibres guide the chromosomes to the equator</a:t>
            </a:r>
          </a:p>
          <a:p>
            <a:r>
              <a:rPr lang="en-CA" sz="3600" dirty="0" smtClean="0"/>
              <a:t>Spindle fibres attach the to </a:t>
            </a:r>
            <a:r>
              <a:rPr lang="en-CA" sz="3600" dirty="0" err="1" smtClean="0"/>
              <a:t>centromeres</a:t>
            </a:r>
            <a:endParaRPr lang="en-CA" sz="3600" dirty="0" smtClean="0"/>
          </a:p>
          <a:p>
            <a:endParaRPr lang="en-CA" sz="3600" dirty="0" smtClean="0"/>
          </a:p>
          <a:p>
            <a:r>
              <a:rPr lang="en-CA" sz="3600" dirty="0" smtClean="0"/>
              <a:t>One sister </a:t>
            </a:r>
            <a:r>
              <a:rPr lang="en-CA" sz="3600" dirty="0" err="1" smtClean="0"/>
              <a:t>chromatid</a:t>
            </a:r>
            <a:r>
              <a:rPr lang="en-CA" sz="3600" dirty="0" smtClean="0"/>
              <a:t> </a:t>
            </a:r>
          </a:p>
          <a:p>
            <a:pPr>
              <a:buNone/>
            </a:pPr>
            <a:r>
              <a:rPr lang="en-CA" sz="3600" dirty="0" smtClean="0"/>
              <a:t>faces one pole and the </a:t>
            </a:r>
          </a:p>
          <a:p>
            <a:pPr>
              <a:buNone/>
            </a:pPr>
            <a:r>
              <a:rPr lang="en-CA" sz="3600" dirty="0" smtClean="0"/>
              <a:t>other faces the other </a:t>
            </a:r>
          </a:p>
          <a:p>
            <a:pPr>
              <a:buNone/>
            </a:pPr>
            <a:r>
              <a:rPr lang="en-CA" sz="3600" dirty="0" smtClean="0"/>
              <a:t>pole</a:t>
            </a:r>
            <a:endParaRPr lang="en-CA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Metaphase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Anaphase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Each centromere splits</a:t>
            </a:r>
          </a:p>
          <a:p>
            <a:r>
              <a:rPr lang="en-CA" sz="4000" dirty="0" smtClean="0"/>
              <a:t>Spindle fibres shorten and pull sister</a:t>
            </a:r>
          </a:p>
          <a:p>
            <a:pPr>
              <a:buNone/>
            </a:pPr>
            <a:r>
              <a:rPr lang="en-CA" sz="4000" dirty="0" err="1" smtClean="0"/>
              <a:t>chromatids</a:t>
            </a:r>
            <a:r>
              <a:rPr lang="en-CA" sz="4000" dirty="0" smtClean="0"/>
              <a:t> to </a:t>
            </a:r>
          </a:p>
          <a:p>
            <a:pPr>
              <a:buNone/>
            </a:pPr>
            <a:r>
              <a:rPr lang="en-CA" sz="4000" dirty="0" smtClean="0"/>
              <a:t>opposite poles</a:t>
            </a:r>
          </a:p>
        </p:txBody>
      </p:sp>
      <p:pic>
        <p:nvPicPr>
          <p:cNvPr id="27650" name="Picture 2" descr="http://staff.jccc.net/pdecell/celldivision/images/anaphase.gif"/>
          <p:cNvPicPr>
            <a:picLocks noChangeAspect="1" noChangeArrowheads="1"/>
          </p:cNvPicPr>
          <p:nvPr/>
        </p:nvPicPr>
        <p:blipFill>
          <a:blip r:embed="rId3" cstate="print"/>
          <a:srcRect b="7318"/>
          <a:stretch>
            <a:fillRect/>
          </a:stretch>
        </p:blipFill>
        <p:spPr bwMode="auto">
          <a:xfrm>
            <a:off x="4067944" y="3074939"/>
            <a:ext cx="5076056" cy="378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ff.jccc.net/pdecell/celldivision/images/tel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931" y="3284984"/>
            <a:ext cx="5656070" cy="35730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hlinkClick r:id="rId3"/>
              </a:rPr>
              <a:t>Telophase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Chromatids begin to unwind into less visible strands of chromatin</a:t>
            </a:r>
          </a:p>
          <a:p>
            <a:r>
              <a:rPr lang="en-CA" sz="3600" dirty="0" smtClean="0"/>
              <a:t>Spindle fibres break down</a:t>
            </a:r>
          </a:p>
          <a:p>
            <a:endParaRPr lang="en-CA" sz="3600" dirty="0" smtClean="0"/>
          </a:p>
          <a:p>
            <a:r>
              <a:rPr lang="en-CA" sz="3600" dirty="0" smtClean="0"/>
              <a:t>Nuclear envelopes </a:t>
            </a:r>
          </a:p>
          <a:p>
            <a:pPr>
              <a:buNone/>
            </a:pPr>
            <a:r>
              <a:rPr lang="en-CA" sz="3600" dirty="0" smtClean="0"/>
              <a:t>form around each </a:t>
            </a:r>
          </a:p>
          <a:p>
            <a:pPr>
              <a:buNone/>
            </a:pPr>
            <a:r>
              <a:rPr lang="en-CA" sz="3600" dirty="0" smtClean="0"/>
              <a:t>new set of </a:t>
            </a:r>
          </a:p>
          <a:p>
            <a:pPr>
              <a:buNone/>
            </a:pPr>
            <a:r>
              <a:rPr lang="en-CA" sz="3600" dirty="0" smtClean="0"/>
              <a:t>chromosomes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sparknotes.com/figures/D/d756b5b73abe2974f3521a828791899f/cytokin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453" y="1484784"/>
            <a:ext cx="5238548" cy="5373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Cytokinesis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 numCol="2">
            <a:normAutofit/>
          </a:bodyPr>
          <a:lstStyle/>
          <a:p>
            <a:r>
              <a:rPr lang="en-CA" sz="4000" dirty="0" smtClean="0"/>
              <a:t>Division of the</a:t>
            </a:r>
          </a:p>
          <a:p>
            <a:pPr>
              <a:buNone/>
            </a:pPr>
            <a:r>
              <a:rPr lang="en-CA" sz="4000" dirty="0" smtClean="0"/>
              <a:t>cytoplasm and</a:t>
            </a:r>
          </a:p>
          <a:p>
            <a:pPr>
              <a:buNone/>
            </a:pPr>
            <a:r>
              <a:rPr lang="en-CA" sz="4000" dirty="0" smtClean="0"/>
              <a:t>organelles to form</a:t>
            </a:r>
          </a:p>
          <a:p>
            <a:pPr>
              <a:buNone/>
            </a:pPr>
            <a:r>
              <a:rPr lang="en-CA" sz="4000" dirty="0" smtClean="0"/>
              <a:t>two daughter cells.</a:t>
            </a:r>
          </a:p>
          <a:p>
            <a:r>
              <a:rPr lang="en-CA" sz="4000" b="1" dirty="0" smtClean="0">
                <a:solidFill>
                  <a:srgbClr val="FF0000"/>
                </a:solidFill>
              </a:rPr>
              <a:t>Occurs during Telophase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Regulation of the Cell Cycle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In the human body there are ~150 billion cell divisions every day</a:t>
            </a:r>
          </a:p>
          <a:p>
            <a:pPr lvl="1"/>
            <a:r>
              <a:rPr lang="en-CA" b="1" dirty="0" smtClean="0">
                <a:solidFill>
                  <a:schemeClr val="accent6"/>
                </a:solidFill>
              </a:rPr>
              <a:t>What would happen if the wrong cells were dividing?</a:t>
            </a:r>
          </a:p>
          <a:p>
            <a:pPr lvl="1"/>
            <a:r>
              <a:rPr lang="en-CA" b="1" dirty="0" smtClean="0">
                <a:solidFill>
                  <a:schemeClr val="accent6"/>
                </a:solidFill>
              </a:rPr>
              <a:t>What would happen if cells stopped dividing?</a:t>
            </a:r>
          </a:p>
          <a:p>
            <a:endParaRPr lang="en-CA" dirty="0" smtClean="0"/>
          </a:p>
          <a:p>
            <a:r>
              <a:rPr lang="en-CA" dirty="0" smtClean="0"/>
              <a:t>Start and stop signals for cell division</a:t>
            </a:r>
          </a:p>
          <a:p>
            <a:endParaRPr lang="en-CA" dirty="0" smtClean="0"/>
          </a:p>
          <a:p>
            <a:r>
              <a:rPr lang="en-CA" dirty="0" smtClean="0"/>
              <a:t>Interferences with signals can cause the cell cycle to proceed at an uncontrolled rate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Ex. Cancerous cells</a:t>
            </a:r>
            <a:endParaRPr lang="en-C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5400" b="1" dirty="0" smtClean="0"/>
              <a:t>Practice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rgbClr val="0070C0"/>
                </a:solidFill>
                <a:hlinkClick r:id="rId2"/>
              </a:rPr>
              <a:t>Mitosis Recap</a:t>
            </a:r>
            <a:endParaRPr lang="en-CA" sz="4400" b="1" dirty="0" smtClean="0">
              <a:solidFill>
                <a:srgbClr val="0070C0"/>
              </a:solidFill>
            </a:endParaRPr>
          </a:p>
          <a:p>
            <a:endParaRPr lang="en-CA" sz="4400" b="1" dirty="0">
              <a:solidFill>
                <a:srgbClr val="0070C0"/>
              </a:solidFill>
            </a:endParaRPr>
          </a:p>
          <a:p>
            <a:r>
              <a:rPr lang="en-CA" sz="4400" b="1" dirty="0" smtClean="0">
                <a:solidFill>
                  <a:srgbClr val="0070C0"/>
                </a:solidFill>
              </a:rPr>
              <a:t>Mitosis Matching &amp; Taboo</a:t>
            </a:r>
          </a:p>
          <a:p>
            <a:endParaRPr lang="en-CA" sz="4400" b="1" dirty="0" smtClean="0">
              <a:solidFill>
                <a:srgbClr val="0070C0"/>
              </a:solidFill>
            </a:endParaRPr>
          </a:p>
          <a:p>
            <a:r>
              <a:rPr lang="en-CA" sz="4400" b="1" dirty="0" smtClean="0">
                <a:solidFill>
                  <a:srgbClr val="0070C0"/>
                </a:solidFill>
              </a:rPr>
              <a:t>Pg. 564 #2-9, 15</a:t>
            </a:r>
          </a:p>
          <a:p>
            <a:endParaRPr lang="en-CA" sz="4400" b="1" dirty="0">
              <a:solidFill>
                <a:srgbClr val="0070C0"/>
              </a:solidFill>
            </a:endParaRPr>
          </a:p>
          <a:p>
            <a:r>
              <a:rPr lang="en-CA" sz="4400" b="1" dirty="0" smtClean="0">
                <a:solidFill>
                  <a:srgbClr val="0070C0"/>
                </a:solidFill>
              </a:rPr>
              <a:t>Read Section 17.3 (For Monday)</a:t>
            </a: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16" y="5495925"/>
            <a:ext cx="7772400" cy="1362075"/>
          </a:xfrm>
        </p:spPr>
        <p:txBody>
          <a:bodyPr/>
          <a:lstStyle/>
          <a:p>
            <a:r>
              <a:rPr lang="en-CA" dirty="0" smtClean="0"/>
              <a:t>The Formation of Gametes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9" y="4077142"/>
            <a:ext cx="7772400" cy="1500187"/>
          </a:xfrm>
        </p:spPr>
        <p:txBody>
          <a:bodyPr/>
          <a:lstStyle/>
          <a:p>
            <a:r>
              <a:rPr lang="en-CA" dirty="0" smtClean="0"/>
              <a:t>PART 3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785">
            <a:off x="2607421" y="728690"/>
            <a:ext cx="6219989" cy="38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Formation of Gametes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/>
              <a:t>Meiosis: </a:t>
            </a:r>
            <a:r>
              <a:rPr lang="en-CA" dirty="0" smtClean="0"/>
              <a:t>process that produces haploid gametes from diploid cells in the ovaries and testes</a:t>
            </a:r>
          </a:p>
          <a:p>
            <a:endParaRPr lang="en-CA" dirty="0" smtClean="0"/>
          </a:p>
          <a:p>
            <a:r>
              <a:rPr lang="en-CA" b="1" dirty="0" smtClean="0"/>
              <a:t>A couple major differences from mitosis: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Reduction division </a:t>
            </a:r>
            <a:r>
              <a:rPr lang="en-CA" dirty="0" smtClean="0"/>
              <a:t>(daughter cells have half the number of chromosomes as the parent cells)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Recombination</a:t>
            </a:r>
            <a:r>
              <a:rPr lang="en-CA" dirty="0" smtClean="0"/>
              <a:t> (products of meiosis have different combinations of gene, therefore offspring are distinct from their parents)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Phases of Meiosis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rgbClr val="0070C0"/>
                </a:solidFill>
              </a:rPr>
              <a:t>Five Phases:</a:t>
            </a:r>
          </a:p>
          <a:p>
            <a:pPr lvl="1"/>
            <a:r>
              <a:rPr lang="en-CA" dirty="0" smtClean="0"/>
              <a:t>Interphase</a:t>
            </a:r>
          </a:p>
          <a:p>
            <a:pPr lvl="1"/>
            <a:r>
              <a:rPr lang="en-CA" dirty="0" smtClean="0"/>
              <a:t>Prophase</a:t>
            </a:r>
          </a:p>
          <a:p>
            <a:pPr lvl="1"/>
            <a:r>
              <a:rPr lang="en-CA" dirty="0" smtClean="0"/>
              <a:t>Metaphase</a:t>
            </a:r>
          </a:p>
          <a:p>
            <a:pPr lvl="1"/>
            <a:r>
              <a:rPr lang="en-CA" dirty="0" smtClean="0"/>
              <a:t>Anaphase</a:t>
            </a:r>
          </a:p>
          <a:p>
            <a:pPr lvl="1"/>
            <a:r>
              <a:rPr lang="en-CA" dirty="0" smtClean="0"/>
              <a:t>Telophase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Meiosis I contains all five phases, whereas Meiosis II does not have an </a:t>
            </a:r>
            <a:r>
              <a:rPr lang="en-CA" dirty="0" err="1" smtClean="0"/>
              <a:t>interphase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(*purpose of the reduction division*)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sz="3600" dirty="0" smtClean="0"/>
              <a:t>Life cycle of a cell</a:t>
            </a:r>
          </a:p>
          <a:p>
            <a:endParaRPr lang="en-CA" sz="3600" dirty="0" smtClean="0"/>
          </a:p>
          <a:p>
            <a:r>
              <a:rPr lang="en-CA" sz="3600" dirty="0" smtClean="0"/>
              <a:t>Sequence of events from one cellular division to another</a:t>
            </a:r>
          </a:p>
          <a:p>
            <a:endParaRPr lang="en-CA" sz="3600" dirty="0" smtClean="0"/>
          </a:p>
          <a:p>
            <a:r>
              <a:rPr lang="en-CA" sz="3600" dirty="0" smtClean="0"/>
              <a:t>Length of cycle depends on cell types – many different somatic cells	</a:t>
            </a:r>
          </a:p>
          <a:p>
            <a:pPr lvl="1"/>
            <a:r>
              <a:rPr lang="en-CA" sz="3600" dirty="0" smtClean="0"/>
              <a:t>Blood, skin, nerve etc.</a:t>
            </a:r>
          </a:p>
          <a:p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620" y="476672"/>
            <a:ext cx="52633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The Cell Cycle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Interphase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Similar to somatic cells</a:t>
            </a:r>
          </a:p>
          <a:p>
            <a:endParaRPr lang="en-CA" sz="4000" dirty="0" smtClean="0"/>
          </a:p>
          <a:p>
            <a:r>
              <a:rPr lang="en-CA" sz="4000" dirty="0" smtClean="0"/>
              <a:t>Germ cell (gamete </a:t>
            </a:r>
          </a:p>
          <a:p>
            <a:pPr>
              <a:buNone/>
            </a:pPr>
            <a:r>
              <a:rPr lang="en-CA" sz="4000" dirty="0" smtClean="0"/>
              <a:t>producing cells) grows </a:t>
            </a:r>
          </a:p>
          <a:p>
            <a:pPr>
              <a:buNone/>
            </a:pPr>
            <a:r>
              <a:rPr lang="en-CA" sz="4000" dirty="0" smtClean="0"/>
              <a:t>and synthesizes material </a:t>
            </a:r>
          </a:p>
          <a:p>
            <a:pPr>
              <a:buNone/>
            </a:pPr>
            <a:r>
              <a:rPr lang="en-CA" sz="4000" dirty="0" smtClean="0"/>
              <a:t>that is need for cell division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523"/>
          <a:stretch>
            <a:fillRect/>
          </a:stretch>
        </p:blipFill>
        <p:spPr bwMode="auto">
          <a:xfrm>
            <a:off x="5796136" y="1340768"/>
            <a:ext cx="31318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658" y="1052736"/>
            <a:ext cx="319834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Prophase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Homologous chromosomes </a:t>
            </a:r>
          </a:p>
          <a:p>
            <a:pPr>
              <a:buNone/>
            </a:pPr>
            <a:r>
              <a:rPr lang="en-CA" sz="4000" dirty="0" smtClean="0"/>
              <a:t>align side by side forming </a:t>
            </a:r>
          </a:p>
          <a:p>
            <a:pPr>
              <a:buNone/>
            </a:pPr>
            <a:r>
              <a:rPr lang="en-CA" sz="4000" dirty="0" err="1" smtClean="0"/>
              <a:t>synapsis</a:t>
            </a:r>
            <a:endParaRPr lang="en-CA" sz="4000" dirty="0" smtClean="0"/>
          </a:p>
          <a:p>
            <a:pPr>
              <a:buNone/>
            </a:pPr>
            <a:endParaRPr lang="en-CA" sz="4000" dirty="0" smtClean="0"/>
          </a:p>
          <a:p>
            <a:r>
              <a:rPr lang="en-CA" sz="4000" b="1" dirty="0" smtClean="0">
                <a:solidFill>
                  <a:srgbClr val="0070C0"/>
                </a:solidFill>
              </a:rPr>
              <a:t>Tetrad: </a:t>
            </a:r>
            <a:r>
              <a:rPr lang="en-CA" sz="4000" dirty="0" smtClean="0"/>
              <a:t>a pair of homologous </a:t>
            </a:r>
          </a:p>
          <a:p>
            <a:pPr>
              <a:buNone/>
            </a:pPr>
            <a:r>
              <a:rPr lang="en-CA" sz="4000" dirty="0" smtClean="0"/>
              <a:t>chromosomes (4 sister </a:t>
            </a:r>
          </a:p>
          <a:p>
            <a:pPr>
              <a:buNone/>
            </a:pPr>
            <a:r>
              <a:rPr lang="en-CA" sz="4000" dirty="0" err="1" smtClean="0"/>
              <a:t>chromatids</a:t>
            </a:r>
            <a:r>
              <a:rPr lang="en-CA" sz="4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Metaphase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Spindle fibres attach to </a:t>
            </a:r>
          </a:p>
          <a:p>
            <a:pPr>
              <a:buNone/>
            </a:pPr>
            <a:r>
              <a:rPr lang="en-CA" dirty="0" smtClean="0"/>
              <a:t>each centromere and pull </a:t>
            </a:r>
          </a:p>
          <a:p>
            <a:pPr>
              <a:buNone/>
            </a:pPr>
            <a:r>
              <a:rPr lang="en-CA" dirty="0" smtClean="0"/>
              <a:t>the tetrads towards the </a:t>
            </a:r>
          </a:p>
          <a:p>
            <a:pPr>
              <a:buNone/>
            </a:pPr>
            <a:r>
              <a:rPr lang="en-CA" dirty="0" smtClean="0"/>
              <a:t>equator as homologous </a:t>
            </a:r>
          </a:p>
          <a:p>
            <a:pPr>
              <a:buNone/>
            </a:pPr>
            <a:r>
              <a:rPr lang="en-CA" dirty="0" smtClean="0"/>
              <a:t>pairs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How is this different </a:t>
            </a:r>
          </a:p>
          <a:p>
            <a:pPr>
              <a:buNone/>
            </a:pPr>
            <a:r>
              <a:rPr lang="en-CA" dirty="0" smtClean="0"/>
              <a:t>from mitosis?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00"/>
          <a:stretch>
            <a:fillRect/>
          </a:stretch>
        </p:blipFill>
        <p:spPr bwMode="auto">
          <a:xfrm>
            <a:off x="5076056" y="1307130"/>
            <a:ext cx="3635896" cy="55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Anaphase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Spindle fibres shorten, </a:t>
            </a:r>
          </a:p>
          <a:p>
            <a:pPr>
              <a:buNone/>
            </a:pPr>
            <a:r>
              <a:rPr lang="en-CA" sz="4000" dirty="0" smtClean="0"/>
              <a:t>causing homologous </a:t>
            </a:r>
          </a:p>
          <a:p>
            <a:pPr>
              <a:buNone/>
            </a:pPr>
            <a:r>
              <a:rPr lang="en-CA" sz="4000" dirty="0" smtClean="0"/>
              <a:t>chromosomes to separate </a:t>
            </a:r>
          </a:p>
          <a:p>
            <a:pPr>
              <a:buNone/>
            </a:pPr>
            <a:r>
              <a:rPr lang="en-CA" sz="4000" dirty="0" smtClean="0"/>
              <a:t>and move to opposite </a:t>
            </a:r>
          </a:p>
          <a:p>
            <a:pPr>
              <a:buNone/>
            </a:pPr>
            <a:r>
              <a:rPr lang="en-CA" sz="4000" dirty="0" smtClean="0"/>
              <a:t>poles of the cell.</a:t>
            </a:r>
            <a:endParaRPr lang="en-CA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369" b="4736"/>
          <a:stretch>
            <a:fillRect/>
          </a:stretch>
        </p:blipFill>
        <p:spPr bwMode="auto">
          <a:xfrm>
            <a:off x="5868144" y="1412776"/>
            <a:ext cx="3059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school.com/science/biology_place/biocoach/images/meiosis/metel1.gif"/>
          <p:cNvPicPr>
            <a:picLocks noChangeAspect="1" noChangeArrowheads="1"/>
          </p:cNvPicPr>
          <p:nvPr/>
        </p:nvPicPr>
        <p:blipFill>
          <a:blip r:embed="rId2" cstate="print"/>
          <a:srcRect l="20049" t="15152" r="20183" b="16661"/>
          <a:stretch>
            <a:fillRect/>
          </a:stretch>
        </p:blipFill>
        <p:spPr bwMode="auto">
          <a:xfrm>
            <a:off x="3539812" y="3789040"/>
            <a:ext cx="5604188" cy="306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Telophase 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r>
              <a:rPr lang="en-CA" dirty="0" smtClean="0"/>
              <a:t>Some cells do and some cells don’t</a:t>
            </a:r>
          </a:p>
          <a:p>
            <a:r>
              <a:rPr lang="en-CA" dirty="0" smtClean="0"/>
              <a:t>Homologous chromosomes uncoil</a:t>
            </a:r>
          </a:p>
          <a:p>
            <a:r>
              <a:rPr lang="en-CA" dirty="0" smtClean="0"/>
              <a:t>Spindle fibres disappear</a:t>
            </a:r>
          </a:p>
          <a:p>
            <a:r>
              <a:rPr lang="en-CA" dirty="0" smtClean="0"/>
              <a:t>Nuclear envelope forms around each group (now haploid)</a:t>
            </a:r>
          </a:p>
          <a:p>
            <a:r>
              <a:rPr lang="en-CA" b="1" dirty="0" smtClean="0"/>
              <a:t>NO REPLICATION </a:t>
            </a:r>
          </a:p>
          <a:p>
            <a:pPr>
              <a:buNone/>
            </a:pPr>
            <a:r>
              <a:rPr lang="en-CA" b="1" dirty="0" smtClean="0"/>
              <a:t>before meiosis II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Meiosis II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r>
              <a:rPr lang="en-CA" b="1" u="sng" dirty="0" smtClean="0"/>
              <a:t>Similar to mitosis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Prophase II</a:t>
            </a:r>
          </a:p>
          <a:p>
            <a:pPr lvl="1"/>
            <a:r>
              <a:rPr lang="en-CA" dirty="0" smtClean="0"/>
              <a:t>Metaphase II</a:t>
            </a:r>
          </a:p>
          <a:p>
            <a:pPr lvl="1"/>
            <a:r>
              <a:rPr lang="en-CA" dirty="0" smtClean="0"/>
              <a:t>Anaphase II</a:t>
            </a:r>
          </a:p>
          <a:p>
            <a:pPr lvl="1"/>
            <a:r>
              <a:rPr lang="en-CA" dirty="0" smtClean="0"/>
              <a:t>Telophase II</a:t>
            </a:r>
          </a:p>
          <a:p>
            <a:pPr lvl="1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Sources of Genetic Recombination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Mitosis</a:t>
            </a:r>
          </a:p>
          <a:p>
            <a:pPr lvl="1"/>
            <a:r>
              <a:rPr lang="en-CA" sz="3200" dirty="0" smtClean="0"/>
              <a:t>Identical to parent </a:t>
            </a:r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>
              <a:buNone/>
            </a:pPr>
            <a:endParaRPr lang="en-CA" sz="3200" dirty="0" smtClean="0"/>
          </a:p>
          <a:p>
            <a:pPr lvl="1">
              <a:buNone/>
            </a:pPr>
            <a:endParaRPr lang="en-CA" sz="3200" dirty="0" smtClean="0"/>
          </a:p>
          <a:p>
            <a:r>
              <a:rPr lang="en-CA" b="1" dirty="0" smtClean="0">
                <a:solidFill>
                  <a:schemeClr val="accent6"/>
                </a:solidFill>
              </a:rPr>
              <a:t>Meiosis</a:t>
            </a:r>
          </a:p>
          <a:p>
            <a:pPr lvl="1"/>
            <a:r>
              <a:rPr lang="en-CA" sz="3200" dirty="0" smtClean="0"/>
              <a:t>Genetically distinct from parents</a:t>
            </a:r>
          </a:p>
          <a:p>
            <a:pPr lvl="1"/>
            <a:r>
              <a:rPr lang="en-CA" sz="3200" dirty="0" smtClean="0"/>
              <a:t>One homologous pair from the egg (maternal)</a:t>
            </a:r>
          </a:p>
          <a:p>
            <a:pPr lvl="1"/>
            <a:r>
              <a:rPr lang="en-CA" sz="3200" dirty="0" smtClean="0"/>
              <a:t>One homologous pair from the sperm (paternal)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/>
          <a:srcRect l="1152" r="14757"/>
          <a:stretch>
            <a:fillRect/>
          </a:stretch>
        </p:blipFill>
        <p:spPr bwMode="auto">
          <a:xfrm>
            <a:off x="5573554" y="1196752"/>
            <a:ext cx="3570446" cy="5661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Sources of Genetic Recombination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89120"/>
          </a:xfrm>
        </p:spPr>
        <p:txBody>
          <a:bodyPr/>
          <a:lstStyle/>
          <a:p>
            <a:r>
              <a:rPr lang="en-CA" b="1" dirty="0" smtClean="0"/>
              <a:t>Crossing over: </a:t>
            </a:r>
            <a:r>
              <a:rPr lang="en-CA" dirty="0" smtClean="0"/>
              <a:t>occurs during </a:t>
            </a:r>
          </a:p>
          <a:p>
            <a:pPr>
              <a:buNone/>
            </a:pPr>
            <a:r>
              <a:rPr lang="en-CA" dirty="0" smtClean="0">
                <a:solidFill>
                  <a:srgbClr val="FF0000"/>
                </a:solidFill>
              </a:rPr>
              <a:t>Prophase I</a:t>
            </a:r>
            <a:r>
              <a:rPr lang="en-CA" dirty="0" smtClean="0"/>
              <a:t>; non-sister </a:t>
            </a:r>
            <a:r>
              <a:rPr lang="en-CA" dirty="0" err="1" smtClean="0"/>
              <a:t>chromatids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exchange pieces of chromosome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005064"/>
            <a:ext cx="482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Can occur at several points along the non-sister chromatids.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Sources of Genetic Recombination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Independent Assortment: </a:t>
            </a:r>
            <a:r>
              <a:rPr lang="en-CA" sz="3600" dirty="0" smtClean="0"/>
              <a:t>occurs during </a:t>
            </a:r>
            <a:r>
              <a:rPr lang="en-CA" sz="3600" dirty="0" smtClean="0">
                <a:solidFill>
                  <a:srgbClr val="FF0000"/>
                </a:solidFill>
              </a:rPr>
              <a:t>Metaphase </a:t>
            </a:r>
            <a:r>
              <a:rPr lang="en-CA" sz="3600" smtClean="0">
                <a:solidFill>
                  <a:srgbClr val="FF0000"/>
                </a:solidFill>
              </a:rPr>
              <a:t>I / Anaphase </a:t>
            </a:r>
            <a:r>
              <a:rPr lang="en-CA" sz="3600" dirty="0" smtClean="0">
                <a:solidFill>
                  <a:srgbClr val="FF0000"/>
                </a:solidFill>
              </a:rPr>
              <a:t>I</a:t>
            </a:r>
            <a:r>
              <a:rPr lang="en-CA" sz="3600" dirty="0" smtClean="0"/>
              <a:t>; </a:t>
            </a:r>
            <a:r>
              <a:rPr lang="en-CA" sz="3600" dirty="0" smtClean="0"/>
              <a:t>paternal and maternal chromosomes, of a homologous pair move, to opposite poles.</a:t>
            </a:r>
          </a:p>
          <a:p>
            <a:pPr lvl="1"/>
            <a:r>
              <a:rPr lang="en-CA" sz="3600" dirty="0" smtClean="0"/>
              <a:t>Each pair is independent from all other pairs</a:t>
            </a:r>
          </a:p>
          <a:p>
            <a:pPr lvl="1"/>
            <a:r>
              <a:rPr lang="en-CA" sz="3600" dirty="0" smtClean="0"/>
              <a:t>Resulting in a mixture of paternal and maternal chromosomes in the daughter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dirty="0" smtClean="0"/>
              <a:t>Independent Assortment</a:t>
            </a:r>
            <a:endParaRPr lang="en-CA" dirty="0"/>
          </a:p>
        </p:txBody>
      </p:sp>
      <p:pic>
        <p:nvPicPr>
          <p:cNvPr id="4098" name="Picture 2" descr="http://canada.canacad.ac.jp/bioibsl1/admin/image.html?imageid=19823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542" r="905" b="4155"/>
          <a:stretch>
            <a:fillRect/>
          </a:stretch>
        </p:blipFill>
        <p:spPr bwMode="auto">
          <a:xfrm>
            <a:off x="467544" y="2148858"/>
            <a:ext cx="8316416" cy="4709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1052736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Red</a:t>
            </a:r>
            <a:r>
              <a:rPr lang="en-CA" sz="2400" b="1" dirty="0" smtClean="0"/>
              <a:t> = Paternal </a:t>
            </a:r>
          </a:p>
          <a:p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CA" sz="2400" b="1" dirty="0" smtClean="0"/>
              <a:t> = Maternal</a:t>
            </a:r>
            <a:endParaRPr lang="en-CA" sz="2400" b="1" dirty="0"/>
          </a:p>
        </p:txBody>
      </p:sp>
      <p:pic>
        <p:nvPicPr>
          <p:cNvPr id="6" name="Picture 2" descr="http://canada.canacad.ac.jp/bioibsl1/admin/image.html?imageid=1982309"/>
          <p:cNvPicPr>
            <a:picLocks noChangeAspect="1" noChangeArrowheads="1"/>
          </p:cNvPicPr>
          <p:nvPr/>
        </p:nvPicPr>
        <p:blipFill>
          <a:blip r:embed="rId2" cstate="print"/>
          <a:srcRect r="52492" b="88343"/>
          <a:stretch>
            <a:fillRect/>
          </a:stretch>
        </p:blipFill>
        <p:spPr bwMode="auto">
          <a:xfrm>
            <a:off x="1259632" y="1196752"/>
            <a:ext cx="5220072" cy="89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ogenesii.files.wordpress.com/2009/04/walther-flemm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248" y="1"/>
            <a:ext cx="2994752" cy="39330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Walther </a:t>
            </a:r>
            <a:r>
              <a:rPr lang="en-CA" dirty="0" err="1" smtClean="0"/>
              <a:t>Flemming</a:t>
            </a:r>
            <a:r>
              <a:rPr lang="en-CA" dirty="0" smtClean="0"/>
              <a:t> (1879)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Used a dye to observe the </a:t>
            </a:r>
          </a:p>
          <a:p>
            <a:pPr>
              <a:buNone/>
            </a:pPr>
            <a:r>
              <a:rPr lang="en-CA" dirty="0" smtClean="0"/>
              <a:t>chromatin within the nucleus </a:t>
            </a:r>
          </a:p>
          <a:p>
            <a:pPr>
              <a:buNone/>
            </a:pPr>
            <a:r>
              <a:rPr lang="en-CA" dirty="0" smtClean="0"/>
              <a:t>of a cell</a:t>
            </a:r>
          </a:p>
          <a:p>
            <a:endParaRPr lang="en-CA" dirty="0" smtClean="0"/>
          </a:p>
          <a:p>
            <a:r>
              <a:rPr lang="en-CA" dirty="0" smtClean="0"/>
              <a:t>Described and coined the term </a:t>
            </a:r>
            <a:r>
              <a:rPr lang="en-CA" i="1" dirty="0" smtClean="0"/>
              <a:t>‘mitosis’</a:t>
            </a:r>
          </a:p>
          <a:p>
            <a:endParaRPr lang="en-CA" i="1" dirty="0" smtClean="0"/>
          </a:p>
          <a:p>
            <a:r>
              <a:rPr lang="en-CA" b="1" dirty="0" smtClean="0"/>
              <a:t>Mitosis: </a:t>
            </a:r>
            <a:r>
              <a:rPr lang="en-CA" dirty="0" smtClean="0"/>
              <a:t>one of the two main processes in cell division; genetic material duplicated and passed from the original parent cell to the daughter cell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Non-disjunction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Occurs during </a:t>
            </a:r>
            <a:r>
              <a:rPr lang="en-CA" sz="4000" dirty="0" smtClean="0">
                <a:solidFill>
                  <a:srgbClr val="FF0000"/>
                </a:solidFill>
              </a:rPr>
              <a:t>Anaphase I or II</a:t>
            </a:r>
          </a:p>
          <a:p>
            <a:endParaRPr lang="en-CA" sz="4000" dirty="0" smtClean="0"/>
          </a:p>
          <a:p>
            <a:r>
              <a:rPr lang="en-CA" sz="4000" dirty="0" smtClean="0"/>
              <a:t>Chromosomes or chromatids DO NOT separate as they should during meiosis</a:t>
            </a:r>
          </a:p>
          <a:p>
            <a:pPr lvl="1"/>
            <a:r>
              <a:rPr lang="en-CA" sz="4000" dirty="0" smtClean="0"/>
              <a:t>Gametes either have too few OR too many chromosomes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utm.utoronto.ca/~w3bio380/picts/lectures/lecture4/Non-Disjunction%20II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4" t="1303" r="4348" b="2286"/>
          <a:stretch>
            <a:fillRect/>
          </a:stretch>
        </p:blipFill>
        <p:spPr bwMode="auto">
          <a:xfrm>
            <a:off x="467544" y="0"/>
            <a:ext cx="79701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Non-disjunction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Anaphase I: </a:t>
            </a:r>
            <a:r>
              <a:rPr lang="en-CA" sz="3600" dirty="0" smtClean="0">
                <a:solidFill>
                  <a:srgbClr val="FF0000"/>
                </a:solidFill>
              </a:rPr>
              <a:t>homologous chromosomes </a:t>
            </a:r>
            <a:r>
              <a:rPr lang="en-CA" sz="3600" dirty="0" smtClean="0"/>
              <a:t>DO NOT separate (pulled to the same pole)</a:t>
            </a:r>
          </a:p>
          <a:p>
            <a:endParaRPr lang="en-CA" sz="3600" dirty="0" smtClean="0"/>
          </a:p>
          <a:p>
            <a:r>
              <a:rPr lang="en-CA" sz="3600" b="1" dirty="0" smtClean="0"/>
              <a:t>Anaphase II: </a:t>
            </a:r>
            <a:r>
              <a:rPr lang="en-CA" sz="3600" dirty="0" smtClean="0">
                <a:solidFill>
                  <a:srgbClr val="FF0000"/>
                </a:solidFill>
              </a:rPr>
              <a:t>sister </a:t>
            </a:r>
          </a:p>
          <a:p>
            <a:pPr>
              <a:buNone/>
            </a:pPr>
            <a:r>
              <a:rPr lang="en-CA" sz="3600" dirty="0" err="1" smtClean="0">
                <a:solidFill>
                  <a:srgbClr val="FF0000"/>
                </a:solidFill>
              </a:rPr>
              <a:t>chromatids</a:t>
            </a:r>
            <a:r>
              <a:rPr lang="en-CA" sz="3600" dirty="0" smtClean="0">
                <a:solidFill>
                  <a:srgbClr val="FF0000"/>
                </a:solidFill>
              </a:rPr>
              <a:t> </a:t>
            </a:r>
            <a:r>
              <a:rPr lang="en-CA" sz="3600" dirty="0" smtClean="0"/>
              <a:t>DO NOT </a:t>
            </a:r>
          </a:p>
          <a:p>
            <a:pPr>
              <a:buNone/>
            </a:pPr>
            <a:r>
              <a:rPr lang="en-CA" sz="3600" dirty="0" smtClean="0"/>
              <a:t>separate (pulled to same</a:t>
            </a:r>
          </a:p>
          <a:p>
            <a:pPr>
              <a:buNone/>
            </a:pPr>
            <a:r>
              <a:rPr lang="en-CA" sz="3600" dirty="0" smtClean="0"/>
              <a:t>pole)</a:t>
            </a:r>
            <a:endParaRPr lang="en-CA" sz="3600" dirty="0"/>
          </a:p>
        </p:txBody>
      </p:sp>
      <p:pic>
        <p:nvPicPr>
          <p:cNvPr id="4" name="Picture 2" descr="http://www.utm.utoronto.ca/~w3bio380/picts/lectures/lecture4/Non-Disjunction%20II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076" y="3239766"/>
            <a:ext cx="4336924" cy="361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Non-disjunction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u="sng" dirty="0" smtClean="0"/>
              <a:t>Can result in</a:t>
            </a:r>
            <a:r>
              <a:rPr lang="en-CA" sz="3600" dirty="0" smtClean="0"/>
              <a:t>:</a:t>
            </a:r>
          </a:p>
          <a:p>
            <a:r>
              <a:rPr lang="en-CA" sz="3600" b="1" dirty="0" smtClean="0"/>
              <a:t>Monosomy: </a:t>
            </a:r>
          </a:p>
          <a:p>
            <a:pPr lvl="1"/>
            <a:r>
              <a:rPr lang="en-CA" sz="3600" dirty="0" smtClean="0"/>
              <a:t>one chromosome is lost</a:t>
            </a:r>
          </a:p>
          <a:p>
            <a:pPr lvl="1"/>
            <a:r>
              <a:rPr lang="en-CA" sz="3600" b="1" dirty="0" smtClean="0"/>
              <a:t>Example: </a:t>
            </a:r>
            <a:r>
              <a:rPr lang="en-CA" sz="3600" dirty="0" smtClean="0"/>
              <a:t>Turner’s syndrome (female with only one X chromosome)</a:t>
            </a:r>
          </a:p>
          <a:p>
            <a:r>
              <a:rPr lang="en-CA" sz="3600" b="1" dirty="0" smtClean="0"/>
              <a:t>Trisomy:</a:t>
            </a:r>
          </a:p>
          <a:p>
            <a:pPr lvl="1"/>
            <a:r>
              <a:rPr lang="en-CA" sz="3600" dirty="0" smtClean="0"/>
              <a:t>Gain an extra chromosome</a:t>
            </a:r>
          </a:p>
          <a:p>
            <a:pPr lvl="1"/>
            <a:r>
              <a:rPr lang="en-CA" sz="3600" b="1" dirty="0" smtClean="0"/>
              <a:t>Example: </a:t>
            </a:r>
            <a:r>
              <a:rPr lang="en-CA" sz="3600" dirty="0" smtClean="0"/>
              <a:t>Down syndrome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mycozynook.com/08_20cTrisomy21MaternAge-L.jpg"/>
          <p:cNvPicPr>
            <a:picLocks noChangeAspect="1" noChangeArrowheads="1"/>
          </p:cNvPicPr>
          <p:nvPr/>
        </p:nvPicPr>
        <p:blipFill>
          <a:blip r:embed="rId2" cstate="print"/>
          <a:srcRect t="6723" r="5717" b="3630"/>
          <a:stretch>
            <a:fillRect/>
          </a:stretch>
        </p:blipFill>
        <p:spPr bwMode="auto">
          <a:xfrm>
            <a:off x="3131840" y="2915599"/>
            <a:ext cx="6012161" cy="3942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dirty="0" smtClean="0"/>
              <a:t>Non-disjunction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/>
              <a:t>**Chances of non-disjunction increase with age**</a:t>
            </a:r>
          </a:p>
          <a:p>
            <a:pPr>
              <a:buNone/>
            </a:pPr>
            <a:r>
              <a:rPr lang="en-CA" b="1" dirty="0" smtClean="0"/>
              <a:t>Example</a:t>
            </a:r>
          </a:p>
          <a:p>
            <a:pPr>
              <a:buNone/>
            </a:pPr>
            <a:r>
              <a:rPr lang="en-CA" u="sng" dirty="0" err="1" smtClean="0"/>
              <a:t>Trisomy</a:t>
            </a:r>
            <a:r>
              <a:rPr lang="en-CA" u="sng" dirty="0" smtClean="0"/>
              <a:t> 21 probabilities (women’s age)</a:t>
            </a:r>
            <a:r>
              <a:rPr lang="en-CA" dirty="0" smtClean="0"/>
              <a:t>: </a:t>
            </a:r>
          </a:p>
          <a:p>
            <a:pPr>
              <a:buNone/>
            </a:pPr>
            <a:endParaRPr lang="en-CA" dirty="0" smtClean="0"/>
          </a:p>
          <a:p>
            <a:r>
              <a:rPr lang="en-CA" sz="2800" dirty="0" smtClean="0"/>
              <a:t>1/1490 (20-24yrs.)</a:t>
            </a:r>
          </a:p>
          <a:p>
            <a:endParaRPr lang="en-CA" sz="2800" dirty="0" smtClean="0"/>
          </a:p>
          <a:p>
            <a:r>
              <a:rPr lang="en-CA" sz="2800" dirty="0" smtClean="0"/>
              <a:t>1/106 (40yrs.)</a:t>
            </a:r>
          </a:p>
          <a:p>
            <a:endParaRPr lang="en-CA" sz="2800" dirty="0" smtClean="0"/>
          </a:p>
          <a:p>
            <a:r>
              <a:rPr lang="en-CA" sz="2800" dirty="0" smtClean="0"/>
              <a:t>1/11 (49yrs.)</a:t>
            </a:r>
          </a:p>
          <a:p>
            <a:pPr lvl="2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Gamete Formation (animals)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448272"/>
          </a:xfrm>
        </p:spPr>
        <p:txBody>
          <a:bodyPr numCol="2">
            <a:noAutofit/>
          </a:bodyPr>
          <a:lstStyle/>
          <a:p>
            <a:r>
              <a:rPr lang="en-CA" dirty="0" smtClean="0"/>
              <a:t>Spermatogenesis</a:t>
            </a:r>
          </a:p>
          <a:p>
            <a:pPr lvl="1"/>
            <a:r>
              <a:rPr lang="en-CA" sz="3200" dirty="0" smtClean="0"/>
              <a:t>Meiosis takes place in the testes</a:t>
            </a:r>
            <a:endParaRPr lang="en-CA" sz="3200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r>
              <a:rPr lang="en-CA" dirty="0" err="1" smtClean="0"/>
              <a:t>Oogenesis</a:t>
            </a:r>
            <a:endParaRPr lang="en-CA" dirty="0" smtClean="0"/>
          </a:p>
          <a:p>
            <a:pPr lvl="1"/>
            <a:r>
              <a:rPr lang="en-CA" sz="3200" dirty="0" smtClean="0"/>
              <a:t>Meiosis takes place in the ovaries</a:t>
            </a:r>
          </a:p>
          <a:p>
            <a:pPr lvl="1">
              <a:buNone/>
            </a:pPr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endParaRPr lang="en-CA" dirty="0" smtClean="0"/>
          </a:p>
        </p:txBody>
      </p:sp>
      <p:pic>
        <p:nvPicPr>
          <p:cNvPr id="38914" name="Picture 2" descr="http://www.mun.ca/biology/desmid/brian/BIOL2060/BIOL2060-20/2009.jpg"/>
          <p:cNvPicPr>
            <a:picLocks noChangeAspect="1" noChangeArrowheads="1"/>
          </p:cNvPicPr>
          <p:nvPr/>
        </p:nvPicPr>
        <p:blipFill>
          <a:blip r:embed="rId2" cstate="print"/>
          <a:srcRect b="6136"/>
          <a:stretch>
            <a:fillRect/>
          </a:stretch>
        </p:blipFill>
        <p:spPr bwMode="auto">
          <a:xfrm>
            <a:off x="1187624" y="2870497"/>
            <a:ext cx="6553200" cy="398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Gamete Formation (animals)</a:t>
            </a:r>
            <a:endParaRPr lang="en-CA" dirty="0"/>
          </a:p>
        </p:txBody>
      </p:sp>
      <p:pic>
        <p:nvPicPr>
          <p:cNvPr id="38914" name="Picture 2" descr="http://www.mun.ca/biology/desmid/brian/BIOL2060/BIOL2060-20/2009.jpg"/>
          <p:cNvPicPr>
            <a:picLocks noChangeAspect="1" noChangeArrowheads="1"/>
          </p:cNvPicPr>
          <p:nvPr/>
        </p:nvPicPr>
        <p:blipFill>
          <a:blip r:embed="rId2" cstate="print"/>
          <a:srcRect t="1235" r="1127" b="6136"/>
          <a:stretch>
            <a:fillRect/>
          </a:stretch>
        </p:blipFill>
        <p:spPr bwMode="auto">
          <a:xfrm>
            <a:off x="-59089" y="1124744"/>
            <a:ext cx="920308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Spermatogenesis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One</a:t>
            </a:r>
          </a:p>
          <a:p>
            <a:pPr lvl="1"/>
            <a:r>
              <a:rPr lang="en-CA" dirty="0" smtClean="0"/>
              <a:t>Spermatogonium (diploid germ cell) is stimulated to divide at puberty through </a:t>
            </a:r>
            <a:r>
              <a:rPr lang="en-CA" b="1" dirty="0" smtClean="0"/>
              <a:t>mitosis</a:t>
            </a:r>
          </a:p>
          <a:p>
            <a:pPr lvl="1"/>
            <a:endParaRPr lang="en-CA" b="1" dirty="0" smtClean="0"/>
          </a:p>
          <a:p>
            <a:pPr lvl="1"/>
            <a:endParaRPr lang="en-CA" b="1" dirty="0"/>
          </a:p>
          <a:p>
            <a:pPr lvl="1"/>
            <a:endParaRPr lang="en-CA" b="1" dirty="0" smtClean="0"/>
          </a:p>
          <a:p>
            <a:pPr lvl="1"/>
            <a:endParaRPr lang="en-CA" b="1" dirty="0" smtClean="0"/>
          </a:p>
          <a:p>
            <a:pPr lvl="1"/>
            <a:endParaRPr lang="en-CA" b="1" dirty="0" smtClean="0"/>
          </a:p>
          <a:p>
            <a:pPr lvl="1"/>
            <a:r>
              <a:rPr lang="en-CA" b="1" dirty="0" smtClean="0">
                <a:solidFill>
                  <a:schemeClr val="accent6"/>
                </a:solidFill>
              </a:rPr>
              <a:t>Why does it divide through mitosis? </a:t>
            </a:r>
            <a:r>
              <a:rPr lang="en-CA" dirty="0" smtClean="0">
                <a:solidFill>
                  <a:schemeClr val="accent6"/>
                </a:solidFill>
              </a:rPr>
              <a:t>One replenishes spermatogonium population and the other becomes a primary spermatocyte</a:t>
            </a:r>
            <a:endParaRPr lang="en-CA" b="1" dirty="0" smtClean="0">
              <a:solidFill>
                <a:schemeClr val="accent6"/>
              </a:solidFill>
            </a:endParaRPr>
          </a:p>
          <a:p>
            <a:pPr lvl="1"/>
            <a:endParaRPr lang="en-CA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 t="6755"/>
          <a:stretch>
            <a:fillRect/>
          </a:stretch>
        </p:blipFill>
        <p:spPr bwMode="auto">
          <a:xfrm>
            <a:off x="1331640" y="2636912"/>
            <a:ext cx="6624736" cy="252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r="3429" b="3658"/>
          <a:stretch>
            <a:fillRect/>
          </a:stretch>
        </p:blipFill>
        <p:spPr bwMode="auto">
          <a:xfrm>
            <a:off x="4283968" y="2081120"/>
            <a:ext cx="4860032" cy="47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Spermatogenesis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b="1" dirty="0" smtClean="0"/>
              <a:t>Step Two</a:t>
            </a:r>
          </a:p>
          <a:p>
            <a:pPr lvl="1"/>
            <a:r>
              <a:rPr lang="en-CA" dirty="0" smtClean="0"/>
              <a:t>Primary </a:t>
            </a:r>
            <a:r>
              <a:rPr lang="en-CA" dirty="0" err="1" smtClean="0"/>
              <a:t>spermatocyte</a:t>
            </a:r>
            <a:r>
              <a:rPr lang="en-CA" dirty="0" smtClean="0"/>
              <a:t> </a:t>
            </a:r>
          </a:p>
          <a:p>
            <a:pPr lvl="1">
              <a:buNone/>
            </a:pPr>
            <a:r>
              <a:rPr lang="en-CA" dirty="0" smtClean="0"/>
              <a:t>undergoes </a:t>
            </a:r>
            <a:r>
              <a:rPr lang="en-CA" b="1" dirty="0" smtClean="0"/>
              <a:t>Meiosis I </a:t>
            </a:r>
            <a:r>
              <a:rPr lang="en-CA" dirty="0" smtClean="0"/>
              <a:t>to </a:t>
            </a:r>
          </a:p>
          <a:p>
            <a:pPr lvl="1">
              <a:buNone/>
            </a:pPr>
            <a:r>
              <a:rPr lang="en-CA" dirty="0" smtClean="0"/>
              <a:t>produce </a:t>
            </a:r>
            <a:r>
              <a:rPr lang="en-CA" b="1" dirty="0" smtClean="0"/>
              <a:t>TWO</a:t>
            </a:r>
            <a:r>
              <a:rPr lang="en-CA" dirty="0" smtClean="0"/>
              <a:t> secondary </a:t>
            </a:r>
          </a:p>
          <a:p>
            <a:pPr lvl="1">
              <a:buNone/>
            </a:pPr>
            <a:r>
              <a:rPr lang="en-CA" dirty="0" err="1" smtClean="0"/>
              <a:t>spermatocytes</a:t>
            </a:r>
            <a:endParaRPr lang="en-C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57191"/>
            <a:ext cx="4211960" cy="59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Spermatogenesis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en-CA" b="1" dirty="0" smtClean="0"/>
              <a:t>Step Three</a:t>
            </a:r>
          </a:p>
          <a:p>
            <a:pPr lvl="1"/>
            <a:r>
              <a:rPr lang="en-CA" dirty="0" smtClean="0"/>
              <a:t>The two secondary </a:t>
            </a:r>
          </a:p>
          <a:p>
            <a:pPr lvl="1">
              <a:buNone/>
            </a:pPr>
            <a:r>
              <a:rPr lang="en-CA" dirty="0" err="1" smtClean="0"/>
              <a:t>spermatocytes</a:t>
            </a:r>
            <a:r>
              <a:rPr lang="en-CA" dirty="0" smtClean="0"/>
              <a:t> undergo </a:t>
            </a:r>
          </a:p>
          <a:p>
            <a:pPr lvl="1">
              <a:buNone/>
            </a:pPr>
            <a:r>
              <a:rPr lang="en-CA" b="1" dirty="0" smtClean="0"/>
              <a:t>Meiosis II </a:t>
            </a:r>
            <a:r>
              <a:rPr lang="en-CA" dirty="0" smtClean="0"/>
              <a:t>and form </a:t>
            </a:r>
          </a:p>
          <a:p>
            <a:pPr lvl="1">
              <a:buNone/>
            </a:pPr>
            <a:r>
              <a:rPr lang="en-CA" b="1" dirty="0" smtClean="0"/>
              <a:t>FOUR</a:t>
            </a:r>
            <a:r>
              <a:rPr lang="en-CA" dirty="0" smtClean="0"/>
              <a:t> </a:t>
            </a:r>
            <a:r>
              <a:rPr lang="en-CA" dirty="0" err="1" smtClean="0"/>
              <a:t>spermatids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Eukaryotic Cell – DNA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sz="3500" b="1" dirty="0" smtClean="0"/>
              <a:t>DNA (deoxyribonucleic acid): </a:t>
            </a:r>
            <a:r>
              <a:rPr lang="en-CA" sz="3500" dirty="0" smtClean="0"/>
              <a:t>a molecule that governs the process of heredity in the cells of organisms; found in each chromosome</a:t>
            </a:r>
          </a:p>
          <a:p>
            <a:pPr>
              <a:buNone/>
            </a:pPr>
            <a:endParaRPr lang="en-CA" sz="3500" dirty="0" smtClean="0"/>
          </a:p>
          <a:p>
            <a:r>
              <a:rPr lang="en-CA" sz="3500" b="1" dirty="0" smtClean="0"/>
              <a:t>Histones: </a:t>
            </a:r>
            <a:r>
              <a:rPr lang="en-CA" sz="3500" dirty="0" smtClean="0"/>
              <a:t>protein found in </a:t>
            </a:r>
          </a:p>
          <a:p>
            <a:pPr>
              <a:buNone/>
            </a:pPr>
            <a:r>
              <a:rPr lang="en-CA" sz="3500" dirty="0" smtClean="0"/>
              <a:t>chromosomes; acts as a scaffold </a:t>
            </a:r>
          </a:p>
          <a:p>
            <a:pPr>
              <a:buNone/>
            </a:pPr>
            <a:r>
              <a:rPr lang="en-CA" sz="3500" dirty="0" smtClean="0"/>
              <a:t>which DNA wraps around in order </a:t>
            </a:r>
          </a:p>
          <a:p>
            <a:pPr>
              <a:buNone/>
            </a:pPr>
            <a:r>
              <a:rPr lang="en-CA" sz="3500" dirty="0" smtClean="0"/>
              <a:t>to fit into the nucleus</a:t>
            </a:r>
          </a:p>
          <a:p>
            <a:endParaRPr lang="en-CA" dirty="0" smtClean="0"/>
          </a:p>
          <a:p>
            <a:r>
              <a:rPr lang="en-CA" sz="26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*Interesting fact: ~3m of DNA in every eukaryotic nucleus*</a:t>
            </a:r>
            <a:endParaRPr lang="en-CA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6376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To 1:43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9634" name="Picture 2" descr="https://encrypted-tbn1.google.com/images?q=tbn:ANd9GcTU6p2e6Jrz12kPJIcvDFtcotXaIhOOMR8VQVXLNS47Bp859u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3419872" cy="189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Spermatogenesis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97971"/>
          </a:xfrm>
        </p:spPr>
        <p:txBody>
          <a:bodyPr/>
          <a:lstStyle/>
          <a:p>
            <a:r>
              <a:rPr lang="en-CA" b="1" dirty="0" smtClean="0"/>
              <a:t>Step Four</a:t>
            </a:r>
          </a:p>
          <a:p>
            <a:pPr lvl="1"/>
            <a:r>
              <a:rPr lang="en-CA" dirty="0" smtClean="0"/>
              <a:t>Spermatids grow and </a:t>
            </a:r>
          </a:p>
          <a:p>
            <a:pPr lvl="1">
              <a:buNone/>
            </a:pPr>
            <a:r>
              <a:rPr lang="en-CA" dirty="0" smtClean="0"/>
              <a:t>mature into functional </a:t>
            </a:r>
          </a:p>
          <a:p>
            <a:pPr lvl="1">
              <a:buNone/>
            </a:pPr>
            <a:r>
              <a:rPr lang="en-CA" dirty="0" smtClean="0"/>
              <a:t>sperm</a:t>
            </a:r>
            <a:endParaRPr lang="en-CA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43077"/>
            <a:ext cx="4860032" cy="59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CA" dirty="0" smtClean="0"/>
              <a:t>Spermatogenesis</a:t>
            </a:r>
            <a:endParaRPr lang="en-CA" dirty="0"/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3469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Oogenesis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One</a:t>
            </a:r>
          </a:p>
          <a:p>
            <a:pPr lvl="1"/>
            <a:r>
              <a:rPr lang="en-CA" dirty="0" smtClean="0"/>
              <a:t>Oogonium (diploid germ cell) divides through mitosis in to TWO primary oocytes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b="1" dirty="0" smtClean="0">
                <a:solidFill>
                  <a:schemeClr val="accent6"/>
                </a:solidFill>
              </a:rPr>
              <a:t>Interesting fact:  </a:t>
            </a:r>
            <a:r>
              <a:rPr lang="en-CA" dirty="0" smtClean="0">
                <a:solidFill>
                  <a:schemeClr val="accent6"/>
                </a:solidFill>
              </a:rPr>
              <a:t>3months following conception, there are ~3 million oocytes stuck in prophase I until puberty</a:t>
            </a:r>
            <a:endParaRPr lang="en-CA" b="1" dirty="0" smtClean="0">
              <a:solidFill>
                <a:schemeClr val="accent6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636912"/>
            <a:ext cx="64632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CA" dirty="0" smtClean="0"/>
              <a:t>Oogenesis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b="1" dirty="0" smtClean="0"/>
              <a:t>Step Two</a:t>
            </a:r>
          </a:p>
          <a:p>
            <a:pPr lvl="1"/>
            <a:r>
              <a:rPr lang="en-CA" dirty="0" smtClean="0"/>
              <a:t>Every month after puberty, </a:t>
            </a:r>
          </a:p>
          <a:p>
            <a:pPr lvl="1">
              <a:buNone/>
            </a:pPr>
            <a:r>
              <a:rPr lang="en-CA" dirty="0" smtClean="0"/>
              <a:t>a primary oocyte undergoes </a:t>
            </a:r>
          </a:p>
          <a:p>
            <a:pPr lvl="1">
              <a:buNone/>
            </a:pPr>
            <a:r>
              <a:rPr lang="en-CA" b="1" dirty="0" smtClean="0"/>
              <a:t>Meiosis I </a:t>
            </a:r>
            <a:r>
              <a:rPr lang="en-CA" dirty="0" smtClean="0"/>
              <a:t>and develops a </a:t>
            </a:r>
          </a:p>
          <a:p>
            <a:pPr lvl="1">
              <a:buNone/>
            </a:pPr>
            <a:r>
              <a:rPr lang="en-CA" dirty="0" smtClean="0"/>
              <a:t>secondary oocyte and the </a:t>
            </a:r>
          </a:p>
          <a:p>
            <a:pPr lvl="1">
              <a:buNone/>
            </a:pPr>
            <a:r>
              <a:rPr lang="en-CA" dirty="0" smtClean="0"/>
              <a:t>first polar body</a:t>
            </a:r>
            <a:endParaRPr lang="en-CA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352" y="2348881"/>
            <a:ext cx="44876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Oogenesis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en-CA" b="1" dirty="0" smtClean="0"/>
              <a:t>Step Three</a:t>
            </a:r>
          </a:p>
          <a:p>
            <a:pPr lvl="1"/>
            <a:r>
              <a:rPr lang="en-CA" dirty="0" smtClean="0"/>
              <a:t>Secondary oocyte undergoes </a:t>
            </a:r>
            <a:r>
              <a:rPr lang="en-CA" b="1" dirty="0" smtClean="0"/>
              <a:t>Meiosis II </a:t>
            </a:r>
            <a:r>
              <a:rPr lang="en-CA" dirty="0" smtClean="0"/>
              <a:t>(part one) to produce a mature egg (ovulation) and the second polar body</a:t>
            </a:r>
            <a:endParaRPr lang="en-CA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38499"/>
            <a:ext cx="5724128" cy="42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**Mature egg stuck in metaphase II until fertilization.**</a:t>
            </a:r>
            <a:endParaRPr lang="en-CA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dirty="0" smtClean="0"/>
              <a:t>Oogenesis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Four</a:t>
            </a:r>
          </a:p>
          <a:p>
            <a:pPr lvl="1"/>
            <a:r>
              <a:rPr lang="en-CA" dirty="0" smtClean="0"/>
              <a:t>Fertilization causes ovum to complete meiosis II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b="1" dirty="0" smtClean="0">
              <a:solidFill>
                <a:srgbClr val="FFC000"/>
              </a:solidFill>
            </a:endParaRPr>
          </a:p>
          <a:p>
            <a:r>
              <a:rPr lang="en-CA" b="1" dirty="0" smtClean="0">
                <a:solidFill>
                  <a:schemeClr val="accent6"/>
                </a:solidFill>
              </a:rPr>
              <a:t>Interesting Fact: </a:t>
            </a:r>
            <a:r>
              <a:rPr lang="en-CA" dirty="0" smtClean="0">
                <a:solidFill>
                  <a:schemeClr val="accent6"/>
                </a:solidFill>
              </a:rPr>
              <a:t>~400 gametes are produced in a women’s lifetime (from puberty to menopause)</a:t>
            </a:r>
            <a:endParaRPr lang="en-CA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t="15880"/>
          <a:stretch>
            <a:fillRect/>
          </a:stretch>
        </p:blipFill>
        <p:spPr bwMode="auto">
          <a:xfrm>
            <a:off x="2267744" y="2420888"/>
            <a:ext cx="3744416" cy="33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Oogenesis</a:t>
            </a:r>
            <a:endParaRPr lang="en-CA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21"/>
          <a:stretch>
            <a:fillRect/>
          </a:stretch>
        </p:blipFill>
        <p:spPr bwMode="auto">
          <a:xfrm>
            <a:off x="0" y="1977948"/>
            <a:ext cx="9144000" cy="38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dies4kiddies.co.za/userfiles/identical%20twin%20diagram%20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043" y="3573016"/>
            <a:ext cx="4783957" cy="3284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Conception of Twins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CA" b="1" dirty="0" smtClean="0"/>
              <a:t>Fraternal twins: </a:t>
            </a:r>
          </a:p>
          <a:p>
            <a:pPr lvl="1"/>
            <a:r>
              <a:rPr lang="en-CA" dirty="0" smtClean="0"/>
              <a:t>Two oocyte are release, </a:t>
            </a:r>
          </a:p>
          <a:p>
            <a:pPr lvl="1">
              <a:buNone/>
            </a:pPr>
            <a:r>
              <a:rPr lang="en-CA" dirty="0" smtClean="0"/>
              <a:t>fertilized and implanted </a:t>
            </a:r>
          </a:p>
          <a:p>
            <a:pPr lvl="1">
              <a:buNone/>
            </a:pPr>
            <a:r>
              <a:rPr lang="en-CA" dirty="0" smtClean="0"/>
              <a:t>successfully.</a:t>
            </a:r>
          </a:p>
          <a:p>
            <a:r>
              <a:rPr lang="en-CA" b="1" dirty="0" smtClean="0"/>
              <a:t>Identical twins:</a:t>
            </a:r>
          </a:p>
          <a:p>
            <a:pPr lvl="1"/>
            <a:r>
              <a:rPr lang="en-CA" dirty="0" smtClean="0"/>
              <a:t>Blastocyst divides into two </a:t>
            </a:r>
          </a:p>
          <a:p>
            <a:pPr lvl="1">
              <a:buNone/>
            </a:pPr>
            <a:r>
              <a:rPr lang="en-CA" dirty="0" smtClean="0"/>
              <a:t>separate bodies in the first </a:t>
            </a:r>
          </a:p>
          <a:p>
            <a:pPr lvl="1">
              <a:buNone/>
            </a:pPr>
            <a:r>
              <a:rPr lang="en-CA" dirty="0" smtClean="0"/>
              <a:t>few days of development.</a:t>
            </a:r>
            <a:endParaRPr lang="en-CA" dirty="0"/>
          </a:p>
        </p:txBody>
      </p:sp>
      <p:pic>
        <p:nvPicPr>
          <p:cNvPr id="1026" name="Picture 2" descr="http://www.babycenter.ca/i/devel/twins/03weeks_424x302.jpg"/>
          <p:cNvPicPr>
            <a:picLocks noChangeAspect="1" noChangeArrowheads="1"/>
          </p:cNvPicPr>
          <p:nvPr/>
        </p:nvPicPr>
        <p:blipFill>
          <a:blip r:embed="rId3" cstate="print"/>
          <a:srcRect l="11947" r="11626" b="6941"/>
          <a:stretch>
            <a:fillRect/>
          </a:stretch>
        </p:blipFill>
        <p:spPr bwMode="auto">
          <a:xfrm>
            <a:off x="5375851" y="0"/>
            <a:ext cx="3787757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dies4kiddies.co.za/userfiles/identical%20twin%20diagram%20200.png"/>
          <p:cNvPicPr>
            <a:picLocks noChangeAspect="1" noChangeArrowheads="1"/>
          </p:cNvPicPr>
          <p:nvPr/>
        </p:nvPicPr>
        <p:blipFill>
          <a:blip r:embed="rId2" cstate="print"/>
          <a:srcRect b="3004"/>
          <a:stretch>
            <a:fillRect/>
          </a:stretch>
        </p:blipFill>
        <p:spPr bwMode="auto">
          <a:xfrm>
            <a:off x="0" y="767759"/>
            <a:ext cx="9144000" cy="60902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Conception of Twins</a:t>
            </a:r>
            <a:endParaRPr lang="en-C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Compare and contrast the steps of meiosis and mitosis.</a:t>
            </a:r>
          </a:p>
          <a:p>
            <a:r>
              <a:rPr lang="en-CA" dirty="0" smtClean="0"/>
              <a:t>Include: </a:t>
            </a:r>
          </a:p>
          <a:p>
            <a:pPr lvl="1"/>
            <a:r>
              <a:rPr lang="en-CA" dirty="0" smtClean="0"/>
              <a:t>Steps in each process; How are they similar? How do they differ?</a:t>
            </a:r>
          </a:p>
          <a:p>
            <a:pPr lvl="1"/>
            <a:r>
              <a:rPr lang="en-CA" dirty="0" smtClean="0"/>
              <a:t>What type of cells undergo mitosis and what types of cells undergo meiosis? Speculate why.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ome.planet.nl/~gkorthof/images/chromosome_stru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0254"/>
            <a:ext cx="5429256" cy="6177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b="1" dirty="0" smtClean="0"/>
              <a:t>Chromosome Structure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060848"/>
            <a:ext cx="3571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/>
              <a:t>Chromosome: </a:t>
            </a:r>
            <a:r>
              <a:rPr lang="en-CA" sz="4400" dirty="0" smtClean="0"/>
              <a:t>DNA and its associated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Reproductive Strategies	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Topic 16.4</a:t>
            </a:r>
            <a:endParaRPr lang="en-CA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/>
              <a:t>Sexual reproduction: </a:t>
            </a:r>
            <a:r>
              <a:rPr lang="en-CA" dirty="0" smtClean="0"/>
              <a:t>the union of gametes; produces genetically distinct offspring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Asexual reproduction: </a:t>
            </a:r>
            <a:r>
              <a:rPr lang="en-CA" dirty="0" smtClean="0"/>
              <a:t>requires only one parent and no gametes; produces genetically identical offspring</a:t>
            </a:r>
            <a:endParaRPr lang="en-CA" dirty="0"/>
          </a:p>
        </p:txBody>
      </p:sp>
      <p:pic>
        <p:nvPicPr>
          <p:cNvPr id="24580" name="Picture 4" descr="https://encrypted-tbn1.google.com/images?q=tbn:ANd9GcRRI3W327f_7nUASa169SM7UyjAFdgt2ldv_I51hDFAu6qiowhz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5832648" cy="3038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Prokaryotes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r>
              <a:rPr lang="en-CA" sz="3600" dirty="0" smtClean="0"/>
              <a:t>Single-celled, </a:t>
            </a:r>
          </a:p>
          <a:p>
            <a:pPr>
              <a:buNone/>
            </a:pPr>
            <a:r>
              <a:rPr lang="en-CA" sz="3600" dirty="0" smtClean="0"/>
              <a:t>circular DNA and </a:t>
            </a:r>
          </a:p>
          <a:p>
            <a:pPr>
              <a:buNone/>
            </a:pPr>
            <a:r>
              <a:rPr lang="en-CA" sz="3600" dirty="0" smtClean="0"/>
              <a:t>no nucleus</a:t>
            </a:r>
          </a:p>
          <a:p>
            <a:r>
              <a:rPr lang="en-CA" sz="3600" dirty="0" smtClean="0"/>
              <a:t>Use </a:t>
            </a:r>
            <a:r>
              <a:rPr lang="en-CA" sz="3600" b="1" dirty="0" smtClean="0"/>
              <a:t>binary fission </a:t>
            </a:r>
            <a:r>
              <a:rPr lang="en-CA" sz="3600" dirty="0" smtClean="0"/>
              <a:t>to reproduce, giving rise to genetically identical offspring.</a:t>
            </a:r>
          </a:p>
          <a:p>
            <a:r>
              <a:rPr lang="en-CA" sz="3600" dirty="0" smtClean="0"/>
              <a:t>Use </a:t>
            </a:r>
            <a:r>
              <a:rPr lang="en-CA" sz="3600" b="1" dirty="0" smtClean="0"/>
              <a:t>conjugation</a:t>
            </a:r>
            <a:r>
              <a:rPr lang="en-CA" sz="3600" dirty="0" smtClean="0"/>
              <a:t> to reproduce, can lead to new genetic combination.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23554" name="Picture 2" descr="https://encrypted-tbn3.google.com/images?q=tbn:ANd9GcT58G65fMiScmmTBkYggEVruHPXAAqwfTT_Be1Dvl5qlhG4vHms"/>
          <p:cNvPicPr>
            <a:picLocks noChangeAspect="1" noChangeArrowheads="1"/>
          </p:cNvPicPr>
          <p:nvPr/>
        </p:nvPicPr>
        <p:blipFill>
          <a:blip r:embed="rId2" cstate="print"/>
          <a:srcRect b="7433"/>
          <a:stretch>
            <a:fillRect/>
          </a:stretch>
        </p:blipFill>
        <p:spPr bwMode="auto">
          <a:xfrm>
            <a:off x="3563888" y="-1"/>
            <a:ext cx="5580112" cy="390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Reproduction in Prokaryotes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/>
          <a:lstStyle/>
          <a:p>
            <a:pPr algn="ctr"/>
            <a:r>
              <a:rPr lang="en-CA" dirty="0" smtClean="0"/>
              <a:t>Binary Fission</a:t>
            </a:r>
            <a:endParaRPr lang="en-CA" dirty="0"/>
          </a:p>
        </p:txBody>
      </p:sp>
      <p:pic>
        <p:nvPicPr>
          <p:cNvPr id="10" name="Picture 2" descr="http://staff.jccc.edu/PDECELL/celldivision/images/binar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51310"/>
            <a:ext cx="3635896" cy="520669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60032" y="980728"/>
            <a:ext cx="4041775" cy="639762"/>
          </a:xfrm>
        </p:spPr>
        <p:txBody>
          <a:bodyPr/>
          <a:lstStyle/>
          <a:p>
            <a:pPr algn="ctr"/>
            <a:r>
              <a:rPr lang="en-CA" dirty="0" smtClean="0"/>
              <a:t>Conjugation</a:t>
            </a:r>
            <a:endParaRPr lang="en-CA" dirty="0"/>
          </a:p>
        </p:txBody>
      </p:sp>
      <p:pic>
        <p:nvPicPr>
          <p:cNvPr id="7" name="Content Placeholder 6" descr="http://img.search.com/thumb/2/29/BacterConjugation.png/400px-BacterConjugatio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823" t="2581" r="3160" b="4477"/>
          <a:stretch>
            <a:fillRect/>
          </a:stretch>
        </p:blipFill>
        <p:spPr bwMode="auto">
          <a:xfrm>
            <a:off x="4570408" y="1556792"/>
            <a:ext cx="457359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Asexual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u="sng" dirty="0" smtClean="0"/>
              <a:t>Many types (most common in plants):</a:t>
            </a:r>
          </a:p>
          <a:p>
            <a:pPr lvl="1"/>
            <a:r>
              <a:rPr lang="en-CA" b="1" dirty="0" smtClean="0"/>
              <a:t>Budding: </a:t>
            </a:r>
            <a:r>
              <a:rPr lang="en-CA" dirty="0" smtClean="0"/>
              <a:t>miniature version of the parent plant grows off the parent’s body</a:t>
            </a:r>
          </a:p>
          <a:p>
            <a:pPr lvl="1"/>
            <a:r>
              <a:rPr lang="en-CA" b="1" dirty="0" smtClean="0"/>
              <a:t>Vegetative reproduction: </a:t>
            </a:r>
            <a:r>
              <a:rPr lang="en-CA" dirty="0" smtClean="0"/>
              <a:t>occurs in plants</a:t>
            </a:r>
          </a:p>
          <a:p>
            <a:pPr lvl="1">
              <a:buNone/>
            </a:pPr>
            <a:r>
              <a:rPr lang="en-CA" dirty="0" smtClean="0">
                <a:solidFill>
                  <a:srgbClr val="FF0000"/>
                </a:solidFill>
              </a:rPr>
              <a:t>ex. Strawberry and runners</a:t>
            </a:r>
          </a:p>
          <a:p>
            <a:pPr lvl="1"/>
            <a:r>
              <a:rPr lang="en-CA" b="1" dirty="0" smtClean="0"/>
              <a:t>Fragmentation (aka cuttings): </a:t>
            </a:r>
            <a:r>
              <a:rPr lang="en-CA" dirty="0" smtClean="0"/>
              <a:t>portion of parent plant removed and replanted</a:t>
            </a:r>
          </a:p>
          <a:p>
            <a:pPr lvl="1"/>
            <a:r>
              <a:rPr lang="en-CA" b="1" dirty="0" smtClean="0"/>
              <a:t>Parthenogenesis: </a:t>
            </a:r>
            <a:r>
              <a:rPr lang="en-CA" dirty="0" smtClean="0"/>
              <a:t>unfertilized eggs develop into adults; </a:t>
            </a:r>
            <a:r>
              <a:rPr lang="en-CA" dirty="0" smtClean="0">
                <a:solidFill>
                  <a:srgbClr val="FF0000"/>
                </a:solidFill>
              </a:rPr>
              <a:t>ex. Honey bees</a:t>
            </a:r>
          </a:p>
          <a:p>
            <a:pPr lvl="1"/>
            <a:r>
              <a:rPr lang="en-CA" b="1" dirty="0" smtClean="0"/>
              <a:t>Spore: </a:t>
            </a:r>
            <a:r>
              <a:rPr lang="en-CA" dirty="0" smtClean="0"/>
              <a:t>genetic info and cytoplasm contained in a coat which will break down in favourable conditions</a:t>
            </a:r>
            <a:endParaRPr lang="en-CA" b="1" dirty="0" smtClean="0"/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dirty="0" smtClean="0"/>
              <a:t>Asexual Reproduction</a:t>
            </a:r>
            <a:endParaRPr lang="en-CA" dirty="0"/>
          </a:p>
        </p:txBody>
      </p:sp>
      <p:pic>
        <p:nvPicPr>
          <p:cNvPr id="5122" name="Picture 2" descr="http://3.bp.blogspot.com/__8fOJ3wuIcs/TUxQC6IF-sI/AAAAAAAAAOo/naz74yoEkPY/s1600/budding_hy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2286016" cy="3052543"/>
          </a:xfrm>
          <a:prstGeom prst="rect">
            <a:avLst/>
          </a:prstGeom>
          <a:noFill/>
        </p:spPr>
      </p:pic>
      <p:pic>
        <p:nvPicPr>
          <p:cNvPr id="5124" name="Picture 4" descr="http://faculty.uca.edu/johnc/planaria%20reger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111839" cy="2357454"/>
          </a:xfrm>
          <a:prstGeom prst="rect">
            <a:avLst/>
          </a:prstGeom>
          <a:noFill/>
        </p:spPr>
      </p:pic>
      <p:pic>
        <p:nvPicPr>
          <p:cNvPr id="5126" name="Picture 6" descr="http://www.luminaottawa.com/Images/42-15874033.jpg%20allergies%20sp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2815997" cy="3643338"/>
          </a:xfrm>
          <a:prstGeom prst="rect">
            <a:avLst/>
          </a:prstGeom>
          <a:noFill/>
        </p:spPr>
      </p:pic>
      <p:pic>
        <p:nvPicPr>
          <p:cNvPr id="5128" name="Picture 8" descr="http://www.morning-earth.org/graphic-e/biosphere/PLANTIMAGE/DISPERSAL/VEGPROP/strawberryrun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0"/>
            <a:ext cx="2557985" cy="2286016"/>
          </a:xfrm>
          <a:prstGeom prst="rect">
            <a:avLst/>
          </a:prstGeom>
          <a:noFill/>
        </p:spPr>
      </p:pic>
      <p:pic>
        <p:nvPicPr>
          <p:cNvPr id="5130" name="Picture 10" descr="http://www.microbiologyprocedure.com/genetics/determination-of-sex/images/male-haploidy-or-haplodiploidy-mechani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252" y="4286256"/>
            <a:ext cx="318574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Alternation of Generations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Life cycle of plants can consist of two generations; </a:t>
            </a:r>
          </a:p>
          <a:p>
            <a:pPr lvl="1"/>
            <a:r>
              <a:rPr lang="en-CA" dirty="0" smtClean="0"/>
              <a:t>A haploid generation (gametophyte) </a:t>
            </a:r>
          </a:p>
          <a:p>
            <a:pPr lvl="1"/>
            <a:r>
              <a:rPr lang="en-CA" dirty="0" smtClean="0"/>
              <a:t>A diploid generation (sporophyte)</a:t>
            </a:r>
          </a:p>
          <a:p>
            <a:endParaRPr lang="en-CA" dirty="0" smtClean="0"/>
          </a:p>
          <a:p>
            <a:r>
              <a:rPr lang="en-CA" dirty="0" smtClean="0"/>
              <a:t>The sporophyte undergoes meiosis to produce haploid spore(s)</a:t>
            </a:r>
          </a:p>
          <a:p>
            <a:r>
              <a:rPr lang="en-CA" dirty="0" smtClean="0"/>
              <a:t>Each spore  grows into plant body (gametophyte)</a:t>
            </a:r>
          </a:p>
          <a:p>
            <a:r>
              <a:rPr lang="en-CA" dirty="0" smtClean="0"/>
              <a:t>Gametophyte produces male and female gametes which fuse and develop a diploid sporophyte</a:t>
            </a:r>
            <a:endParaRPr lang="en-C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Ay7hwqRLzAk/TazvQOLUsLI/AAAAAAAAACI/39RpwJoGuwQ/s1600/alteration_of_gen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9" t="1168" r="1953" b="5396"/>
          <a:stretch>
            <a:fillRect/>
          </a:stretch>
        </p:blipFill>
        <p:spPr bwMode="auto">
          <a:xfrm>
            <a:off x="-1" y="548680"/>
            <a:ext cx="911441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Alternation in Sexual Cycles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dirty="0" smtClean="0"/>
              <a:t>DO NOT CONFUSE WITH: Alternation of generation</a:t>
            </a:r>
          </a:p>
          <a:p>
            <a:endParaRPr lang="en-CA" dirty="0" smtClean="0"/>
          </a:p>
          <a:p>
            <a:r>
              <a:rPr lang="en-CA" dirty="0" smtClean="0"/>
              <a:t>Some animals will alternate between asexual and sexual reproducing phases</a:t>
            </a:r>
          </a:p>
          <a:p>
            <a:endParaRPr lang="en-CA" dirty="0" smtClean="0"/>
          </a:p>
          <a:p>
            <a:r>
              <a:rPr lang="en-CA" dirty="0" smtClean="0"/>
              <a:t>Phylum of </a:t>
            </a:r>
            <a:r>
              <a:rPr lang="en-CA" dirty="0" err="1" smtClean="0"/>
              <a:t>Cnidaria</a:t>
            </a:r>
            <a:endParaRPr lang="en-CA" dirty="0"/>
          </a:p>
        </p:txBody>
      </p:sp>
      <p:pic>
        <p:nvPicPr>
          <p:cNvPr id="2050" name="Picture 2" descr="http://w3.shorecrest.org/~Lisa_Peck/MarineBio/syllabus/ch7invertebrates/Invertwp/invert_wp_05/cnidaria/mark2/cnidaria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51962"/>
            <a:ext cx="5000628" cy="310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Pros and Cons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your groups, compare the advantages and disadvantages of the asexual and sexual reproduction strategies which we’ve discussed.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b="1" dirty="0" smtClean="0"/>
              <a:t>Chromosome Structure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556792"/>
            <a:ext cx="3571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Centromere: </a:t>
            </a:r>
            <a:r>
              <a:rPr lang="en-CA" sz="3600" dirty="0" smtClean="0"/>
              <a:t>The specialized, constricted region in the condensed chromosome </a:t>
            </a:r>
            <a:r>
              <a:rPr lang="en-CA" sz="3600" smtClean="0"/>
              <a:t>where two </a:t>
            </a:r>
            <a:r>
              <a:rPr lang="en-CA" sz="3600" dirty="0" smtClean="0"/>
              <a:t>sister chromatids are joined.</a:t>
            </a:r>
            <a:endParaRPr lang="en-C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438" t="6494" r="2709" b="3896"/>
          <a:stretch>
            <a:fillRect/>
          </a:stretch>
        </p:blipFill>
        <p:spPr bwMode="auto">
          <a:xfrm>
            <a:off x="0" y="1090023"/>
            <a:ext cx="4932040" cy="576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23728" y="3861048"/>
            <a:ext cx="237626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Sexual Reproduction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Population is capable of adapting to environmental changes</a:t>
            </a:r>
          </a:p>
          <a:p>
            <a:r>
              <a:rPr lang="en-CA" dirty="0" smtClean="0"/>
              <a:t>Competition among siblings decreases because they are genetically different</a:t>
            </a:r>
          </a:p>
          <a:p>
            <a:r>
              <a:rPr lang="en-CA" dirty="0" smtClean="0"/>
              <a:t>Crossing over of homologous chromosomes can replace and repair damaged chromosomes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Disadvantages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Requires more energy</a:t>
            </a:r>
          </a:p>
          <a:p>
            <a:r>
              <a:rPr lang="en-CA" dirty="0" smtClean="0"/>
              <a:t>Less offspring produced</a:t>
            </a:r>
          </a:p>
          <a:p>
            <a:r>
              <a:rPr lang="en-CA" dirty="0" smtClean="0"/>
              <a:t>Requires both parents</a:t>
            </a:r>
            <a:endParaRPr lang="en-C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Asexual Reproduction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Occurs quickly</a:t>
            </a:r>
          </a:p>
          <a:p>
            <a:r>
              <a:rPr lang="en-CA" dirty="0" smtClean="0"/>
              <a:t>Doesn’t require a second parent</a:t>
            </a:r>
          </a:p>
          <a:p>
            <a:r>
              <a:rPr lang="en-CA" dirty="0" smtClean="0"/>
              <a:t>Less energy usually required</a:t>
            </a:r>
          </a:p>
          <a:p>
            <a:r>
              <a:rPr lang="en-CA" dirty="0" smtClean="0"/>
              <a:t>Maximize chances of offspring survival (ex. budding)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Disadvantages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Don’t genetically distinct, therefore, difficulty adapting and higher rates of competition</a:t>
            </a:r>
          </a:p>
          <a:p>
            <a:r>
              <a:rPr lang="en-CA" dirty="0" smtClean="0"/>
              <a:t>Damaged chromosomes will be passed on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Chromosome Number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Number of chromosomes varies from species to species.</a:t>
            </a:r>
          </a:p>
          <a:p>
            <a:endParaRPr lang="en-CA" dirty="0" smtClean="0"/>
          </a:p>
          <a:p>
            <a:r>
              <a:rPr lang="en-CA" sz="3600" b="1" dirty="0" smtClean="0">
                <a:solidFill>
                  <a:srgbClr val="0070C0"/>
                </a:solidFill>
              </a:rPr>
              <a:t>Humans</a:t>
            </a:r>
          </a:p>
          <a:p>
            <a:pPr lvl="1"/>
            <a:r>
              <a:rPr lang="en-CA" sz="3200" dirty="0" smtClean="0"/>
              <a:t>46 chromosomes (23 pairs)</a:t>
            </a:r>
          </a:p>
          <a:p>
            <a:pPr lvl="1"/>
            <a:r>
              <a:rPr lang="en-CA" sz="3200" dirty="0" smtClean="0"/>
              <a:t>22 pairs of </a:t>
            </a:r>
            <a:r>
              <a:rPr lang="en-CA" sz="3200" b="1" dirty="0" smtClean="0">
                <a:solidFill>
                  <a:srgbClr val="00B050"/>
                </a:solidFill>
              </a:rPr>
              <a:t>autosomes</a:t>
            </a:r>
            <a:r>
              <a:rPr lang="en-CA" sz="3200" dirty="0" smtClean="0"/>
              <a:t> (homologous)</a:t>
            </a:r>
          </a:p>
          <a:p>
            <a:pPr lvl="1"/>
            <a:r>
              <a:rPr lang="en-CA" sz="3200" dirty="0" smtClean="0"/>
              <a:t>1 pairs of </a:t>
            </a:r>
            <a:r>
              <a:rPr lang="en-CA" sz="3200" b="1" dirty="0" smtClean="0">
                <a:solidFill>
                  <a:srgbClr val="FF0000"/>
                </a:solidFill>
              </a:rPr>
              <a:t>sex chromosomes </a:t>
            </a:r>
            <a:r>
              <a:rPr lang="en-CA" sz="3200" dirty="0" smtClean="0"/>
              <a:t>(sometimes homologous)</a:t>
            </a:r>
          </a:p>
          <a:p>
            <a:pPr lvl="2"/>
            <a:r>
              <a:rPr lang="en-CA" dirty="0" smtClean="0"/>
              <a:t>XX – female</a:t>
            </a:r>
          </a:p>
          <a:p>
            <a:pPr lvl="2"/>
            <a:r>
              <a:rPr lang="en-CA" dirty="0" smtClean="0"/>
              <a:t>XY - male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Homologous Chromosomes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Carry the same gene at the same </a:t>
            </a:r>
            <a:r>
              <a:rPr lang="en-CA" b="1" dirty="0" smtClean="0">
                <a:solidFill>
                  <a:srgbClr val="FF0000"/>
                </a:solidFill>
              </a:rPr>
              <a:t>locus</a:t>
            </a:r>
            <a:r>
              <a:rPr lang="en-CA" dirty="0" smtClean="0"/>
              <a:t> (location)</a:t>
            </a:r>
          </a:p>
          <a:p>
            <a:endParaRPr lang="en-CA" dirty="0" smtClean="0"/>
          </a:p>
          <a:p>
            <a:r>
              <a:rPr lang="en-CA" dirty="0" smtClean="0"/>
              <a:t>Homologous pairs are similar but </a:t>
            </a:r>
            <a:r>
              <a:rPr lang="en-CA" b="1" dirty="0" smtClean="0"/>
              <a:t>NOT identical</a:t>
            </a:r>
          </a:p>
          <a:p>
            <a:pPr lvl="1"/>
            <a:r>
              <a:rPr lang="en-CA" sz="3200" dirty="0" smtClean="0"/>
              <a:t>Different </a:t>
            </a:r>
            <a:r>
              <a:rPr lang="en-CA" sz="3200" b="1" dirty="0" smtClean="0">
                <a:solidFill>
                  <a:srgbClr val="0070C0"/>
                </a:solidFill>
              </a:rPr>
              <a:t>alleles</a:t>
            </a:r>
            <a:r>
              <a:rPr lang="en-CA" sz="3200" dirty="0" smtClean="0"/>
              <a:t> for the same gene</a:t>
            </a:r>
          </a:p>
          <a:p>
            <a:pPr lvl="1"/>
            <a:endParaRPr lang="en-CA" sz="3200" dirty="0" smtClean="0"/>
          </a:p>
          <a:p>
            <a:r>
              <a:rPr lang="en-CA" b="1" dirty="0" smtClean="0"/>
              <a:t>Gene: </a:t>
            </a:r>
            <a:r>
              <a:rPr lang="en-CA" dirty="0" smtClean="0"/>
              <a:t>a sequence of DNA that encodes for a particular protein</a:t>
            </a:r>
            <a:endParaRPr lang="en-CA" b="1" dirty="0" smtClean="0"/>
          </a:p>
          <a:p>
            <a:r>
              <a:rPr lang="en-CA" b="1" dirty="0" smtClean="0"/>
              <a:t>Allele: </a:t>
            </a:r>
            <a:r>
              <a:rPr lang="en-CA" dirty="0" smtClean="0"/>
              <a:t>different form of the same gene (ex. Eye color)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A5954-0DD2-4E59-9B9F-D64045690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EE3F11-596C-4F3E-BC07-F56FECF999A0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C19A65-D864-455E-AA5E-DDE20A80B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1802</Words>
  <Application>Microsoft Office PowerPoint</Application>
  <PresentationFormat>On-screen Show (4:3)</PresentationFormat>
  <Paragraphs>445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Chapter 17: Cell Division</vt:lpstr>
      <vt:lpstr>The Cell Cycle</vt:lpstr>
      <vt:lpstr>The Cell Cycle</vt:lpstr>
      <vt:lpstr>Walther Flemming (1879)</vt:lpstr>
      <vt:lpstr>Eukaryotic Cell – DNA Organization</vt:lpstr>
      <vt:lpstr>Chromosome Structure</vt:lpstr>
      <vt:lpstr>Chromosome Structure</vt:lpstr>
      <vt:lpstr>Chromosome Number</vt:lpstr>
      <vt:lpstr>Homologous Chromosomes</vt:lpstr>
      <vt:lpstr>PowerPoint Presentation</vt:lpstr>
      <vt:lpstr>Diploid, Haploid and Polyploidy</vt:lpstr>
      <vt:lpstr>The Karyotype</vt:lpstr>
      <vt:lpstr>Karyotype Puzzles</vt:lpstr>
      <vt:lpstr>Stages of the Cell Cycle</vt:lpstr>
      <vt:lpstr>            Interphase</vt:lpstr>
      <vt:lpstr>M Phase (Cell Division)</vt:lpstr>
      <vt:lpstr>Practice</vt:lpstr>
      <vt:lpstr>The Reproduction of Somatic Cells (Mitosis)</vt:lpstr>
      <vt:lpstr>Phases of Mitosis</vt:lpstr>
      <vt:lpstr>Prophase</vt:lpstr>
      <vt:lpstr>Metaphase</vt:lpstr>
      <vt:lpstr>Anaphase</vt:lpstr>
      <vt:lpstr>Telophase</vt:lpstr>
      <vt:lpstr>Cytokinesis</vt:lpstr>
      <vt:lpstr>Regulation of the Cell Cycle</vt:lpstr>
      <vt:lpstr>Practice</vt:lpstr>
      <vt:lpstr>The Formation of Gametes</vt:lpstr>
      <vt:lpstr>The Formation of Gametes</vt:lpstr>
      <vt:lpstr>Phases of Meiosis</vt:lpstr>
      <vt:lpstr>Interphase I</vt:lpstr>
      <vt:lpstr>Prophase I</vt:lpstr>
      <vt:lpstr>Metaphase I</vt:lpstr>
      <vt:lpstr>Anaphase I</vt:lpstr>
      <vt:lpstr>Telophase I</vt:lpstr>
      <vt:lpstr>Meiosis II</vt:lpstr>
      <vt:lpstr>Sources of Genetic Recombination</vt:lpstr>
      <vt:lpstr>Sources of Genetic Recombination</vt:lpstr>
      <vt:lpstr>Sources of Genetic Recombination</vt:lpstr>
      <vt:lpstr>Independent Assortment</vt:lpstr>
      <vt:lpstr>Non-disjunction</vt:lpstr>
      <vt:lpstr>PowerPoint Presentation</vt:lpstr>
      <vt:lpstr>Non-disjunction</vt:lpstr>
      <vt:lpstr>Non-disjunction</vt:lpstr>
      <vt:lpstr>Non-disjunction</vt:lpstr>
      <vt:lpstr>Gamete Formation (animals)</vt:lpstr>
      <vt:lpstr>Gamete Formation (animals)</vt:lpstr>
      <vt:lpstr>Spermatogenesis</vt:lpstr>
      <vt:lpstr>Spermatogenesis</vt:lpstr>
      <vt:lpstr>Spermatogenesis</vt:lpstr>
      <vt:lpstr>Spermatogenesis</vt:lpstr>
      <vt:lpstr>Spermatogenesis</vt:lpstr>
      <vt:lpstr>Oogenesis</vt:lpstr>
      <vt:lpstr>Oogenesis</vt:lpstr>
      <vt:lpstr>Oogenesis</vt:lpstr>
      <vt:lpstr>Oogenesis</vt:lpstr>
      <vt:lpstr>Oogenesis</vt:lpstr>
      <vt:lpstr>Conception of Twins</vt:lpstr>
      <vt:lpstr>Conception of Twins</vt:lpstr>
      <vt:lpstr>Assignment</vt:lpstr>
      <vt:lpstr>Reproductive Strategies </vt:lpstr>
      <vt:lpstr>Types of Reproduction</vt:lpstr>
      <vt:lpstr>Prokaryotes</vt:lpstr>
      <vt:lpstr>Reproduction in Prokaryotes</vt:lpstr>
      <vt:lpstr>Asexual Reproduction</vt:lpstr>
      <vt:lpstr>Asexual Reproduction</vt:lpstr>
      <vt:lpstr>Alternation of Generations</vt:lpstr>
      <vt:lpstr>PowerPoint Presentation</vt:lpstr>
      <vt:lpstr>Alternation in Sexual Cycles</vt:lpstr>
      <vt:lpstr>Pros and Cons</vt:lpstr>
      <vt:lpstr>Sexual Reproduction</vt:lpstr>
      <vt:lpstr>Asexual Reproduction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Cell Division, Genetics and Molecular Biology</dc:title>
  <dc:creator>ian b</dc:creator>
  <cp:lastModifiedBy>Jared Heidinger</cp:lastModifiedBy>
  <cp:revision>149</cp:revision>
  <dcterms:created xsi:type="dcterms:W3CDTF">2011-05-01T17:54:22Z</dcterms:created>
  <dcterms:modified xsi:type="dcterms:W3CDTF">2015-10-19T19:13:21Z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