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79" r:id="rId3"/>
    <p:sldId id="280" r:id="rId4"/>
    <p:sldId id="281" r:id="rId5"/>
    <p:sldId id="282" r:id="rId6"/>
    <p:sldId id="330" r:id="rId7"/>
    <p:sldId id="331" r:id="rId8"/>
    <p:sldId id="283" r:id="rId9"/>
    <p:sldId id="289" r:id="rId10"/>
    <p:sldId id="284" r:id="rId11"/>
    <p:sldId id="285" r:id="rId12"/>
    <p:sldId id="332" r:id="rId13"/>
    <p:sldId id="286" r:id="rId14"/>
    <p:sldId id="333" r:id="rId15"/>
    <p:sldId id="334" r:id="rId16"/>
    <p:sldId id="335" r:id="rId17"/>
    <p:sldId id="336" r:id="rId18"/>
    <p:sldId id="337" r:id="rId19"/>
    <p:sldId id="287" r:id="rId20"/>
    <p:sldId id="290" r:id="rId21"/>
    <p:sldId id="288" r:id="rId22"/>
    <p:sldId id="338" r:id="rId23"/>
    <p:sldId id="33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70" d="100"/>
          <a:sy n="70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9EC5-3F0F-4A41-89A1-7DE240ECE9CF}" type="datetimeFigureOut">
              <a:rPr lang="en-US" smtClean="0"/>
              <a:pPr/>
              <a:t>9/24/2012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johnkyrk.com/meiosi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meiosis.html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johnkyrk.com/meiosi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meiosi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johnkyrk.com/meiosi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meiosi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science/biology/cell-division/v/phases-of-meiosis?playlist=Bi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meiosi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meiosi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meiosi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8"/>
          <a:stretch>
            <a:fillRect/>
          </a:stretch>
        </p:blipFill>
        <p:spPr bwMode="auto">
          <a:xfrm rot="1238785">
            <a:off x="1552591" y="815620"/>
            <a:ext cx="7601938" cy="42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16" y="5495925"/>
            <a:ext cx="7772400" cy="1362075"/>
          </a:xfrm>
        </p:spPr>
        <p:txBody>
          <a:bodyPr/>
          <a:lstStyle/>
          <a:p>
            <a:r>
              <a:rPr lang="en-CA" dirty="0" smtClean="0"/>
              <a:t>The Formation of Gametes</a:t>
            </a:r>
            <a:br>
              <a:rPr lang="en-CA" dirty="0" smtClean="0"/>
            </a:br>
            <a:r>
              <a:rPr lang="en-CA" dirty="0" smtClean="0"/>
              <a:t>(MEIOSIS)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9" y="4077142"/>
            <a:ext cx="7772400" cy="1500187"/>
          </a:xfrm>
        </p:spPr>
        <p:txBody>
          <a:bodyPr/>
          <a:lstStyle/>
          <a:p>
            <a:r>
              <a:rPr lang="en-CA" dirty="0" smtClean="0"/>
              <a:t>PART 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2"/>
              </a:rPr>
              <a:t>Anaphase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Spindle fibres shorten, </a:t>
            </a:r>
          </a:p>
          <a:p>
            <a:pPr>
              <a:buNone/>
            </a:pPr>
            <a:r>
              <a:rPr lang="en-CA" sz="4000" dirty="0" smtClean="0"/>
              <a:t>causing homologous </a:t>
            </a:r>
          </a:p>
          <a:p>
            <a:pPr>
              <a:buNone/>
            </a:pPr>
            <a:r>
              <a:rPr lang="en-CA" sz="4000" dirty="0" smtClean="0"/>
              <a:t>chromosomes to separate </a:t>
            </a:r>
          </a:p>
          <a:p>
            <a:pPr>
              <a:buNone/>
            </a:pPr>
            <a:r>
              <a:rPr lang="en-CA" sz="4000" dirty="0" smtClean="0"/>
              <a:t>and move to opposite </a:t>
            </a:r>
          </a:p>
          <a:p>
            <a:pPr>
              <a:buNone/>
            </a:pPr>
            <a:r>
              <a:rPr lang="en-CA" sz="4000" dirty="0" smtClean="0"/>
              <a:t>poles of the cell. </a:t>
            </a:r>
          </a:p>
          <a:p>
            <a:r>
              <a:rPr lang="en-CA" sz="4000" dirty="0" smtClean="0"/>
              <a:t>Known as </a:t>
            </a:r>
            <a:r>
              <a:rPr lang="en-CA" sz="4000" b="1" dirty="0" smtClean="0">
                <a:solidFill>
                  <a:srgbClr val="FF0000"/>
                </a:solidFill>
              </a:rPr>
              <a:t>segregation</a:t>
            </a:r>
            <a:r>
              <a:rPr lang="en-CA" sz="4000" dirty="0" smtClean="0"/>
              <a:t> </a:t>
            </a:r>
            <a:endParaRPr lang="en-CA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369" b="4736"/>
          <a:stretch>
            <a:fillRect/>
          </a:stretch>
        </p:blipFill>
        <p:spPr bwMode="auto">
          <a:xfrm>
            <a:off x="5724128" y="1172145"/>
            <a:ext cx="3419872" cy="571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hschool.com/science/biology_place/biocoach/images/meiosis/metel1.gif"/>
          <p:cNvPicPr>
            <a:picLocks noChangeAspect="1" noChangeArrowheads="1"/>
          </p:cNvPicPr>
          <p:nvPr/>
        </p:nvPicPr>
        <p:blipFill>
          <a:blip r:embed="rId2" cstate="print"/>
          <a:srcRect l="20049" t="15152" r="20183" b="16661"/>
          <a:stretch>
            <a:fillRect/>
          </a:stretch>
        </p:blipFill>
        <p:spPr bwMode="auto">
          <a:xfrm>
            <a:off x="3539812" y="3789040"/>
            <a:ext cx="5604188" cy="3068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>
                <a:hlinkClick r:id="rId3"/>
              </a:rPr>
              <a:t>Telophase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sz="3600" dirty="0" smtClean="0"/>
              <a:t>Homologous chromosomes uncoil</a:t>
            </a:r>
          </a:p>
          <a:p>
            <a:r>
              <a:rPr lang="en-CA" sz="3600" dirty="0" smtClean="0"/>
              <a:t>Spindle fibres disappear</a:t>
            </a:r>
          </a:p>
          <a:p>
            <a:r>
              <a:rPr lang="en-CA" sz="3600" dirty="0" smtClean="0"/>
              <a:t>Nuclear envelope forms around each group</a:t>
            </a:r>
          </a:p>
          <a:p>
            <a:r>
              <a:rPr lang="en-CA" sz="3600" dirty="0" err="1" smtClean="0"/>
              <a:t>Cytokinesis</a:t>
            </a:r>
            <a:r>
              <a:rPr lang="en-CA" sz="3600" dirty="0" smtClean="0"/>
              <a:t> occurs</a:t>
            </a:r>
          </a:p>
          <a:p>
            <a:pPr>
              <a:buNone/>
            </a:pPr>
            <a:r>
              <a:rPr lang="en-CA" sz="3600" b="1" dirty="0" smtClean="0">
                <a:solidFill>
                  <a:srgbClr val="0070C0"/>
                </a:solidFill>
              </a:rPr>
              <a:t>NO REPLICATION </a:t>
            </a:r>
          </a:p>
          <a:p>
            <a:pPr>
              <a:buNone/>
            </a:pPr>
            <a:r>
              <a:rPr lang="en-CA" sz="3600" b="1" dirty="0" smtClean="0">
                <a:solidFill>
                  <a:srgbClr val="0070C0"/>
                </a:solidFill>
              </a:rPr>
              <a:t>before meiosis II</a:t>
            </a:r>
          </a:p>
          <a:p>
            <a:pPr>
              <a:buNone/>
            </a:pPr>
            <a:r>
              <a:rPr lang="en-CA" sz="3600" b="1" dirty="0" smtClean="0">
                <a:solidFill>
                  <a:srgbClr val="FF0000"/>
                </a:solidFill>
              </a:rPr>
              <a:t>(reduced from </a:t>
            </a:r>
          </a:p>
          <a:p>
            <a:pPr>
              <a:buNone/>
            </a:pPr>
            <a:r>
              <a:rPr lang="en-CA" sz="3600" b="1" dirty="0" smtClean="0">
                <a:solidFill>
                  <a:srgbClr val="FF0000"/>
                </a:solidFill>
              </a:rPr>
              <a:t>2n to n)</a:t>
            </a:r>
            <a:endParaRPr lang="en-C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Meiosis I</a:t>
            </a:r>
            <a:endParaRPr lang="en-C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91" t="9677" r="1367" b="36532"/>
          <a:stretch>
            <a:fillRect/>
          </a:stretch>
        </p:blipFill>
        <p:spPr bwMode="auto">
          <a:xfrm>
            <a:off x="0" y="1556792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91" t="65005" r="77086" b="4839"/>
          <a:stretch>
            <a:fillRect/>
          </a:stretch>
        </p:blipFill>
        <p:spPr bwMode="auto">
          <a:xfrm>
            <a:off x="0" y="5085184"/>
            <a:ext cx="23205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7481" t="65005" r="51210" b="19626"/>
          <a:stretch>
            <a:fillRect/>
          </a:stretch>
        </p:blipFill>
        <p:spPr bwMode="auto">
          <a:xfrm>
            <a:off x="2339752" y="3933056"/>
            <a:ext cx="241946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073" t="65005" r="26096" b="15016"/>
          <a:stretch>
            <a:fillRect/>
          </a:stretch>
        </p:blipFill>
        <p:spPr bwMode="auto">
          <a:xfrm>
            <a:off x="4355976" y="5633864"/>
            <a:ext cx="282492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8471" t="65005" r="1367" b="4839"/>
          <a:stretch>
            <a:fillRect/>
          </a:stretch>
        </p:blipFill>
        <p:spPr bwMode="auto">
          <a:xfrm>
            <a:off x="6876256" y="4077071"/>
            <a:ext cx="2267744" cy="16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/>
          <p:nvPr/>
        </p:nvSpPr>
        <p:spPr>
          <a:xfrm>
            <a:off x="827584" y="3861048"/>
            <a:ext cx="36004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Up Arrow 9"/>
          <p:cNvSpPr/>
          <p:nvPr/>
        </p:nvSpPr>
        <p:spPr>
          <a:xfrm>
            <a:off x="5580112" y="4365104"/>
            <a:ext cx="36004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Meiosis II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CA" b="1" u="sng" dirty="0" smtClean="0"/>
              <a:t>Similar to mitosis</a:t>
            </a:r>
            <a:r>
              <a:rPr lang="en-CA" b="1" dirty="0" smtClean="0"/>
              <a:t>:</a:t>
            </a:r>
          </a:p>
          <a:p>
            <a:pPr lvl="1" algn="ctr"/>
            <a:r>
              <a:rPr lang="en-CA" sz="3200" dirty="0" smtClean="0"/>
              <a:t>Prophase II</a:t>
            </a:r>
          </a:p>
          <a:p>
            <a:pPr lvl="1" algn="ctr"/>
            <a:r>
              <a:rPr lang="en-CA" sz="3200" dirty="0" smtClean="0"/>
              <a:t>Metaphase II</a:t>
            </a:r>
          </a:p>
          <a:p>
            <a:pPr lvl="1" algn="ctr"/>
            <a:r>
              <a:rPr lang="en-CA" sz="3200" dirty="0" smtClean="0"/>
              <a:t>Anaphase II</a:t>
            </a:r>
          </a:p>
          <a:p>
            <a:pPr lvl="1" algn="ctr"/>
            <a:r>
              <a:rPr lang="en-CA" sz="3200" dirty="0" smtClean="0"/>
              <a:t>Telophase II</a:t>
            </a:r>
          </a:p>
          <a:p>
            <a:pPr lvl="1"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2"/>
              </a:rPr>
              <a:t>Prophase II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4000" dirty="0" err="1" smtClean="0"/>
              <a:t>Centrioles</a:t>
            </a:r>
            <a:r>
              <a:rPr lang="en-CA" sz="4000" dirty="0" smtClean="0"/>
              <a:t> move to </a:t>
            </a:r>
          </a:p>
          <a:p>
            <a:pPr>
              <a:buNone/>
            </a:pPr>
            <a:r>
              <a:rPr lang="en-CA" sz="4000" dirty="0" smtClean="0"/>
              <a:t>opposite poles of the </a:t>
            </a:r>
          </a:p>
          <a:p>
            <a:pPr>
              <a:buNone/>
            </a:pPr>
            <a:r>
              <a:rPr lang="en-CA" sz="4000" dirty="0" smtClean="0"/>
              <a:t>cells and spindle </a:t>
            </a:r>
          </a:p>
          <a:p>
            <a:pPr>
              <a:buNone/>
            </a:pPr>
            <a:r>
              <a:rPr lang="en-CA" sz="4000" dirty="0" smtClean="0"/>
              <a:t>apparatus </a:t>
            </a:r>
            <a:r>
              <a:rPr lang="en-CA" sz="4000" i="1" dirty="0" smtClean="0"/>
              <a:t>(spindle </a:t>
            </a:r>
          </a:p>
          <a:p>
            <a:pPr>
              <a:buNone/>
            </a:pPr>
            <a:r>
              <a:rPr lang="en-CA" sz="4000" i="1" dirty="0" smtClean="0"/>
              <a:t>fibres) </a:t>
            </a:r>
            <a:r>
              <a:rPr lang="en-CA" sz="4000" dirty="0" smtClean="0"/>
              <a:t>forms </a:t>
            </a:r>
          </a:p>
          <a:p>
            <a:pPr>
              <a:buNone/>
            </a:pPr>
            <a:r>
              <a:rPr lang="en-CA" sz="4000" dirty="0" smtClean="0"/>
              <a:t>between them</a:t>
            </a:r>
          </a:p>
          <a:p>
            <a:pPr>
              <a:buNone/>
            </a:pPr>
            <a:endParaRPr lang="en-CA" sz="4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63" t="17233" r="75987"/>
          <a:stretch>
            <a:fillRect/>
          </a:stretch>
        </p:blipFill>
        <p:spPr bwMode="auto">
          <a:xfrm>
            <a:off x="4860032" y="1412776"/>
            <a:ext cx="4283968" cy="514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100" t="17233" r="47638"/>
          <a:stretch>
            <a:fillRect/>
          </a:stretch>
        </p:blipFill>
        <p:spPr bwMode="auto">
          <a:xfrm>
            <a:off x="5220072" y="1972025"/>
            <a:ext cx="3923928" cy="48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3"/>
              </a:rPr>
              <a:t>Metaphase II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Spindle fibres guide the chromosomes to the equator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Spindle fibres attach to the </a:t>
            </a:r>
          </a:p>
          <a:p>
            <a:pPr>
              <a:buNone/>
            </a:pPr>
            <a:r>
              <a:rPr lang="en-CA" dirty="0" err="1" smtClean="0"/>
              <a:t>centromeres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One sister </a:t>
            </a:r>
            <a:r>
              <a:rPr lang="en-CA" dirty="0" err="1" smtClean="0"/>
              <a:t>chromatid</a:t>
            </a:r>
            <a:r>
              <a:rPr lang="en-CA" dirty="0" smtClean="0"/>
              <a:t> faces one </a:t>
            </a:r>
          </a:p>
          <a:p>
            <a:pPr>
              <a:buNone/>
            </a:pPr>
            <a:r>
              <a:rPr lang="en-CA" dirty="0" smtClean="0"/>
              <a:t>pole and the other faces the </a:t>
            </a:r>
          </a:p>
          <a:p>
            <a:pPr>
              <a:buNone/>
            </a:pPr>
            <a:r>
              <a:rPr lang="en-CA" dirty="0" smtClean="0"/>
              <a:t>other pole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2"/>
              </a:rPr>
              <a:t>Anaphase II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Each </a:t>
            </a:r>
            <a:r>
              <a:rPr lang="en-CA" sz="4000" dirty="0" err="1" smtClean="0"/>
              <a:t>centromere</a:t>
            </a:r>
            <a:r>
              <a:rPr lang="en-CA" sz="4000" dirty="0" smtClean="0"/>
              <a:t> splits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Spindle fibres shorten </a:t>
            </a:r>
          </a:p>
          <a:p>
            <a:pPr>
              <a:buNone/>
            </a:pPr>
            <a:r>
              <a:rPr lang="en-CA" sz="4000" dirty="0" smtClean="0"/>
              <a:t>and pull sister</a:t>
            </a:r>
          </a:p>
          <a:p>
            <a:pPr>
              <a:buNone/>
            </a:pPr>
            <a:r>
              <a:rPr lang="en-CA" sz="4000" dirty="0" err="1" smtClean="0"/>
              <a:t>chromatids</a:t>
            </a:r>
            <a:r>
              <a:rPr lang="en-CA" sz="4000" dirty="0" smtClean="0"/>
              <a:t> to </a:t>
            </a:r>
          </a:p>
          <a:p>
            <a:pPr>
              <a:buNone/>
            </a:pPr>
            <a:r>
              <a:rPr lang="en-CA" sz="4000" dirty="0" smtClean="0"/>
              <a:t>opposite poles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9450" t="12309" r="23225"/>
          <a:stretch>
            <a:fillRect/>
          </a:stretch>
        </p:blipFill>
        <p:spPr bwMode="auto">
          <a:xfrm>
            <a:off x="5796136" y="1268760"/>
            <a:ext cx="3347864" cy="54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3862"/>
          <a:stretch>
            <a:fillRect/>
          </a:stretch>
        </p:blipFill>
        <p:spPr bwMode="auto">
          <a:xfrm>
            <a:off x="5940152" y="507552"/>
            <a:ext cx="3203848" cy="635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Homologous chromosomes uncoil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Spindle fibres disappear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Nuclear envelope forms around </a:t>
            </a:r>
          </a:p>
          <a:p>
            <a:pPr>
              <a:buNone/>
            </a:pPr>
            <a:r>
              <a:rPr lang="en-CA" dirty="0" smtClean="0"/>
              <a:t>each group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err="1" smtClean="0"/>
              <a:t>Cytokinesis</a:t>
            </a:r>
            <a:r>
              <a:rPr lang="en-CA" dirty="0" smtClean="0"/>
              <a:t> occurs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Result = </a:t>
            </a:r>
            <a:r>
              <a:rPr lang="en-CA" b="1" dirty="0" smtClean="0"/>
              <a:t>4 haploid (</a:t>
            </a:r>
            <a:r>
              <a:rPr lang="en-CA" b="1" dirty="0" smtClean="0">
                <a:solidFill>
                  <a:srgbClr val="FF0000"/>
                </a:solidFill>
              </a:rPr>
              <a:t>n</a:t>
            </a:r>
            <a:r>
              <a:rPr lang="en-CA" b="1" dirty="0" smtClean="0"/>
              <a:t>)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b="1" dirty="0" smtClean="0"/>
              <a:t>gametes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3"/>
              </a:rPr>
              <a:t>Telophase II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76" t="6170" r="1963" b="3167"/>
          <a:stretch>
            <a:fillRect/>
          </a:stretch>
        </p:blipFill>
        <p:spPr bwMode="auto">
          <a:xfrm>
            <a:off x="0" y="1052736"/>
            <a:ext cx="9144000" cy="55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Meiosis II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Cell Division Comparison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7800"/>
          </a:xfrm>
        </p:spPr>
        <p:txBody>
          <a:bodyPr numCol="2">
            <a:no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Mitosis</a:t>
            </a:r>
          </a:p>
          <a:p>
            <a:pPr lvl="1"/>
            <a:r>
              <a:rPr lang="en-CA" sz="3200" dirty="0" smtClean="0"/>
              <a:t>Somatic (body) cells</a:t>
            </a:r>
          </a:p>
          <a:p>
            <a:pPr lvl="1"/>
            <a:r>
              <a:rPr lang="en-CA" sz="3200" dirty="0" smtClean="0"/>
              <a:t>2 diploid (2n) cells</a:t>
            </a:r>
          </a:p>
          <a:p>
            <a:pPr lvl="1"/>
            <a:r>
              <a:rPr lang="en-CA" sz="3200" dirty="0" smtClean="0"/>
              <a:t>Identical to parent (clone cells)</a:t>
            </a:r>
          </a:p>
          <a:p>
            <a:pPr lvl="1">
              <a:buNone/>
            </a:pPr>
            <a:endParaRPr lang="en-CA" sz="3200" dirty="0" smtClean="0"/>
          </a:p>
          <a:p>
            <a:pPr lvl="1"/>
            <a:endParaRPr lang="en-CA" sz="3200" dirty="0" smtClean="0"/>
          </a:p>
          <a:p>
            <a:pPr lvl="1">
              <a:buNone/>
            </a:pPr>
            <a:endParaRPr lang="en-CA" sz="3200" dirty="0" smtClean="0"/>
          </a:p>
          <a:p>
            <a:pPr lvl="1">
              <a:buNone/>
            </a:pPr>
            <a:endParaRPr lang="en-CA" sz="3200" dirty="0" smtClean="0"/>
          </a:p>
          <a:p>
            <a:pPr lvl="1">
              <a:buNone/>
            </a:pPr>
            <a:endParaRPr lang="en-CA" sz="3200" dirty="0" smtClean="0"/>
          </a:p>
          <a:p>
            <a:r>
              <a:rPr lang="en-CA" b="1" dirty="0" smtClean="0">
                <a:solidFill>
                  <a:schemeClr val="accent6"/>
                </a:solidFill>
              </a:rPr>
              <a:t>Meiosis</a:t>
            </a:r>
          </a:p>
          <a:p>
            <a:pPr lvl="1"/>
            <a:r>
              <a:rPr lang="en-CA" sz="3200" dirty="0" smtClean="0"/>
              <a:t> </a:t>
            </a:r>
            <a:r>
              <a:rPr lang="en-CA" dirty="0" smtClean="0"/>
              <a:t>Gametes</a:t>
            </a:r>
          </a:p>
          <a:p>
            <a:pPr lvl="1"/>
            <a:r>
              <a:rPr lang="en-CA" dirty="0" smtClean="0"/>
              <a:t>4 haploid (n) cells</a:t>
            </a:r>
          </a:p>
          <a:p>
            <a:pPr lvl="1"/>
            <a:r>
              <a:rPr lang="en-CA" dirty="0" smtClean="0"/>
              <a:t>Genetically distinct from parents</a:t>
            </a:r>
          </a:p>
          <a:p>
            <a:pPr lvl="1"/>
            <a:r>
              <a:rPr lang="en-CA" dirty="0" smtClean="0"/>
              <a:t>One homologous pair from the egg </a:t>
            </a:r>
            <a:r>
              <a:rPr lang="en-CA" b="1" dirty="0" smtClean="0"/>
              <a:t>(</a:t>
            </a:r>
            <a:r>
              <a:rPr lang="en-CA" b="1" dirty="0" smtClean="0">
                <a:solidFill>
                  <a:srgbClr val="FF0000"/>
                </a:solidFill>
              </a:rPr>
              <a:t>maternal = mom</a:t>
            </a:r>
            <a:r>
              <a:rPr lang="en-CA" b="1" dirty="0" smtClean="0"/>
              <a:t>)</a:t>
            </a:r>
          </a:p>
          <a:p>
            <a:pPr lvl="1"/>
            <a:r>
              <a:rPr lang="en-CA" dirty="0" smtClean="0"/>
              <a:t>One homologous pair from the sperm </a:t>
            </a:r>
            <a:r>
              <a:rPr lang="en-CA" b="1" dirty="0" smtClean="0"/>
              <a:t>(</a:t>
            </a:r>
            <a:r>
              <a:rPr lang="en-CA" b="1" dirty="0" smtClean="0">
                <a:solidFill>
                  <a:srgbClr val="0070C0"/>
                </a:solidFill>
              </a:rPr>
              <a:t>paternal = dad</a:t>
            </a:r>
            <a:r>
              <a:rPr lang="en-CA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Formation of Gametes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Meiosis: </a:t>
            </a:r>
            <a:r>
              <a:rPr lang="en-CA" dirty="0" smtClean="0"/>
              <a:t>process that produces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4 haploid </a:t>
            </a:r>
            <a:r>
              <a:rPr lang="en-CA" b="1" dirty="0" smtClean="0"/>
              <a:t>(n=23) </a:t>
            </a:r>
            <a:r>
              <a:rPr lang="en-CA" dirty="0" smtClean="0"/>
              <a:t>gametes from </a:t>
            </a:r>
            <a:r>
              <a:rPr lang="en-CA" b="1" dirty="0" smtClean="0">
                <a:solidFill>
                  <a:srgbClr val="0070C0"/>
                </a:solidFill>
              </a:rPr>
              <a:t>1 diploid </a:t>
            </a:r>
            <a:r>
              <a:rPr lang="en-CA" b="1" dirty="0" smtClean="0"/>
              <a:t>(2n=46) </a:t>
            </a:r>
            <a:r>
              <a:rPr lang="en-CA" dirty="0" smtClean="0"/>
              <a:t>cell in the </a:t>
            </a:r>
            <a:r>
              <a:rPr lang="en-C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ovaries</a:t>
            </a:r>
            <a:r>
              <a:rPr lang="en-CA" dirty="0" smtClean="0"/>
              <a:t> and </a:t>
            </a:r>
            <a:r>
              <a:rPr lang="en-CA" b="1" dirty="0" smtClean="0">
                <a:solidFill>
                  <a:srgbClr val="00B050"/>
                </a:solidFill>
              </a:rPr>
              <a:t>testes</a:t>
            </a:r>
          </a:p>
          <a:p>
            <a:endParaRPr lang="en-CA" dirty="0" smtClean="0"/>
          </a:p>
          <a:p>
            <a:r>
              <a:rPr lang="en-CA" b="1" dirty="0" smtClean="0"/>
              <a:t>Two unique events: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Crossing-over</a:t>
            </a:r>
            <a:r>
              <a:rPr lang="en-CA" dirty="0" smtClean="0"/>
              <a:t> </a:t>
            </a:r>
            <a:r>
              <a:rPr lang="en-CA" dirty="0"/>
              <a:t>– </a:t>
            </a:r>
            <a:r>
              <a:rPr lang="en-CA" b="1" u="sng" dirty="0"/>
              <a:t>Meiosis I</a:t>
            </a:r>
            <a:r>
              <a:rPr lang="en-CA" b="1" dirty="0"/>
              <a:t> </a:t>
            </a:r>
            <a:r>
              <a:rPr lang="en-CA" dirty="0"/>
              <a:t>- products of meiosis have different combinations of gene, therefore offspring are distinct from their </a:t>
            </a:r>
            <a:r>
              <a:rPr lang="en-CA" dirty="0" smtClean="0"/>
              <a:t>parents.</a:t>
            </a:r>
            <a:endParaRPr lang="en-CA" dirty="0"/>
          </a:p>
          <a:p>
            <a:pPr marL="457200" lvl="1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Reduction division </a:t>
            </a:r>
            <a:r>
              <a:rPr lang="en-CA" dirty="0" smtClean="0"/>
              <a:t>– </a:t>
            </a:r>
            <a:r>
              <a:rPr lang="en-CA" b="1" u="sng" dirty="0" smtClean="0"/>
              <a:t>Meiosis I</a:t>
            </a:r>
            <a:r>
              <a:rPr lang="en-CA" b="1" dirty="0" smtClean="0"/>
              <a:t> </a:t>
            </a:r>
            <a:r>
              <a:rPr lang="en-CA" dirty="0" smtClean="0"/>
              <a:t>- daughter cells have half the number of chromosomes as the parent cells</a:t>
            </a:r>
            <a:r>
              <a:rPr lang="en-CA" dirty="0"/>
              <a:t>.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school.com/science/biology_place/labbench/lab3/images/crossovr.gif"/>
          <p:cNvPicPr>
            <a:picLocks noChangeAspect="1" noChangeArrowheads="1"/>
          </p:cNvPicPr>
          <p:nvPr/>
        </p:nvPicPr>
        <p:blipFill>
          <a:blip r:embed="rId2" cstate="print"/>
          <a:srcRect l="1152" r="14757"/>
          <a:stretch>
            <a:fillRect/>
          </a:stretch>
        </p:blipFill>
        <p:spPr bwMode="auto">
          <a:xfrm>
            <a:off x="5573554" y="1196752"/>
            <a:ext cx="3570446" cy="56612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Sources of Genetic Variation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 lnSpcReduction="10000"/>
          </a:bodyPr>
          <a:lstStyle/>
          <a:p>
            <a:r>
              <a:rPr lang="en-CA" sz="3600" b="1" dirty="0" smtClean="0">
                <a:solidFill>
                  <a:srgbClr val="0070C0"/>
                </a:solidFill>
              </a:rPr>
              <a:t>Crossing over: </a:t>
            </a:r>
            <a:r>
              <a:rPr lang="en-CA" sz="3600" dirty="0" smtClean="0"/>
              <a:t>occurs during </a:t>
            </a:r>
          </a:p>
          <a:p>
            <a:pPr>
              <a:buNone/>
            </a:pPr>
            <a:r>
              <a:rPr lang="en-CA" sz="3600" dirty="0" smtClean="0">
                <a:solidFill>
                  <a:srgbClr val="FF0000"/>
                </a:solidFill>
              </a:rPr>
              <a:t>Prophase I</a:t>
            </a:r>
            <a:r>
              <a:rPr lang="en-CA" sz="3600" dirty="0" smtClean="0"/>
              <a:t>; </a:t>
            </a:r>
            <a:r>
              <a:rPr lang="en-CA" sz="3600" b="1" dirty="0" smtClean="0"/>
              <a:t>non-sister (from </a:t>
            </a:r>
          </a:p>
          <a:p>
            <a:pPr>
              <a:buNone/>
            </a:pPr>
            <a:r>
              <a:rPr lang="en-CA" sz="3600" b="1" dirty="0" smtClean="0"/>
              <a:t>different parents)</a:t>
            </a:r>
            <a:r>
              <a:rPr lang="en-CA" sz="3600" dirty="0" smtClean="0"/>
              <a:t> </a:t>
            </a:r>
            <a:r>
              <a:rPr lang="en-CA" sz="3600" dirty="0" err="1" smtClean="0"/>
              <a:t>chromatids</a:t>
            </a:r>
            <a:r>
              <a:rPr lang="en-CA" sz="3600" dirty="0" smtClean="0"/>
              <a:t> </a:t>
            </a:r>
          </a:p>
          <a:p>
            <a:pPr>
              <a:buNone/>
            </a:pPr>
            <a:r>
              <a:rPr lang="en-CA" sz="3600" dirty="0" smtClean="0"/>
              <a:t>exchange pieces of chromosome</a:t>
            </a:r>
          </a:p>
          <a:p>
            <a:pPr>
              <a:buNone/>
            </a:pPr>
            <a:endParaRPr lang="en-CA" sz="3600" dirty="0" smtClean="0"/>
          </a:p>
          <a:p>
            <a:pPr>
              <a:buNone/>
            </a:pPr>
            <a:r>
              <a:rPr lang="en-CA" sz="3600" dirty="0" smtClean="0"/>
              <a:t>Can occur at several points</a:t>
            </a:r>
          </a:p>
          <a:p>
            <a:pPr>
              <a:buNone/>
            </a:pPr>
            <a:r>
              <a:rPr lang="en-CA" sz="3600" dirty="0" smtClean="0"/>
              <a:t>Along the non-sister </a:t>
            </a:r>
          </a:p>
          <a:p>
            <a:pPr>
              <a:buNone/>
            </a:pPr>
            <a:r>
              <a:rPr lang="en-CA" sz="3600" dirty="0" err="1" smtClean="0"/>
              <a:t>chromatids</a:t>
            </a:r>
            <a:r>
              <a:rPr lang="en-CA" sz="3600" dirty="0" smtClean="0"/>
              <a:t>.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Sources of Genetic Recombination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0B050"/>
                </a:solidFill>
              </a:rPr>
              <a:t>Independent Assortment: </a:t>
            </a:r>
            <a:r>
              <a:rPr lang="en-CA" sz="3600" dirty="0" smtClean="0"/>
              <a:t>occurs during </a:t>
            </a:r>
            <a:r>
              <a:rPr lang="en-CA" sz="3600" dirty="0" smtClean="0">
                <a:solidFill>
                  <a:srgbClr val="FF0000"/>
                </a:solidFill>
              </a:rPr>
              <a:t>Metaphase I</a:t>
            </a:r>
            <a:r>
              <a:rPr lang="en-CA" sz="3600" dirty="0" smtClean="0"/>
              <a:t>; paternal and maternal chromosomes, of a homologous pair, move to opposite poles.</a:t>
            </a:r>
          </a:p>
          <a:p>
            <a:pPr lvl="1"/>
            <a:r>
              <a:rPr lang="en-CA" sz="3600" dirty="0" smtClean="0"/>
              <a:t>Each pair is independent from all other pairs</a:t>
            </a:r>
          </a:p>
          <a:p>
            <a:pPr lvl="1"/>
            <a:r>
              <a:rPr lang="en-CA" sz="3600" dirty="0" smtClean="0"/>
              <a:t>Resulting in a mixture of paternal and maternal chromosomes in the daughter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Mitosis vs. Meiosis</a:t>
            </a:r>
            <a:endParaRPr lang="en-C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69" t="8245" r="1409" b="8245"/>
          <a:stretch>
            <a:fillRect/>
          </a:stretch>
        </p:blipFill>
        <p:spPr bwMode="auto">
          <a:xfrm>
            <a:off x="0" y="1772816"/>
            <a:ext cx="9144000" cy="413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5400" b="1" dirty="0" smtClean="0"/>
              <a:t>Practice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solidFill>
                  <a:srgbClr val="0070C0"/>
                </a:solidFill>
                <a:hlinkClick r:id="rId2"/>
              </a:rPr>
              <a:t>Meiosis Recap</a:t>
            </a:r>
            <a:endParaRPr lang="en-CA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CA" sz="4000" b="1" dirty="0" smtClean="0">
              <a:solidFill>
                <a:srgbClr val="0070C0"/>
              </a:solidFill>
            </a:endParaRPr>
          </a:p>
          <a:p>
            <a:r>
              <a:rPr lang="en-CA" sz="4000" b="1" dirty="0" smtClean="0">
                <a:solidFill>
                  <a:srgbClr val="FF0000"/>
                </a:solidFill>
              </a:rPr>
              <a:t>Pg. 575 # 2-6</a:t>
            </a:r>
          </a:p>
          <a:p>
            <a:r>
              <a:rPr lang="en-CA" sz="4000" b="1" dirty="0" smtClean="0">
                <a:solidFill>
                  <a:srgbClr val="FF0000"/>
                </a:solidFill>
              </a:rPr>
              <a:t>Pg. 578 # 7</a:t>
            </a:r>
          </a:p>
          <a:p>
            <a:r>
              <a:rPr lang="en-CA" sz="4000" b="1" dirty="0" smtClean="0">
                <a:solidFill>
                  <a:srgbClr val="FF0000"/>
                </a:solidFill>
              </a:rPr>
              <a:t>Pg. 581 #1-4</a:t>
            </a:r>
            <a:endParaRPr lang="en-CA" sz="4000" b="1" dirty="0" smtClean="0">
              <a:solidFill>
                <a:srgbClr val="0070C0"/>
              </a:solidFill>
            </a:endParaRPr>
          </a:p>
          <a:p>
            <a:r>
              <a:rPr lang="en-CA" sz="4000" b="1" dirty="0" smtClean="0">
                <a:solidFill>
                  <a:srgbClr val="0070C0"/>
                </a:solidFill>
              </a:rPr>
              <a:t>Mitosis/Meiosis Matching &amp; Taboo</a:t>
            </a:r>
            <a:endParaRPr lang="en-CA" sz="4000" b="1" dirty="0">
              <a:solidFill>
                <a:srgbClr val="0070C0"/>
              </a:solidFill>
            </a:endParaRPr>
          </a:p>
          <a:p>
            <a:r>
              <a:rPr lang="en-CA" sz="4000" b="1" dirty="0" smtClean="0"/>
              <a:t>Read pg. 578-580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4484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Phases of Meiosis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rgbClr val="0070C0"/>
                </a:solidFill>
              </a:rPr>
              <a:t>Nine Total Phases:</a:t>
            </a:r>
          </a:p>
          <a:p>
            <a:pPr lvl="1"/>
            <a:r>
              <a:rPr lang="en-CA" dirty="0" smtClean="0"/>
              <a:t>Interphase </a:t>
            </a:r>
          </a:p>
          <a:p>
            <a:pPr lvl="1"/>
            <a:r>
              <a:rPr lang="en-CA" dirty="0" smtClean="0"/>
              <a:t>Prophase</a:t>
            </a:r>
          </a:p>
          <a:p>
            <a:pPr lvl="1"/>
            <a:r>
              <a:rPr lang="en-CA" dirty="0" smtClean="0"/>
              <a:t>Metaphase </a:t>
            </a:r>
          </a:p>
          <a:p>
            <a:pPr lvl="1"/>
            <a:r>
              <a:rPr lang="en-CA" dirty="0" smtClean="0"/>
              <a:t>Anaphase</a:t>
            </a:r>
          </a:p>
          <a:p>
            <a:pPr lvl="1"/>
            <a:r>
              <a:rPr lang="en-CA" dirty="0" err="1" smtClean="0"/>
              <a:t>Telophase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b="1" dirty="0" smtClean="0">
                <a:solidFill>
                  <a:srgbClr val="7030A0"/>
                </a:solidFill>
              </a:rPr>
              <a:t>Meiosis I </a:t>
            </a:r>
            <a:r>
              <a:rPr lang="en-CA" dirty="0" smtClean="0"/>
              <a:t>contains all five phases , whereas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Meiosis II </a:t>
            </a:r>
            <a:r>
              <a:rPr lang="en-CA" dirty="0" smtClean="0"/>
              <a:t>does not have an </a:t>
            </a:r>
            <a:r>
              <a:rPr lang="en-CA" b="1" dirty="0" err="1" smtClean="0"/>
              <a:t>Interphase</a:t>
            </a:r>
            <a:r>
              <a:rPr lang="en-CA" dirty="0" smtClean="0"/>
              <a:t>. </a:t>
            </a:r>
            <a:r>
              <a:rPr lang="en-CA" dirty="0" smtClean="0">
                <a:solidFill>
                  <a:srgbClr val="FF0000"/>
                </a:solidFill>
              </a:rPr>
              <a:t>(*purpose of the reduction division*)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148663" y="2207716"/>
            <a:ext cx="936104" cy="2304256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 rot="5400000">
            <a:off x="4423302" y="3338840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7030A0"/>
                </a:solidFill>
              </a:rPr>
              <a:t>Meiosis I</a:t>
            </a:r>
            <a:endParaRPr lang="en-CA" sz="3200" dirty="0"/>
          </a:p>
        </p:txBody>
      </p:sp>
      <p:sp>
        <p:nvSpPr>
          <p:cNvPr id="6" name="Right Brace 5"/>
          <p:cNvSpPr/>
          <p:nvPr/>
        </p:nvSpPr>
        <p:spPr>
          <a:xfrm>
            <a:off x="2555776" y="2708920"/>
            <a:ext cx="936104" cy="1800200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 rot="5400000">
            <a:off x="2902423" y="3327721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Meiosis II</a:t>
            </a:r>
            <a:endParaRPr lang="en-C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523"/>
          <a:stretch>
            <a:fillRect/>
          </a:stretch>
        </p:blipFill>
        <p:spPr bwMode="auto">
          <a:xfrm>
            <a:off x="5292080" y="487562"/>
            <a:ext cx="3635896" cy="615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3"/>
              </a:rPr>
              <a:t>Interphase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CA" sz="4000" dirty="0" smtClean="0"/>
              <a:t>Similar to interphase </a:t>
            </a:r>
          </a:p>
          <a:p>
            <a:pPr marL="0" indent="0">
              <a:buNone/>
            </a:pPr>
            <a:r>
              <a:rPr lang="en-CA" sz="4000" dirty="0" smtClean="0"/>
              <a:t>process in somatic cells</a:t>
            </a:r>
          </a:p>
          <a:p>
            <a:endParaRPr lang="en-CA" sz="4000" dirty="0" smtClean="0"/>
          </a:p>
          <a:p>
            <a:r>
              <a:rPr lang="en-CA" sz="4000" dirty="0" smtClean="0"/>
              <a:t>Germ cell (gamete </a:t>
            </a:r>
          </a:p>
          <a:p>
            <a:pPr>
              <a:buNone/>
            </a:pPr>
            <a:r>
              <a:rPr lang="en-CA" sz="4000" dirty="0" smtClean="0"/>
              <a:t>producing cells) grows, </a:t>
            </a:r>
          </a:p>
          <a:p>
            <a:pPr>
              <a:buNone/>
            </a:pPr>
            <a:r>
              <a:rPr lang="en-CA" sz="4000" dirty="0" smtClean="0"/>
              <a:t>replicates </a:t>
            </a:r>
            <a:r>
              <a:rPr lang="en-CA" sz="4000" b="1" dirty="0" smtClean="0"/>
              <a:t>DNA (</a:t>
            </a:r>
            <a:r>
              <a:rPr lang="en-CA" sz="4000" b="1" dirty="0" smtClean="0">
                <a:solidFill>
                  <a:srgbClr val="FF0000"/>
                </a:solidFill>
              </a:rPr>
              <a:t>2n*</a:t>
            </a:r>
            <a:r>
              <a:rPr lang="en-CA" sz="4000" b="1" dirty="0" smtClean="0"/>
              <a:t>)</a:t>
            </a:r>
            <a:r>
              <a:rPr lang="en-CA" sz="4000" dirty="0" smtClean="0"/>
              <a:t>, and </a:t>
            </a:r>
          </a:p>
          <a:p>
            <a:pPr>
              <a:buNone/>
            </a:pPr>
            <a:r>
              <a:rPr lang="en-CA" sz="4000" dirty="0" smtClean="0"/>
              <a:t>synthesizes material that is </a:t>
            </a:r>
          </a:p>
          <a:p>
            <a:pPr>
              <a:buNone/>
            </a:pPr>
            <a:r>
              <a:rPr lang="en-CA" sz="4000" dirty="0" smtClean="0"/>
              <a:t>needed for cell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3419872" cy="574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3"/>
              </a:rPr>
              <a:t>Prophase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Homologous chromosomes </a:t>
            </a:r>
          </a:p>
          <a:p>
            <a:pPr>
              <a:buNone/>
            </a:pPr>
            <a:r>
              <a:rPr lang="en-CA" sz="4000" dirty="0" smtClean="0"/>
              <a:t>align side by side forming </a:t>
            </a:r>
          </a:p>
          <a:p>
            <a:pPr>
              <a:buNone/>
            </a:pPr>
            <a:r>
              <a:rPr lang="en-CA" sz="4000" b="1" dirty="0" smtClean="0">
                <a:solidFill>
                  <a:srgbClr val="0070C0"/>
                </a:solidFill>
              </a:rPr>
              <a:t>Tetrads.</a:t>
            </a:r>
          </a:p>
          <a:p>
            <a:pPr>
              <a:buNone/>
            </a:pPr>
            <a:endParaRPr lang="en-CA" sz="4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4293096"/>
            <a:ext cx="5364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rgbClr val="0070C0"/>
                </a:solidFill>
              </a:rPr>
              <a:t>Tetrad: </a:t>
            </a:r>
            <a:r>
              <a:rPr lang="en-CA" sz="4000" dirty="0" smtClean="0"/>
              <a:t>a pair of homologous </a:t>
            </a:r>
          </a:p>
          <a:p>
            <a:pPr>
              <a:buNone/>
            </a:pPr>
            <a:r>
              <a:rPr lang="en-CA" sz="4000" dirty="0" smtClean="0"/>
              <a:t>chromosomes </a:t>
            </a:r>
            <a:r>
              <a:rPr lang="en-CA" sz="4000" b="1" dirty="0" smtClean="0"/>
              <a:t>(4 sister </a:t>
            </a:r>
          </a:p>
          <a:p>
            <a:pPr>
              <a:buNone/>
            </a:pPr>
            <a:r>
              <a:rPr lang="en-CA" sz="4000" b="1" dirty="0" smtClean="0"/>
              <a:t>Chromatids)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b="1" dirty="0" smtClean="0"/>
              <a:t>Homologous Chromosomes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37" t="7372" r="6061" b="3209"/>
          <a:stretch>
            <a:fillRect/>
          </a:stretch>
        </p:blipFill>
        <p:spPr bwMode="auto">
          <a:xfrm>
            <a:off x="0" y="1184121"/>
            <a:ext cx="3419872" cy="567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95936" y="1340768"/>
            <a:ext cx="49685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This pairing of homologous chromosomes into tetrads is called </a:t>
            </a:r>
            <a:r>
              <a:rPr lang="en-CA" sz="3200" b="1" dirty="0" err="1" smtClean="0">
                <a:solidFill>
                  <a:srgbClr val="0070C0"/>
                </a:solidFill>
              </a:rPr>
              <a:t>Synapsis</a:t>
            </a:r>
            <a:r>
              <a:rPr lang="en-CA" sz="3200" b="1" dirty="0" smtClean="0">
                <a:solidFill>
                  <a:srgbClr val="0070C0"/>
                </a:solidFill>
              </a:rPr>
              <a:t>.</a:t>
            </a:r>
            <a:endParaRPr lang="en-CA" sz="3200" dirty="0" smtClean="0">
              <a:solidFill>
                <a:srgbClr val="0070C0"/>
              </a:solidFill>
            </a:endParaRPr>
          </a:p>
          <a:p>
            <a:endParaRPr lang="en-CA" sz="3200" dirty="0" smtClean="0"/>
          </a:p>
          <a:p>
            <a:r>
              <a:rPr lang="en-CA" sz="3200" dirty="0" smtClean="0"/>
              <a:t>During </a:t>
            </a:r>
            <a:r>
              <a:rPr lang="en-CA" sz="3200" b="1" dirty="0" smtClean="0">
                <a:solidFill>
                  <a:srgbClr val="0070C0"/>
                </a:solidFill>
              </a:rPr>
              <a:t>Synapsis</a:t>
            </a:r>
            <a:r>
              <a:rPr lang="en-CA" sz="3200" dirty="0" smtClean="0"/>
              <a:t>, the chromatids often intertwine. Sometimes the intertwined </a:t>
            </a:r>
            <a:r>
              <a:rPr lang="en-CA" sz="3200" dirty="0" err="1" smtClean="0"/>
              <a:t>chromatids</a:t>
            </a:r>
            <a:r>
              <a:rPr lang="en-CA" sz="3200" dirty="0" smtClean="0"/>
              <a:t> from different homologues break and exchange segments in a process called </a:t>
            </a:r>
            <a:r>
              <a:rPr lang="en-CA" sz="3200" b="1" dirty="0" smtClean="0">
                <a:solidFill>
                  <a:srgbClr val="FF0000"/>
                </a:solidFill>
              </a:rPr>
              <a:t>crossing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Crossing Over</a:t>
            </a:r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2" t="7080" r="2534" b="3710"/>
          <a:stretch>
            <a:fillRect/>
          </a:stretch>
        </p:blipFill>
        <p:spPr bwMode="auto">
          <a:xfrm>
            <a:off x="0" y="980728"/>
            <a:ext cx="9144000" cy="4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5373216"/>
            <a:ext cx="93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(Tetrad)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B050"/>
                </a:solidFill>
              </a:rPr>
              <a:t>Why is this process essential?</a:t>
            </a:r>
            <a:endParaRPr lang="en-CA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600"/>
          <a:stretch>
            <a:fillRect/>
          </a:stretch>
        </p:blipFill>
        <p:spPr bwMode="auto">
          <a:xfrm>
            <a:off x="5364088" y="1087263"/>
            <a:ext cx="3779912" cy="577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3"/>
              </a:rPr>
              <a:t>Metaphase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Spindle fibres attach to </a:t>
            </a:r>
          </a:p>
          <a:p>
            <a:pPr>
              <a:buNone/>
            </a:pPr>
            <a:r>
              <a:rPr lang="en-CA" dirty="0" smtClean="0"/>
              <a:t>each centromere and pull </a:t>
            </a:r>
          </a:p>
          <a:p>
            <a:pPr>
              <a:buNone/>
            </a:pPr>
            <a:r>
              <a:rPr lang="en-CA" dirty="0" smtClean="0"/>
              <a:t>the tetrads towards the </a:t>
            </a:r>
          </a:p>
          <a:p>
            <a:pPr>
              <a:buNone/>
            </a:pPr>
            <a:r>
              <a:rPr lang="en-CA" dirty="0" smtClean="0"/>
              <a:t>equator as </a:t>
            </a:r>
            <a:r>
              <a:rPr lang="en-CA" b="1" dirty="0" smtClean="0"/>
              <a:t>homologous </a:t>
            </a:r>
          </a:p>
          <a:p>
            <a:pPr>
              <a:buNone/>
            </a:pPr>
            <a:r>
              <a:rPr lang="en-CA" b="1" dirty="0" smtClean="0"/>
              <a:t>pairs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Independent movement of </a:t>
            </a:r>
          </a:p>
          <a:p>
            <a:pPr marL="0" indent="0">
              <a:buNone/>
            </a:pPr>
            <a:r>
              <a:rPr lang="en-CA" dirty="0" smtClean="0"/>
              <a:t>homologous pairs is known as </a:t>
            </a:r>
            <a:endParaRPr lang="en-CA" dirty="0"/>
          </a:p>
          <a:p>
            <a:pPr marL="0" indent="0">
              <a:buNone/>
            </a:pPr>
            <a:r>
              <a:rPr lang="en-CA" b="1" dirty="0" smtClean="0">
                <a:solidFill>
                  <a:srgbClr val="00B050"/>
                </a:solidFill>
              </a:rPr>
              <a:t>Independent Assortment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Independent Assortment</a:t>
            </a:r>
            <a:endParaRPr lang="en-CA" b="1" dirty="0"/>
          </a:p>
        </p:txBody>
      </p:sp>
      <p:pic>
        <p:nvPicPr>
          <p:cNvPr id="4098" name="Picture 2" descr="http://canada.canacad.ac.jp/bioibsl1/admin/image.html?imageid=19823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542" r="905" b="4155"/>
          <a:stretch>
            <a:fillRect/>
          </a:stretch>
        </p:blipFill>
        <p:spPr bwMode="auto">
          <a:xfrm>
            <a:off x="467544" y="2148858"/>
            <a:ext cx="8316416" cy="4709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44208" y="1052736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Red</a:t>
            </a:r>
            <a:r>
              <a:rPr lang="en-CA" sz="2400" b="1" dirty="0" smtClean="0"/>
              <a:t> = Maternal </a:t>
            </a:r>
          </a:p>
          <a:p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Blue</a:t>
            </a:r>
            <a:r>
              <a:rPr lang="en-CA" sz="2400" b="1" dirty="0" smtClean="0"/>
              <a:t> = Paternal</a:t>
            </a:r>
            <a:endParaRPr lang="en-CA" sz="2400" b="1" dirty="0"/>
          </a:p>
        </p:txBody>
      </p:sp>
      <p:pic>
        <p:nvPicPr>
          <p:cNvPr id="6" name="Picture 2" descr="http://canada.canacad.ac.jp/bioibsl1/admin/image.html?imageid=1982309"/>
          <p:cNvPicPr>
            <a:picLocks noChangeAspect="1" noChangeArrowheads="1"/>
          </p:cNvPicPr>
          <p:nvPr/>
        </p:nvPicPr>
        <p:blipFill>
          <a:blip r:embed="rId2" cstate="print"/>
          <a:srcRect r="52492" b="88343"/>
          <a:stretch>
            <a:fillRect/>
          </a:stretch>
        </p:blipFill>
        <p:spPr bwMode="auto">
          <a:xfrm>
            <a:off x="0" y="1052736"/>
            <a:ext cx="629985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583</Words>
  <Application>Microsoft Office PowerPoint</Application>
  <PresentationFormat>On-screen Show (4:3)</PresentationFormat>
  <Paragraphs>152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Formation of Gametes (MEIOSIS)</vt:lpstr>
      <vt:lpstr>The Formation of Gametes</vt:lpstr>
      <vt:lpstr>Phases of Meiosis</vt:lpstr>
      <vt:lpstr>Interphase I</vt:lpstr>
      <vt:lpstr>Prophase I</vt:lpstr>
      <vt:lpstr>Homologous Chromosomes</vt:lpstr>
      <vt:lpstr>Crossing Over</vt:lpstr>
      <vt:lpstr>Metaphase I</vt:lpstr>
      <vt:lpstr>Independent Assortment</vt:lpstr>
      <vt:lpstr>Anaphase I</vt:lpstr>
      <vt:lpstr>Telophase I</vt:lpstr>
      <vt:lpstr>Meiosis I</vt:lpstr>
      <vt:lpstr>Meiosis II</vt:lpstr>
      <vt:lpstr>Prophase II</vt:lpstr>
      <vt:lpstr>Metaphase II</vt:lpstr>
      <vt:lpstr>Anaphase II</vt:lpstr>
      <vt:lpstr>Telophase II</vt:lpstr>
      <vt:lpstr>Meiosis II</vt:lpstr>
      <vt:lpstr>Cell Division Comparison</vt:lpstr>
      <vt:lpstr>Sources of Genetic Variation</vt:lpstr>
      <vt:lpstr>Sources of Genetic Recombination</vt:lpstr>
      <vt:lpstr>Mitosis vs. Meiosis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C: Cell Division, Genetics and Molecular Biology</dc:title>
  <dc:creator>ian b</dc:creator>
  <cp:lastModifiedBy>Jared Heidinger</cp:lastModifiedBy>
  <cp:revision>170</cp:revision>
  <dcterms:created xsi:type="dcterms:W3CDTF">2011-05-01T17:54:22Z</dcterms:created>
  <dcterms:modified xsi:type="dcterms:W3CDTF">2012-09-24T17:37:40Z</dcterms:modified>
</cp:coreProperties>
</file>