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96" r:id="rId2"/>
    <p:sldId id="297" r:id="rId3"/>
    <p:sldId id="298" r:id="rId4"/>
    <p:sldId id="301" r:id="rId5"/>
    <p:sldId id="299" r:id="rId6"/>
    <p:sldId id="300" r:id="rId7"/>
    <p:sldId id="302" r:id="rId8"/>
    <p:sldId id="303" r:id="rId9"/>
    <p:sldId id="304" r:id="rId10"/>
    <p:sldId id="307" r:id="rId11"/>
    <p:sldId id="305" r:id="rId12"/>
    <p:sldId id="340" r:id="rId13"/>
    <p:sldId id="346" r:id="rId14"/>
    <p:sldId id="306" r:id="rId15"/>
    <p:sldId id="324" r:id="rId16"/>
    <p:sldId id="33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4660"/>
  </p:normalViewPr>
  <p:slideViewPr>
    <p:cSldViewPr>
      <p:cViewPr varScale="1">
        <p:scale>
          <a:sx n="88" d="100"/>
          <a:sy n="88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9F436-1A68-4A4A-A75E-B383269FFF84}" type="datetimeFigureOut">
              <a:rPr lang="en-CA" smtClean="0"/>
              <a:pPr/>
              <a:t>01/10/2012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2FB14-05A0-4D1C-B987-29813A46FA03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>
                <a:solidFill>
                  <a:schemeClr val="accent6"/>
                </a:solidFill>
              </a:rPr>
              <a:t>One replenishes </a:t>
            </a:r>
            <a:r>
              <a:rPr lang="en-CA" dirty="0" err="1" smtClean="0">
                <a:solidFill>
                  <a:schemeClr val="accent6"/>
                </a:solidFill>
              </a:rPr>
              <a:t>spermatogonium</a:t>
            </a:r>
            <a:r>
              <a:rPr lang="en-CA" dirty="0" smtClean="0">
                <a:solidFill>
                  <a:schemeClr val="accent6"/>
                </a:solidFill>
              </a:rPr>
              <a:t> population and the other becomes a primary </a:t>
            </a:r>
            <a:r>
              <a:rPr lang="en-CA" dirty="0" err="1" smtClean="0">
                <a:solidFill>
                  <a:schemeClr val="accent6"/>
                </a:solidFill>
              </a:rPr>
              <a:t>spermatocyte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2FB14-05A0-4D1C-B987-29813A46FA03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10/1/2012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9EC5-3F0F-4A41-89A1-7DE240ECE9CF}" type="datetimeFigureOut">
              <a:rPr lang="en-US" smtClean="0"/>
              <a:pPr/>
              <a:t>10/1/2012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B9EC5-3F0F-4A41-89A1-7DE240ECE9CF}" type="datetimeFigureOut">
              <a:rPr lang="en-US" smtClean="0"/>
              <a:pPr/>
              <a:t>10/1/2012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AD1B1-63C6-46CE-BB8B-A3BC0DC7B451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Gamete Formation (animals)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2448272"/>
          </a:xfrm>
        </p:spPr>
        <p:txBody>
          <a:bodyPr numCol="2">
            <a:noAutofit/>
          </a:bodyPr>
          <a:lstStyle/>
          <a:p>
            <a:r>
              <a:rPr lang="en-CA" b="1" dirty="0" smtClean="0"/>
              <a:t>Spermatogenesis</a:t>
            </a:r>
          </a:p>
          <a:p>
            <a:pPr lvl="1"/>
            <a:r>
              <a:rPr lang="en-CA" sz="3200" dirty="0" smtClean="0"/>
              <a:t>Meiosis takes place in the </a:t>
            </a:r>
            <a:r>
              <a:rPr lang="en-CA" sz="3200" b="1" dirty="0" smtClean="0">
                <a:solidFill>
                  <a:srgbClr val="00B0F0"/>
                </a:solidFill>
              </a:rPr>
              <a:t>testes</a:t>
            </a:r>
            <a:endParaRPr lang="en-CA" sz="3200" b="1" dirty="0">
              <a:solidFill>
                <a:srgbClr val="00B0F0"/>
              </a:solidFill>
            </a:endParaRPr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/>
          </a:p>
          <a:p>
            <a:r>
              <a:rPr lang="en-CA" b="1" dirty="0" err="1" smtClean="0"/>
              <a:t>Oogenesis</a:t>
            </a:r>
            <a:endParaRPr lang="en-CA" b="1" dirty="0" smtClean="0"/>
          </a:p>
          <a:p>
            <a:pPr lvl="1"/>
            <a:r>
              <a:rPr lang="en-CA" sz="3200" dirty="0" smtClean="0"/>
              <a:t>Meiosis takes place in the </a:t>
            </a:r>
            <a:r>
              <a:rPr lang="en-CA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ovaries</a:t>
            </a:r>
          </a:p>
          <a:p>
            <a:pPr lvl="1">
              <a:buNone/>
            </a:pPr>
            <a:endParaRPr lang="en-CA" sz="3200" dirty="0" smtClean="0"/>
          </a:p>
          <a:p>
            <a:pPr lvl="1"/>
            <a:endParaRPr lang="en-CA" sz="3200" dirty="0" smtClean="0"/>
          </a:p>
          <a:p>
            <a:pPr lvl="1"/>
            <a:endParaRPr lang="en-CA" sz="3200" dirty="0" smtClean="0"/>
          </a:p>
          <a:p>
            <a:pPr lvl="1"/>
            <a:endParaRPr lang="en-CA" sz="3200" dirty="0" smtClean="0"/>
          </a:p>
          <a:p>
            <a:pPr lvl="1"/>
            <a:endParaRPr lang="en-CA" sz="3200" dirty="0" smtClean="0"/>
          </a:p>
          <a:p>
            <a:pPr lvl="1"/>
            <a:endParaRPr lang="en-CA" sz="3200" dirty="0" smtClean="0"/>
          </a:p>
          <a:p>
            <a:pPr lvl="1"/>
            <a:endParaRPr lang="en-CA" sz="3200" dirty="0" smtClean="0"/>
          </a:p>
          <a:p>
            <a:pPr lvl="1"/>
            <a:endParaRPr lang="en-CA" sz="3200" dirty="0" smtClean="0"/>
          </a:p>
          <a:p>
            <a:endParaRPr lang="en-CA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5205" t="14727" r="2411" b="4682"/>
          <a:stretch>
            <a:fillRect/>
          </a:stretch>
        </p:blipFill>
        <p:spPr bwMode="auto">
          <a:xfrm>
            <a:off x="1403648" y="2696277"/>
            <a:ext cx="6552728" cy="416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en-CA" b="1" dirty="0" smtClean="0"/>
              <a:t>Oogenesis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en-CA" b="1" dirty="0" smtClean="0"/>
              <a:t>Step Four</a:t>
            </a:r>
          </a:p>
          <a:p>
            <a:pPr lvl="1"/>
            <a:r>
              <a:rPr lang="en-CA" dirty="0" smtClean="0"/>
              <a:t>Fertilization causes </a:t>
            </a:r>
            <a:r>
              <a:rPr lang="en-CA" b="1" dirty="0" smtClean="0">
                <a:solidFill>
                  <a:schemeClr val="accent6">
                    <a:lumMod val="75000"/>
                  </a:schemeClr>
                </a:solidFill>
              </a:rPr>
              <a:t>Ovum</a:t>
            </a:r>
            <a:r>
              <a:rPr lang="en-CA" dirty="0" smtClean="0"/>
              <a:t> to complete meiosis II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  <a:p>
            <a:pPr lvl="1">
              <a:buNone/>
            </a:pPr>
            <a:endParaRPr lang="en-CA" b="1" dirty="0" smtClean="0">
              <a:solidFill>
                <a:srgbClr val="FFC000"/>
              </a:solidFill>
            </a:endParaRPr>
          </a:p>
          <a:p>
            <a:r>
              <a:rPr lang="en-CA" b="1" dirty="0" smtClean="0">
                <a:solidFill>
                  <a:schemeClr val="accent6"/>
                </a:solidFill>
              </a:rPr>
              <a:t>Interesting Fact: </a:t>
            </a:r>
            <a:r>
              <a:rPr lang="en-CA" dirty="0" smtClean="0">
                <a:solidFill>
                  <a:schemeClr val="accent6"/>
                </a:solidFill>
              </a:rPr>
              <a:t>~400 gametes are produced in a women’s lifetime (from puberty to menopause)</a:t>
            </a:r>
            <a:endParaRPr lang="en-CA" b="1" dirty="0">
              <a:solidFill>
                <a:schemeClr val="accent6"/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t="15880"/>
          <a:stretch>
            <a:fillRect/>
          </a:stretch>
        </p:blipFill>
        <p:spPr bwMode="auto">
          <a:xfrm>
            <a:off x="2267744" y="2420888"/>
            <a:ext cx="3744416" cy="330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Oogenesis</a:t>
            </a:r>
            <a:endParaRPr lang="en-CA" b="1" dirty="0"/>
          </a:p>
        </p:txBody>
      </p:sp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1821"/>
          <a:stretch>
            <a:fillRect/>
          </a:stretch>
        </p:blipFill>
        <p:spPr bwMode="auto">
          <a:xfrm>
            <a:off x="0" y="1977948"/>
            <a:ext cx="9144000" cy="382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CA" b="1" dirty="0" smtClean="0"/>
              <a:t>Gamete Production Recap!</a:t>
            </a:r>
            <a:endParaRPr lang="en-CA" b="1" dirty="0"/>
          </a:p>
        </p:txBody>
      </p:sp>
      <p:pic>
        <p:nvPicPr>
          <p:cNvPr id="5" name="Picture 2" descr="http://www.mun.ca/biology/desmid/brian/BIOL2060/BIOL2060-20/2009.jpg"/>
          <p:cNvPicPr>
            <a:picLocks noChangeAspect="1" noChangeArrowheads="1"/>
          </p:cNvPicPr>
          <p:nvPr/>
        </p:nvPicPr>
        <p:blipFill>
          <a:blip r:embed="rId2" cstate="print"/>
          <a:srcRect b="6136"/>
          <a:stretch>
            <a:fillRect/>
          </a:stretch>
        </p:blipFill>
        <p:spPr bwMode="auto">
          <a:xfrm>
            <a:off x="1" y="1294042"/>
            <a:ext cx="9144000" cy="5563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CA" b="1" dirty="0" smtClean="0"/>
              <a:t>Gamete Production Recap!</a:t>
            </a:r>
            <a:endParaRPr lang="en-CA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205" t="14727" r="2411" b="4682"/>
          <a:stretch>
            <a:fillRect/>
          </a:stretch>
        </p:blipFill>
        <p:spPr bwMode="auto">
          <a:xfrm>
            <a:off x="-1" y="1124744"/>
            <a:ext cx="9144001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oodies4kiddies.co.za/userfiles/identical%20twin%20diagram%202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1" y="3224105"/>
            <a:ext cx="5292080" cy="363389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b="1" dirty="0" smtClean="0"/>
              <a:t>Conception of Twins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3136"/>
          </a:xfrm>
        </p:spPr>
        <p:txBody>
          <a:bodyPr>
            <a:normAutofit/>
          </a:bodyPr>
          <a:lstStyle/>
          <a:p>
            <a:r>
              <a:rPr lang="en-CA" b="1" dirty="0" smtClean="0"/>
              <a:t>Fraternal (</a:t>
            </a:r>
            <a:r>
              <a:rPr lang="en-CA" b="1" dirty="0" err="1" smtClean="0"/>
              <a:t>dizygotic</a:t>
            </a:r>
            <a:r>
              <a:rPr lang="en-CA" b="1" dirty="0" smtClean="0"/>
              <a:t>) twins: </a:t>
            </a:r>
          </a:p>
          <a:p>
            <a:pPr lvl="1"/>
            <a:r>
              <a:rPr lang="en-CA" dirty="0" smtClean="0"/>
              <a:t>Two </a:t>
            </a:r>
            <a:r>
              <a:rPr lang="en-CA" dirty="0" err="1" smtClean="0"/>
              <a:t>oocytes</a:t>
            </a:r>
            <a:r>
              <a:rPr lang="en-CA" dirty="0" smtClean="0"/>
              <a:t> are release, </a:t>
            </a:r>
          </a:p>
          <a:p>
            <a:pPr lvl="1">
              <a:buNone/>
            </a:pPr>
            <a:r>
              <a:rPr lang="en-CA" dirty="0" smtClean="0"/>
              <a:t>fertilized and implanted </a:t>
            </a:r>
          </a:p>
          <a:p>
            <a:pPr lvl="1">
              <a:buNone/>
            </a:pPr>
            <a:r>
              <a:rPr lang="en-CA" dirty="0" smtClean="0"/>
              <a:t>successfully.</a:t>
            </a:r>
          </a:p>
          <a:p>
            <a:r>
              <a:rPr lang="en-CA" b="1" dirty="0" smtClean="0"/>
              <a:t>Identical (monozygotic)</a:t>
            </a:r>
          </a:p>
          <a:p>
            <a:pPr>
              <a:buNone/>
            </a:pPr>
            <a:r>
              <a:rPr lang="en-CA" b="1" dirty="0" smtClean="0"/>
              <a:t>    twins:</a:t>
            </a:r>
          </a:p>
          <a:p>
            <a:pPr lvl="1"/>
            <a:r>
              <a:rPr lang="en-CA" dirty="0" smtClean="0"/>
              <a:t>Blastocyst divides into two </a:t>
            </a:r>
          </a:p>
          <a:p>
            <a:pPr lvl="1">
              <a:buNone/>
            </a:pPr>
            <a:r>
              <a:rPr lang="en-CA" dirty="0" smtClean="0"/>
              <a:t>separate bodies in the first </a:t>
            </a:r>
          </a:p>
          <a:p>
            <a:pPr lvl="1">
              <a:buNone/>
            </a:pPr>
            <a:r>
              <a:rPr lang="en-CA" dirty="0" smtClean="0"/>
              <a:t>few days of development.</a:t>
            </a:r>
            <a:endParaRPr lang="en-CA" dirty="0"/>
          </a:p>
        </p:txBody>
      </p:sp>
      <p:pic>
        <p:nvPicPr>
          <p:cNvPr id="1026" name="Picture 2" descr="http://www.babycenter.ca/i/devel/twins/03weeks_424x302.jpg"/>
          <p:cNvPicPr>
            <a:picLocks noChangeAspect="1" noChangeArrowheads="1"/>
          </p:cNvPicPr>
          <p:nvPr/>
        </p:nvPicPr>
        <p:blipFill>
          <a:blip r:embed="rId3" cstate="print"/>
          <a:srcRect l="11947" r="11626" b="6941"/>
          <a:stretch>
            <a:fillRect/>
          </a:stretch>
        </p:blipFill>
        <p:spPr bwMode="auto">
          <a:xfrm>
            <a:off x="5375851" y="0"/>
            <a:ext cx="3787757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goodies4kiddies.co.za/userfiles/identical%20twin%20diagram%20200.png"/>
          <p:cNvPicPr>
            <a:picLocks noChangeAspect="1" noChangeArrowheads="1"/>
          </p:cNvPicPr>
          <p:nvPr/>
        </p:nvPicPr>
        <p:blipFill>
          <a:blip r:embed="rId2" cstate="print"/>
          <a:srcRect b="3004"/>
          <a:stretch>
            <a:fillRect/>
          </a:stretch>
        </p:blipFill>
        <p:spPr bwMode="auto">
          <a:xfrm>
            <a:off x="0" y="767759"/>
            <a:ext cx="9144000" cy="60902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Conception of Twins</a:t>
            </a:r>
            <a:endParaRPr lang="en-CA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659" t="4760" r="1842" b="4760"/>
          <a:stretch>
            <a:fillRect/>
          </a:stretch>
        </p:blipFill>
        <p:spPr bwMode="auto">
          <a:xfrm>
            <a:off x="2771800" y="0"/>
            <a:ext cx="6372200" cy="4656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CA" sz="5400" b="1" dirty="0" smtClean="0"/>
              <a:t>Practice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</a:bodyPr>
          <a:lstStyle/>
          <a:p>
            <a:pPr>
              <a:buNone/>
            </a:pPr>
            <a:endParaRPr lang="en-CA" sz="4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CA" sz="4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CA" sz="4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CA" sz="4000" b="1" dirty="0" smtClean="0">
              <a:solidFill>
                <a:srgbClr val="0070C0"/>
              </a:solidFill>
            </a:endParaRPr>
          </a:p>
          <a:p>
            <a:r>
              <a:rPr lang="en-CA" sz="4000" b="1" dirty="0" smtClean="0">
                <a:solidFill>
                  <a:srgbClr val="FF0000"/>
                </a:solidFill>
              </a:rPr>
              <a:t>Pg. 581 # 5, 6, 8-10</a:t>
            </a:r>
          </a:p>
          <a:p>
            <a:pPr>
              <a:buNone/>
            </a:pPr>
            <a:endParaRPr lang="en-CA" sz="4000" b="1" dirty="0" smtClean="0">
              <a:solidFill>
                <a:srgbClr val="0070C0"/>
              </a:solidFill>
            </a:endParaRPr>
          </a:p>
          <a:p>
            <a:r>
              <a:rPr lang="en-CA" sz="4000" b="1" dirty="0" smtClean="0">
                <a:solidFill>
                  <a:srgbClr val="0070C0"/>
                </a:solidFill>
              </a:rPr>
              <a:t>Mitosis/Meiosis Matching &amp; Taboo</a:t>
            </a:r>
          </a:p>
        </p:txBody>
      </p:sp>
    </p:spTree>
    <p:extLst>
      <p:ext uri="{BB962C8B-B14F-4D97-AF65-F5344CB8AC3E}">
        <p14:creationId xmlns:p14="http://schemas.microsoft.com/office/powerpoint/2010/main" xmlns="" val="344841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Spermatogenesis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CA" b="1" dirty="0" smtClean="0"/>
              <a:t>Step One</a:t>
            </a:r>
          </a:p>
          <a:p>
            <a:pPr lvl="1"/>
            <a:r>
              <a:rPr lang="en-CA" sz="3200" b="1" dirty="0" smtClean="0">
                <a:solidFill>
                  <a:srgbClr val="0070C0"/>
                </a:solidFill>
              </a:rPr>
              <a:t>Spermatogonium</a:t>
            </a:r>
            <a:r>
              <a:rPr lang="en-CA" sz="3200" dirty="0" smtClean="0"/>
              <a:t> (diploid germ cell) is stimulated to divide at puberty through </a:t>
            </a:r>
            <a:r>
              <a:rPr lang="en-CA" sz="3200" b="1" dirty="0" smtClean="0"/>
              <a:t>mitosis</a:t>
            </a:r>
          </a:p>
          <a:p>
            <a:pPr lvl="1"/>
            <a:endParaRPr lang="en-CA" sz="3200" b="1" dirty="0" smtClean="0"/>
          </a:p>
          <a:p>
            <a:pPr lvl="1"/>
            <a:endParaRPr lang="en-CA" sz="3200" b="1" dirty="0"/>
          </a:p>
          <a:p>
            <a:pPr lvl="1"/>
            <a:endParaRPr lang="en-CA" sz="3200" b="1" dirty="0" smtClean="0"/>
          </a:p>
          <a:p>
            <a:pPr lvl="1"/>
            <a:endParaRPr lang="en-CA" sz="3200" b="1" dirty="0" smtClean="0"/>
          </a:p>
          <a:p>
            <a:pPr lvl="1"/>
            <a:endParaRPr lang="en-CA" sz="3200" b="1" dirty="0" smtClean="0"/>
          </a:p>
          <a:p>
            <a:pPr lvl="1"/>
            <a:endParaRPr lang="en-CA" dirty="0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 cstate="print"/>
          <a:srcRect t="6755"/>
          <a:stretch>
            <a:fillRect/>
          </a:stretch>
        </p:blipFill>
        <p:spPr bwMode="auto">
          <a:xfrm>
            <a:off x="1115616" y="2924944"/>
            <a:ext cx="7272808" cy="2771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02128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en-CA" sz="3200" b="1" dirty="0" smtClean="0">
                <a:solidFill>
                  <a:schemeClr val="accent6"/>
                </a:solidFill>
              </a:rPr>
              <a:t>Why does it divide through mitosis?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print"/>
          <a:srcRect r="3429" b="3658"/>
          <a:stretch>
            <a:fillRect/>
          </a:stretch>
        </p:blipFill>
        <p:spPr bwMode="auto">
          <a:xfrm>
            <a:off x="4748313" y="1772816"/>
            <a:ext cx="439568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Spermatogenesis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CA" b="1" dirty="0" smtClean="0"/>
              <a:t>Step Two</a:t>
            </a:r>
          </a:p>
          <a:p>
            <a:pPr lvl="1"/>
            <a:r>
              <a:rPr lang="en-CA" sz="3200" b="1" dirty="0" smtClean="0">
                <a:solidFill>
                  <a:srgbClr val="0070C0"/>
                </a:solidFill>
              </a:rPr>
              <a:t>Primary </a:t>
            </a:r>
            <a:r>
              <a:rPr lang="en-CA" sz="3200" b="1" dirty="0" err="1" smtClean="0">
                <a:solidFill>
                  <a:srgbClr val="0070C0"/>
                </a:solidFill>
              </a:rPr>
              <a:t>spermatocyte</a:t>
            </a:r>
            <a:r>
              <a:rPr lang="en-CA" sz="3200" b="1" dirty="0" smtClean="0">
                <a:solidFill>
                  <a:srgbClr val="0070C0"/>
                </a:solidFill>
              </a:rPr>
              <a:t> </a:t>
            </a:r>
          </a:p>
          <a:p>
            <a:pPr lvl="1">
              <a:buNone/>
            </a:pPr>
            <a:r>
              <a:rPr lang="en-CA" sz="3200" dirty="0" smtClean="0"/>
              <a:t>undergoes </a:t>
            </a:r>
            <a:r>
              <a:rPr lang="en-CA" sz="3200" b="1" dirty="0" smtClean="0"/>
              <a:t>Meiosis I </a:t>
            </a:r>
            <a:r>
              <a:rPr lang="en-CA" sz="3200" dirty="0" smtClean="0"/>
              <a:t>to </a:t>
            </a:r>
          </a:p>
          <a:p>
            <a:pPr lvl="1">
              <a:buNone/>
            </a:pPr>
            <a:r>
              <a:rPr lang="en-CA" sz="3200" dirty="0" smtClean="0"/>
              <a:t>produce </a:t>
            </a:r>
            <a:r>
              <a:rPr lang="en-CA" sz="3200" b="1" dirty="0" smtClean="0"/>
              <a:t>TWO</a:t>
            </a:r>
            <a:r>
              <a:rPr lang="en-CA" sz="3200" dirty="0" smtClean="0"/>
              <a:t> </a:t>
            </a:r>
            <a:r>
              <a:rPr lang="en-CA" sz="3200" b="1" dirty="0" smtClean="0">
                <a:solidFill>
                  <a:schemeClr val="accent6">
                    <a:lumMod val="75000"/>
                  </a:schemeClr>
                </a:solidFill>
              </a:rPr>
              <a:t>secondary </a:t>
            </a:r>
          </a:p>
          <a:p>
            <a:pPr lvl="1">
              <a:buNone/>
            </a:pPr>
            <a:r>
              <a:rPr lang="en-CA" sz="3200" b="1" dirty="0" err="1" smtClean="0">
                <a:solidFill>
                  <a:schemeClr val="accent6">
                    <a:lumMod val="75000"/>
                  </a:schemeClr>
                </a:solidFill>
              </a:rPr>
              <a:t>spermatocytes</a:t>
            </a:r>
            <a:endParaRPr lang="en-C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57191"/>
            <a:ext cx="4211960" cy="590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Spermatogenesis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25963"/>
          </a:xfrm>
        </p:spPr>
        <p:txBody>
          <a:bodyPr/>
          <a:lstStyle/>
          <a:p>
            <a:r>
              <a:rPr lang="en-CA" b="1" dirty="0" smtClean="0"/>
              <a:t>Step Three</a:t>
            </a:r>
          </a:p>
          <a:p>
            <a:pPr lvl="1"/>
            <a:r>
              <a:rPr lang="en-CA" sz="3200" dirty="0" smtClean="0"/>
              <a:t>The two </a:t>
            </a:r>
            <a:r>
              <a:rPr lang="en-CA" sz="3200" b="1" dirty="0" smtClean="0">
                <a:solidFill>
                  <a:schemeClr val="accent6">
                    <a:lumMod val="75000"/>
                  </a:schemeClr>
                </a:solidFill>
              </a:rPr>
              <a:t>secondary </a:t>
            </a:r>
          </a:p>
          <a:p>
            <a:pPr lvl="1">
              <a:buNone/>
            </a:pPr>
            <a:r>
              <a:rPr lang="en-CA" sz="3200" b="1" dirty="0" err="1" smtClean="0">
                <a:solidFill>
                  <a:schemeClr val="accent6">
                    <a:lumMod val="75000"/>
                  </a:schemeClr>
                </a:solidFill>
              </a:rPr>
              <a:t>spermatocytes</a:t>
            </a:r>
            <a:r>
              <a:rPr lang="en-CA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CA" sz="3200" dirty="0" smtClean="0"/>
              <a:t>undergo </a:t>
            </a:r>
          </a:p>
          <a:p>
            <a:pPr lvl="1">
              <a:buNone/>
            </a:pPr>
            <a:r>
              <a:rPr lang="en-CA" sz="3200" b="1" dirty="0" smtClean="0"/>
              <a:t>Meiosis II </a:t>
            </a:r>
            <a:r>
              <a:rPr lang="en-CA" sz="3200" dirty="0" smtClean="0"/>
              <a:t>and form </a:t>
            </a:r>
          </a:p>
          <a:p>
            <a:pPr lvl="1">
              <a:buNone/>
            </a:pPr>
            <a:r>
              <a:rPr lang="en-CA" sz="3200" b="1" dirty="0" smtClean="0"/>
              <a:t>FOUR</a:t>
            </a:r>
            <a:r>
              <a:rPr lang="en-CA" sz="3200" dirty="0" smtClean="0"/>
              <a:t> </a:t>
            </a:r>
            <a:r>
              <a:rPr lang="en-CA" sz="3200" b="1" dirty="0" err="1" smtClean="0">
                <a:solidFill>
                  <a:srgbClr val="7030A0"/>
                </a:solidFill>
              </a:rPr>
              <a:t>spermatids</a:t>
            </a:r>
            <a:r>
              <a:rPr lang="en-CA" sz="3200" dirty="0" smtClean="0"/>
              <a:t>.</a:t>
            </a:r>
            <a:endParaRPr lang="en-CA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Spermatogenesis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4597971"/>
          </a:xfrm>
        </p:spPr>
        <p:txBody>
          <a:bodyPr/>
          <a:lstStyle/>
          <a:p>
            <a:r>
              <a:rPr lang="en-CA" b="1" dirty="0" smtClean="0"/>
              <a:t>Step Four</a:t>
            </a:r>
          </a:p>
          <a:p>
            <a:pPr lvl="1"/>
            <a:r>
              <a:rPr lang="en-CA" sz="3200" b="1" dirty="0" smtClean="0">
                <a:solidFill>
                  <a:srgbClr val="7030A0"/>
                </a:solidFill>
              </a:rPr>
              <a:t>Spermatids</a:t>
            </a:r>
            <a:r>
              <a:rPr lang="en-CA" sz="3200" dirty="0" smtClean="0"/>
              <a:t> grow </a:t>
            </a:r>
          </a:p>
          <a:p>
            <a:pPr lvl="1">
              <a:buNone/>
            </a:pPr>
            <a:r>
              <a:rPr lang="en-CA" sz="3200" dirty="0" smtClean="0"/>
              <a:t>and mature into </a:t>
            </a:r>
          </a:p>
          <a:p>
            <a:pPr lvl="1">
              <a:buNone/>
            </a:pPr>
            <a:r>
              <a:rPr lang="en-CA" sz="3200" dirty="0" smtClean="0"/>
              <a:t>functional </a:t>
            </a:r>
            <a:r>
              <a:rPr lang="en-CA" sz="3200" b="1" dirty="0" smtClean="0">
                <a:solidFill>
                  <a:srgbClr val="FF0000"/>
                </a:solidFill>
              </a:rPr>
              <a:t>sperm</a:t>
            </a:r>
            <a:endParaRPr lang="en-CA" sz="3200" b="1" dirty="0">
              <a:solidFill>
                <a:srgbClr val="FF0000"/>
              </a:solidFill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43077"/>
            <a:ext cx="4860032" cy="59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en-CA" b="1" dirty="0" smtClean="0"/>
              <a:t>Spermatogenesis</a:t>
            </a:r>
            <a:endParaRPr lang="en-CA" b="1" dirty="0"/>
          </a:p>
        </p:txBody>
      </p:sp>
      <p:pic>
        <p:nvPicPr>
          <p:cNvPr id="5120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052736"/>
            <a:ext cx="9134697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869160"/>
            <a:ext cx="864095" cy="1008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0148" t="28000" r="8672" b="10401"/>
          <a:stretch>
            <a:fillRect/>
          </a:stretch>
        </p:blipFill>
        <p:spPr bwMode="auto">
          <a:xfrm>
            <a:off x="1043608" y="5013176"/>
            <a:ext cx="115212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1475656" y="4365104"/>
            <a:ext cx="792088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602128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en-CA" sz="3200" b="1" dirty="0" smtClean="0">
                <a:solidFill>
                  <a:schemeClr val="accent6"/>
                </a:solidFill>
              </a:rPr>
              <a:t>Why does it divide through mitosis?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608" y="2852936"/>
            <a:ext cx="2088232" cy="2952328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Oogenesis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r>
              <a:rPr lang="en-CA" b="1" dirty="0" smtClean="0"/>
              <a:t>Step One</a:t>
            </a:r>
          </a:p>
          <a:p>
            <a:pPr lvl="1"/>
            <a:r>
              <a:rPr lang="en-CA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Oogonium</a:t>
            </a:r>
            <a:r>
              <a:rPr lang="en-CA" dirty="0" smtClean="0"/>
              <a:t> (diploid germ cell) divides through mitosis in to TWO </a:t>
            </a:r>
            <a:r>
              <a:rPr lang="en-CA" b="1" dirty="0" smtClean="0">
                <a:solidFill>
                  <a:srgbClr val="FFC000"/>
                </a:solidFill>
              </a:rPr>
              <a:t>primary oocytes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pPr lvl="1"/>
            <a:r>
              <a:rPr lang="en-CA" b="1" dirty="0" smtClean="0">
                <a:solidFill>
                  <a:schemeClr val="accent6"/>
                </a:solidFill>
              </a:rPr>
              <a:t>Interesting fact:  </a:t>
            </a:r>
            <a:r>
              <a:rPr lang="en-CA" dirty="0" smtClean="0">
                <a:solidFill>
                  <a:schemeClr val="accent6"/>
                </a:solidFill>
              </a:rPr>
              <a:t>3 months following conception, there are </a:t>
            </a:r>
            <a:r>
              <a:rPr lang="en-CA" dirty="0" smtClean="0">
                <a:solidFill>
                  <a:srgbClr val="FF0000"/>
                </a:solidFill>
              </a:rPr>
              <a:t>~3 million </a:t>
            </a:r>
            <a:r>
              <a:rPr lang="en-CA" dirty="0" smtClean="0">
                <a:solidFill>
                  <a:schemeClr val="accent6"/>
                </a:solidFill>
              </a:rPr>
              <a:t>oocytes stuck in prophase I until puberty</a:t>
            </a:r>
            <a:endParaRPr lang="en-CA" b="1" dirty="0" smtClean="0">
              <a:solidFill>
                <a:schemeClr val="accent6"/>
              </a:solidFill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7" y="2636912"/>
            <a:ext cx="646320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r>
              <a:rPr lang="en-CA" b="1" dirty="0" smtClean="0"/>
              <a:t>Oogenesis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/>
          <a:lstStyle/>
          <a:p>
            <a:r>
              <a:rPr lang="en-CA" b="1" dirty="0" smtClean="0"/>
              <a:t>Step Two</a:t>
            </a:r>
          </a:p>
          <a:p>
            <a:pPr lvl="1"/>
            <a:r>
              <a:rPr lang="en-CA" dirty="0" smtClean="0"/>
              <a:t>Every month after puberty, </a:t>
            </a:r>
          </a:p>
          <a:p>
            <a:pPr lvl="1">
              <a:buNone/>
            </a:pPr>
            <a:r>
              <a:rPr lang="en-CA" dirty="0" smtClean="0"/>
              <a:t>a </a:t>
            </a:r>
            <a:r>
              <a:rPr lang="en-CA" b="1" dirty="0" smtClean="0">
                <a:solidFill>
                  <a:srgbClr val="FFC000"/>
                </a:solidFill>
              </a:rPr>
              <a:t>primary oocyte </a:t>
            </a:r>
            <a:r>
              <a:rPr lang="en-CA" dirty="0" smtClean="0"/>
              <a:t>undergoes </a:t>
            </a:r>
          </a:p>
          <a:p>
            <a:pPr lvl="1">
              <a:buNone/>
            </a:pPr>
            <a:r>
              <a:rPr lang="en-CA" b="1" dirty="0" smtClean="0"/>
              <a:t>Meiosis I </a:t>
            </a:r>
            <a:r>
              <a:rPr lang="en-CA" dirty="0" smtClean="0"/>
              <a:t>and develops a </a:t>
            </a:r>
          </a:p>
          <a:p>
            <a:pPr lvl="1">
              <a:buNone/>
            </a:pPr>
            <a:r>
              <a:rPr lang="en-CA" b="1" dirty="0" smtClean="0">
                <a:solidFill>
                  <a:srgbClr val="00B0F0"/>
                </a:solidFill>
              </a:rPr>
              <a:t>secondary oocyte</a:t>
            </a:r>
            <a:r>
              <a:rPr lang="en-CA" dirty="0" smtClean="0"/>
              <a:t> and the </a:t>
            </a:r>
          </a:p>
          <a:p>
            <a:pPr lvl="1">
              <a:buNone/>
            </a:pPr>
            <a:r>
              <a:rPr lang="en-CA" b="1" dirty="0" smtClean="0">
                <a:solidFill>
                  <a:srgbClr val="92D050"/>
                </a:solidFill>
              </a:rPr>
              <a:t>first polar body</a:t>
            </a:r>
            <a:endParaRPr lang="en-CA" b="1" dirty="0">
              <a:solidFill>
                <a:srgbClr val="92D050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6352" y="2348881"/>
            <a:ext cx="4487648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CA" b="1" dirty="0" smtClean="0"/>
              <a:t>Oogenesis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289451"/>
          </a:xfrm>
        </p:spPr>
        <p:txBody>
          <a:bodyPr/>
          <a:lstStyle/>
          <a:p>
            <a:r>
              <a:rPr lang="en-CA" b="1" dirty="0" smtClean="0"/>
              <a:t>Step Three</a:t>
            </a:r>
          </a:p>
          <a:p>
            <a:pPr lvl="1"/>
            <a:r>
              <a:rPr lang="en-CA" b="1" dirty="0" smtClean="0">
                <a:solidFill>
                  <a:srgbClr val="00B0F0"/>
                </a:solidFill>
              </a:rPr>
              <a:t>Secondary oocyte </a:t>
            </a:r>
            <a:r>
              <a:rPr lang="en-CA" dirty="0" smtClean="0"/>
              <a:t>undergoes </a:t>
            </a:r>
            <a:r>
              <a:rPr lang="en-CA" b="1" dirty="0" smtClean="0"/>
              <a:t>Meiosis II </a:t>
            </a:r>
            <a:r>
              <a:rPr lang="en-CA" dirty="0" smtClean="0"/>
              <a:t>(part one) to produce a mature egg or </a:t>
            </a:r>
            <a:r>
              <a:rPr lang="en-CA" b="1" dirty="0" err="1" smtClean="0">
                <a:solidFill>
                  <a:srgbClr val="C00000"/>
                </a:solidFill>
              </a:rPr>
              <a:t>Ootid</a:t>
            </a:r>
            <a:r>
              <a:rPr lang="en-CA" b="1" dirty="0" smtClean="0">
                <a:solidFill>
                  <a:srgbClr val="C00000"/>
                </a:solidFill>
              </a:rPr>
              <a:t> </a:t>
            </a:r>
            <a:r>
              <a:rPr lang="en-CA" dirty="0" smtClean="0"/>
              <a:t>(released during ovulation) and the </a:t>
            </a:r>
            <a:r>
              <a:rPr lang="en-CA" b="1" dirty="0" smtClean="0">
                <a:solidFill>
                  <a:srgbClr val="92D050"/>
                </a:solidFill>
              </a:rPr>
              <a:t>second polar body</a:t>
            </a:r>
            <a:endParaRPr lang="en-CA" b="1" dirty="0">
              <a:solidFill>
                <a:srgbClr val="92D050"/>
              </a:solidFill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08920"/>
            <a:ext cx="5724128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4293096"/>
            <a:ext cx="4067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**Mature egg stuck in metaphase II until fertilization.**</a:t>
            </a:r>
            <a:endParaRPr lang="en-CA" sz="2400" dirty="0"/>
          </a:p>
        </p:txBody>
      </p:sp>
      <p:sp>
        <p:nvSpPr>
          <p:cNvPr id="6" name="Rectangle 5"/>
          <p:cNvSpPr/>
          <p:nvPr/>
        </p:nvSpPr>
        <p:spPr>
          <a:xfrm>
            <a:off x="3275856" y="4653136"/>
            <a:ext cx="288032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1366</TotalTime>
  <Words>295</Words>
  <Application>Microsoft Office PowerPoint</Application>
  <PresentationFormat>On-screen Show (4:3)</PresentationFormat>
  <Paragraphs>103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Gamete Formation (animals)</vt:lpstr>
      <vt:lpstr>Spermatogenesis</vt:lpstr>
      <vt:lpstr>Spermatogenesis</vt:lpstr>
      <vt:lpstr>Spermatogenesis</vt:lpstr>
      <vt:lpstr>Spermatogenesis</vt:lpstr>
      <vt:lpstr>Spermatogenesis</vt:lpstr>
      <vt:lpstr>Oogenesis</vt:lpstr>
      <vt:lpstr>Oogenesis</vt:lpstr>
      <vt:lpstr>Oogenesis</vt:lpstr>
      <vt:lpstr>Oogenesis</vt:lpstr>
      <vt:lpstr>Oogenesis</vt:lpstr>
      <vt:lpstr>Gamete Production Recap!</vt:lpstr>
      <vt:lpstr>Gamete Production Recap!</vt:lpstr>
      <vt:lpstr>Conception of Twins</vt:lpstr>
      <vt:lpstr>Conception of Twins</vt:lpstr>
      <vt:lpstr>Practice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C: Cell Division, Genetics and Molecular Biology</dc:title>
  <dc:creator>ian b</dc:creator>
  <cp:lastModifiedBy>Jared</cp:lastModifiedBy>
  <cp:revision>176</cp:revision>
  <dcterms:created xsi:type="dcterms:W3CDTF">2011-05-01T17:54:22Z</dcterms:created>
  <dcterms:modified xsi:type="dcterms:W3CDTF">2012-10-02T03:10:04Z</dcterms:modified>
</cp:coreProperties>
</file>