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10" r:id="rId2"/>
    <p:sldId id="354" r:id="rId3"/>
    <p:sldId id="291" r:id="rId4"/>
    <p:sldId id="293" r:id="rId5"/>
    <p:sldId id="292" r:id="rId6"/>
    <p:sldId id="294" r:id="rId7"/>
    <p:sldId id="353" r:id="rId8"/>
    <p:sldId id="295" r:id="rId9"/>
    <p:sldId id="348" r:id="rId10"/>
    <p:sldId id="351" r:id="rId11"/>
    <p:sldId id="350" r:id="rId12"/>
    <p:sldId id="311" r:id="rId13"/>
    <p:sldId id="312" r:id="rId14"/>
    <p:sldId id="319" r:id="rId15"/>
    <p:sldId id="313" r:id="rId16"/>
    <p:sldId id="314" r:id="rId17"/>
    <p:sldId id="315" r:id="rId18"/>
    <p:sldId id="316" r:id="rId19"/>
    <p:sldId id="355" r:id="rId20"/>
    <p:sldId id="357" r:id="rId21"/>
    <p:sldId id="317" r:id="rId22"/>
    <p:sldId id="318" r:id="rId23"/>
    <p:sldId id="322" r:id="rId24"/>
    <p:sldId id="323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70" d="100"/>
          <a:sy n="7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F436-1A68-4A4A-A75E-B383269FFF84}" type="datetimeFigureOut">
              <a:rPr lang="en-CA" smtClean="0"/>
              <a:pPr/>
              <a:t>02/10/2012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FB14-05A0-4D1C-B987-29813A46FA0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6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9EC5-3F0F-4A41-89A1-7DE240ECE9CF}" type="datetimeFigureOut">
              <a:rPr lang="en-US" smtClean="0"/>
              <a:pPr/>
              <a:t>10/2/2012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>
            <a:normAutofit/>
          </a:bodyPr>
          <a:lstStyle/>
          <a:p>
            <a:r>
              <a:rPr lang="en-CA" dirty="0" smtClean="0"/>
              <a:t>ABNORMAL MEIOSIS &amp; Reproductive Strategies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49080"/>
            <a:ext cx="7772400" cy="1500187"/>
          </a:xfrm>
        </p:spPr>
        <p:txBody>
          <a:bodyPr/>
          <a:lstStyle/>
          <a:p>
            <a:r>
              <a:rPr lang="en-CA" dirty="0" smtClean="0"/>
              <a:t>PART 4</a:t>
            </a:r>
            <a:endParaRPr lang="en-CA" dirty="0"/>
          </a:p>
        </p:txBody>
      </p:sp>
      <p:sp>
        <p:nvSpPr>
          <p:cNvPr id="24580" name="AutoShape 4" descr="data:image/jpeg;base64,/9j/4AAQSkZJRgABAQAAAQABAAD/2wCEAAkGBhMSERMUExQVFRUVGRcXGRgVFxcaHBcYGh8dFxQXFBcYGyYeFx8jHxQYHy8gIygpLC0sFyAxNTAqNSYrLCkBCQoKDgwOGg8PGiwkHyQsKSwpLCwsLCwsLCksLCksKSksKSwpLCwpLCksKSwsKSwsLCwpKSwsKSwpLCwsLCwsKf/AABEIAMAAqAMBIgACEQEDEQH/xAAcAAEAAQUBAQAAAAAAAAAAAAAABgEDBAUHAgj/xAA7EAABAwIEAwYDBgUEAwAAAAABAAIDBBEFEiExBkFRBxMiYXGRMoGhFEJicrHBI1KC0fAVM1OyCEOi/8QAGQEBAAMBAQAAAAAAAAAAAAAAAAIDBAEF/8QAJhEAAgICAgICAQUBAAAAAAAAAAECEQMhEjEEQRMiYTJRcYGRI//aAAwDAQACEQMRAD8A7iiIgCIiAIiIAiIgCoUuovxPxHIHfZ6Vued255Rg/ecRtZRlJLslGLk6RsMb4qp6X/ceLnZotdaqm7Qo3/DDKR1tosbCeCYmHvJyaiY6lz9QD+EfupGyMAWAsPQKH2Zf8cTDqOLY2MLjHJp+ErW0XahRvdlLiw7ajT59FvyLqN49wFT1Bzhojk/maLA+rdk+y9nVjg9Exp6lr2hzXBwOxBV5cdkqqnCJGnUxk+Jm7Hj8DvuHn5rqWC4zFUwsliN2uHoQeYcORB0suxlemU5MfHo2CIisKwiIgCIiAIiIAiIgCIiAIi8SPsCSgI/xfxJ9mjaxms0pysHmeawqPB5o47RPYyR2r3yDO5zjvz2UbosQ7+rnrpNY4LxxX2v94jzaNPUrZsxfEJAHtpQ1hvbNI1riORDTv6Km7ezdHHwiX311ZTub32WZhNiWgC3n5eikdNOHtDhoFpMJxjvs0cjCyRu7XCxPoOS3kDRlFtlJHZR0e1UKl7LXYzxBFTNDnn2XXorpl/E6Fk8bo5WhzHCxB/zfzUJ4ZLsLrjTOfmp6gjIXcnH4ST10sepK28HaFSPdbMW36i49+Sxe0CkE1J3jCLsOdrhy21B9lW37RZwbjTOi3VVo+Dsa+1UcMp+JzbOHRzfC79Pqt4rkzC1ToIiLpwIiIAiIgCIiAIiIAtdjIc6J7GuyueC0Hpfn8lnSPtqei1DKnMc3823pyC5ZZCHJmGOH4mQNiaLMbax0vffMfO9itDj2GVjpA6KeMi4zB7L+AaFrRs087hTeM6K1K1nMAlRapGjlepGhhwp7+4c742NLXOvqR0v95bwNytVxjbbKzNrvslas7d6NRi+JvBDY7XOpJOwWmqaqAj+Ie8PPS/1W7raLPmykNJ3Nr2O1gtNjGIwUEYdJHn8N3PMec9AABYKDTkXclGNnqmw+inbbumn5aj0K81GHinimhuTFI0ujDtchA8TVocVkjMRraQd2+JwzsF8sjTrcNPw7rJ4rx4HDxLs7w29T4bKNVo6pc1yRtexeqzUkzT9yZ1v6mtd+y6IuZdhQP2Wc9ZR/0F10xXR6R52T9TKoiKRAIiIAiIgCIiAIiIDExRt4ngcxb33WnabG3JbrED4HLTOaq5ujb4/TKVWJhjd1FKziGpyOljZmGawBNiWjchbWvo3SODdgd/y8/fb5rKmpo3MyNIs3QW5EfuoNuS0bYcY9KyxhvFjTG1x8Nxeztx1BXufiyF2gdcqCcRQzMJGU87EDdQnuqljw4SPtfXn9FX8jWiXwxe0d8w2qzXHzH7rLqaMOFvCQeTtR8uignCeLv75gfsY9PdT+OpCtg7RRlxyi9GireG2ua5ojLA698jhY35kKCdp1MWQwwj+ck/0NJ/suqVFY0KKY7ghqw1jdXOda+2Vp+Nx9Gge65Mg39aekZnY3QGLD7m/jkc4X6WDQfoVO1h4Zh7YImRMFmsAA/c+6zFbHo8+TttlURFIiEREAREQBUzK3U1TY2ue8hrWi5cTYADckrl/E3bhEzw0bO8P/ACSAhv8AS3d30CA6pmVqprGRi8j2sHVzgP1XzhiPaniMt71BYOkYDP01+qi9XjMkhu97nHmXOLifff0QH0vV8aUT3iBk7Hyv+Frbm9rk3O2wPsruYWXzLw/iBZW08p3ErBp0JAcLehPuvpF8mnqVXkNeDqiN8V1zy6KmhNpZ3AEjcN5fRYcPZzVx5SypcXWLjyHl66KA8e8UStru8icWPj+Eg89uenNSngftvbkEdeX57kCYNblI0De8DbFtutiqlFPbPQyeTPBUIdVb/k91XElRT+GojzN1Bdbe26y6Z9LUi7AA7m1TCevoazLH30Mgtnyte0lw5W123XN8VwoUVWwwm7Xkm2tm32YDub7lQlFrbZfjz486pxqRJaelDZW20s1w+ostscRLd1iU2pv0aB81hYlLfQKUXSKrfszZcVzGyl/DlPZlzvYD9yoPgOGF8rAdr3PoF02njs0cv81VsNmLyp64l1ERWnnhERAEREAREQHL+3vGnRUcMLdO/ecx/BGMxHuQuDia4H+fXddp/wDIqA9xRv5CSRp8szQR/wBFw1smp+aAvd4rBkN16KthECRcBYEaqtjab5Iz3ryOTW2t8yS36r6AnfZtzsAud9lmGdxRPndYOnNxf/jbfKPm4O9lP68XY1p+9b9L2WeT5Oj0vHx1Tfs4jjuGGaeR9jq646EEm1j8lhT8MuAvZdP4ggEdLSSBhLMwzm21rgFx+6CTb2XuPDI5BcW11tdQVnoRxqVtnHanBnM8VrEbEaWPUW2Ur4LfPUPJmkc8RnTMb6u1drzUsrOF8zTltpvbX6rIwTBmQAMbve5P4jy+SSbeir44wlyj2blxyM8ytfufO6rV1gJJ0ty+X6KC8QdoYjcWQWcRo55uQOrWgfEfxJFWjPOaits6xwpUR98GF7c5be19TY/Cwfetz6XCnIK+SxxG/uwAXB7cxvfXxEG9x0IC7J2d9rQqJWUdT4ZS1uR9/jdbxMd0dz81fAwZXydnUkRFYUhERAEREARFQoCC9s2ESVOGlkTc7xLE5o25lp1Pk5fOWNYBPSSZJmZXbg3BvbTQjdfWPE8xbSTOH3W5vYhcB4oqTV3Y6wN7tJ5O/sq55ODVmzD43ywlJPaOftfdX8MoXTTRxN3kcGj56E/IXVieBzHFrgQRy/zcKZ9lOHZ6p8zvhhYbE7Zn6N+lypNpKzNCLcqZPcXqmwsbGzRsbWsaPwizR+ileNRPMTXMF3NyvA6kcj8lHsapQ5l7XvYDS+ykHDmLtmiAPxN8LgeRCyQe9ntdQi16NVgeONyljSLEm8Um4vuAdiF7q8HpnC7WSwnT/Z0HU2G2qv49wlFL42HI/qOfqopPR1jbs75xb5G2nkreVaZf/wApbjo3uJcRMazuom5Ts0W+HkZHeflzWvLxHHa+p89ubitfI1lJGZZnb7X1J81HIMUkq3F5BZCNGjm4+Z5KqX7lE5x6iYnFvED3tMcVw3mRoXdR6KFNIU3/ANLMs0gbyA91Gcfou5mLLagAn1IurcTvRj8rD9VkLQxEgeFrRpa+5+XRYEUrmva9ri1zSHBw3BBuD63F1UklZ+D4Q+oeGMaSdyeg5kq+1EwU5OkfT3Z/xiyuo4pXWbJbK9v426EjyO49SpYuU9nVEWmONgs0eJxt06+trLqoXIvkrLc+L4mo+yqIikUBERAEREBblgDgQ4XBFiDzHMLjHG/BBppi9jSYnElpAvlvqWnpbl1Xa1gYthzKiGWF/wAMjS0231G7fMKucOaLsOZ4ZckcHZw1HURWmZe17OGjm+Y626bLecM8Px0kIDCXZ3F7i8WJto0acgP1UZ4cxudlc6gns5we+IOtY5m31PkQ3/6U5rojGAwjkR+yztOK4s9VSx5vvWzInq25W5iNNT+gUMxPGpKP+PELgm72k/E3kfktnIXWIKxMfpM0JHlZQLJL6OKLmHdrsUjbFjw7mLA/UbrCxDtOY1xAYS4cjoL8rrl9BIWTAedj+i27sOZJKXyyBrCdrjMQNDqdAr3FJ/g85Z5NV7NgZZ8TnLpHXY3V2XYDk0KWTMbDGABYDQD02UWPGcVM9sdLEDCAc19C89Q49PNbnDMXFc7wsc1rbXzW3Ow0Vcoy/oljmm69m94bwjw5nDxP1v67KD9ptAY6zNbSRjSOmmll11lJlY0dLfosLGMEiqQ0Sxh4G1+R5kfRSj9XZryw+SPFHDsLwx88gjiaXOJA02HUuPILsvDfB/2RrWgZ3P8AicB8R5AdByUhwfAIYow2JjW8/CAL/PcqZYVhwaA8jxEaeQU39+jKkvGXL2ecAwYQM1tnfq+3XkPkFtgEsqq5KujBKTk7YREXSIREQBUVUQGPW1IjY5xucoLtPLVQyu40kjHeeDKdcpHL8w1Cm8sQcCCLggg+h3XOMa7OKh7i2ORpjvcXJDh+Y2N1Cd1o0+O8a1NGgOJ076p9cIQ2d4sXXOmmW4adiWgAnyW6fKJWh3NYuM9mL6ehnex75p2tuyNg8N7gHTd3hJPyWt4MfKKYGoGV7ibNIsQPMctlmal3I9LHPC9Y0XKunIdfkVSWPOw2W1q4hkNtb8/7LUsYWgh29rqDWy04tikZZNKDoQ9366LFe8ndbrjN4+1vLbbD3WoBW2O0jxMkeM2vyWgLrsPZzggjp2lw1eQ4+v3fYLmeAUIkkuR4WWJ97LsuGVALWgEAabKnJJ9GvxMdpyZKJGtyjy81ZpwS64C8UdGX65iQtvS09tLKCtmxpIrQ09rkrZwY41oAcDppceSsRsDzkzZb87L3NwzmH+6QfyhXJNLRkyyg3UxPxlA24s/2t9StVBx8Jn5Y2hvIZtSfQDZVf2elx1qDY9GAH3utrgnBsFMczQXP/mfqfl0XKn7K2/HitW2bqBxLQSLEjZXFQBVVyMQREQBERAF5K9KlkOMi3GGLyNHcxGznC5PPXTRQjCcMnq5HRg5C0AuebkAfd03JKn/EfDrpnNliIEjQG+I2Dhe415FWeDuGpKYyvlcC6TL4W3s0Nvpfms8oNy2ehjzRhi+vZCcJoa+GR8NZGGsJIjkabscdSNb3G2yj/HGMmnbcjx7AA/F5+g5rrvGdK50DS0E5Htccu4GtyPRQ7BKyOKoBla18cvgJc0ODTyPivYcikklJF2LLOWJ12fO8srpHlztXONyfVZE2EyMBduALm2th1K752o8FUjYWVEMEbHB4DjG0NuHDS4GnL6qP9nVHG+r7qRocyWOWNwd0IF/Q6Kbyb4mOGK4ObOdYFUxMYWlzmudvoCNDpa2vLosuPi98BLYy2QXO4cPfYhXuLOATT1s8Ubv4bHaZtSGkAgHqbOXTOAuxqj7qOecvlcdQ0+FtuVwNXJSbOcpwhoyuEcQmdSwyyR92JS4N1vcDY7cxdTPDaJk0ZzEkgjUHbS91Z40ja2ma4CwY9mg0sD4bAfMLxwRPmbJy+E2PS265VSL3OUsPL9jFxaGSmOY3c07PHL8w5eqyML4waGgTbcnjUfNSh8QcCCAQdLFRLGuAGSXMLzGf5Tq323CnTW0QjkhNVk/0lFNWskF2ODh5FZAUUwDhqaFzTI5nh/lzEn32UraFJOzPkhGLqLsqiIulYREQBERAFRVRAUKAKqIco8kKJ4/wlcmSEXvq6PkTzLDyKlyKLimi3Hkljdoh2G4U+ow+SCVpaCXNjzixAGrbj109FCuAKYsxFjXaFokFvMDKR6bldjsuXY7J9mxlkjQLOLCR+fwO/W6rnFaZfDI58vyYnaXQAV7cv/tYwnzIOQfRoXUsKo+6hjjH3WtH01XP+LP4mMQNNrMaw/Uk3XTAV2Cpsjlb4RTMTFcOE8T43bOHsRqD8iAsHh/A3QZsxBJsBYW8I2uOuq3SKyilTkouPooEsqoukCgCBVRAEREAREQBERAEREAREQBERAeXbL554m42Ya2YyXa+OV7cpBv4TZtvYFfQxXL8Y7HxUYx9sc5hp3Fsj4/FmL2i2UaWykgErjVkoZOBz+t4+ea+Z74396X5WsHyDG/X6r6LoS7uo84s7K3MOhtqPdQt/ZZA7Ff9QLze4f3VhbvAAM+a/kNLbqdN2XEqOyyOSplURFIgEREAREQBERAEREB//9k="/>
          <p:cNvSpPr>
            <a:spLocks noChangeAspect="1" noChangeArrowheads="1"/>
          </p:cNvSpPr>
          <p:nvPr/>
        </p:nvSpPr>
        <p:spPr bwMode="auto">
          <a:xfrm>
            <a:off x="155575" y="-876300"/>
            <a:ext cx="16002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82" name="AutoShape 6" descr="data:image/jpeg;base64,/9j/4AAQSkZJRgABAQAAAQABAAD/2wCEAAkGBhMSERMUExQVFRUVGRcXGRgVFxcaHBcYGh8dFxQXFBcYGyYeFx8jHxQYHy8gIygpLC0sFyAxNTAqNSYrLCkBCQoKDgwOGg8PGiwkHyQsKSwpLCwsLCwsLCksLCksKSksKSwpLCwpLCksKSwsKSwsLCwpKSwsKSwpLCwsLCwsKf/AABEIAMAAqAMBIgACEQEDEQH/xAAcAAEAAQUBAQAAAAAAAAAAAAAABgEDBAUHAgj/xAA7EAABAwIEAwYDBgUEAwAAAAABAAIDBBEFEiExBkFRBxMiYXGRMoGhFEJicrHBI1KC0fAVM1OyCEOi/8QAGQEBAAMBAQAAAAAAAAAAAAAAAAIDBAEF/8QAJhEAAgICAgICAQUBAAAAAAAAAAECEQMhEjEEQRMiYTJRcYGRI//aAAwDAQACEQMRAD8A7iiIgCIiAIiIAiIgCoUuovxPxHIHfZ6Vued255Rg/ecRtZRlJLslGLk6RsMb4qp6X/ceLnZotdaqm7Qo3/DDKR1tosbCeCYmHvJyaiY6lz9QD+EfupGyMAWAsPQKH2Zf8cTDqOLY2MLjHJp+ErW0XahRvdlLiw7ajT59FvyLqN49wFT1Bzhojk/maLA+rdk+y9nVjg9Exp6lr2hzXBwOxBV5cdkqqnCJGnUxk+Jm7Hj8DvuHn5rqWC4zFUwsliN2uHoQeYcORB0suxlemU5MfHo2CIisKwiIgCIiAIiIAiIgCIiAIi8SPsCSgI/xfxJ9mjaxms0pysHmeawqPB5o47RPYyR2r3yDO5zjvz2UbosQ7+rnrpNY4LxxX2v94jzaNPUrZsxfEJAHtpQ1hvbNI1riORDTv6Km7ezdHHwiX311ZTub32WZhNiWgC3n5eikdNOHtDhoFpMJxjvs0cjCyRu7XCxPoOS3kDRlFtlJHZR0e1UKl7LXYzxBFTNDnn2XXorpl/E6Fk8bo5WhzHCxB/zfzUJ4ZLsLrjTOfmp6gjIXcnH4ST10sepK28HaFSPdbMW36i49+Sxe0CkE1J3jCLsOdrhy21B9lW37RZwbjTOi3VVo+Dsa+1UcMp+JzbOHRzfC79Pqt4rkzC1ToIiLpwIiIAiIgCIiAIiIAtdjIc6J7GuyueC0Hpfn8lnSPtqei1DKnMc3823pyC5ZZCHJmGOH4mQNiaLMbax0vffMfO9itDj2GVjpA6KeMi4zB7L+AaFrRs087hTeM6K1K1nMAlRapGjlepGhhwp7+4c742NLXOvqR0v95bwNytVxjbbKzNrvslas7d6NRi+JvBDY7XOpJOwWmqaqAj+Ie8PPS/1W7raLPmykNJ3Nr2O1gtNjGIwUEYdJHn8N3PMec9AABYKDTkXclGNnqmw+inbbumn5aj0K81GHinimhuTFI0ujDtchA8TVocVkjMRraQd2+JwzsF8sjTrcNPw7rJ4rx4HDxLs7w29T4bKNVo6pc1yRtexeqzUkzT9yZ1v6mtd+y6IuZdhQP2Wc9ZR/0F10xXR6R52T9TKoiKRAIiIAiIgCIiAIiIDExRt4ngcxb33WnabG3JbrED4HLTOaq5ujb4/TKVWJhjd1FKziGpyOljZmGawBNiWjchbWvo3SODdgd/y8/fb5rKmpo3MyNIs3QW5EfuoNuS0bYcY9KyxhvFjTG1x8Nxeztx1BXufiyF2gdcqCcRQzMJGU87EDdQnuqljw4SPtfXn9FX8jWiXwxe0d8w2qzXHzH7rLqaMOFvCQeTtR8uignCeLv75gfsY9PdT+OpCtg7RRlxyi9GireG2ua5ojLA698jhY35kKCdp1MWQwwj+ck/0NJ/suqVFY0KKY7ghqw1jdXOda+2Vp+Nx9Gge65Mg39aekZnY3QGLD7m/jkc4X6WDQfoVO1h4Zh7YImRMFmsAA/c+6zFbHo8+TttlURFIiEREAREQBUzK3U1TY2ue8hrWi5cTYADckrl/E3bhEzw0bO8P/ACSAhv8AS3d30CA6pmVqprGRi8j2sHVzgP1XzhiPaniMt71BYOkYDP01+qi9XjMkhu97nHmXOLifff0QH0vV8aUT3iBk7Hyv+Frbm9rk3O2wPsruYWXzLw/iBZW08p3ErBp0JAcLehPuvpF8mnqVXkNeDqiN8V1zy6KmhNpZ3AEjcN5fRYcPZzVx5SypcXWLjyHl66KA8e8UStru8icWPj+Eg89uenNSngftvbkEdeX57kCYNblI0De8DbFtutiqlFPbPQyeTPBUIdVb/k91XElRT+GojzN1Bdbe26y6Z9LUi7AA7m1TCevoazLH30Mgtnyte0lw5W123XN8VwoUVWwwm7Xkm2tm32YDub7lQlFrbZfjz486pxqRJaelDZW20s1w+ostscRLd1iU2pv0aB81hYlLfQKUXSKrfszZcVzGyl/DlPZlzvYD9yoPgOGF8rAdr3PoF02njs0cv81VsNmLyp64l1ERWnnhERAEREAREQHL+3vGnRUcMLdO/ecx/BGMxHuQuDia4H+fXddp/wDIqA9xRv5CSRp8szQR/wBFw1smp+aAvd4rBkN16KthECRcBYEaqtjab5Iz3ryOTW2t8yS36r6AnfZtzsAud9lmGdxRPndYOnNxf/jbfKPm4O9lP68XY1p+9b9L2WeT5Oj0vHx1Tfs4jjuGGaeR9jq646EEm1j8lhT8MuAvZdP4ggEdLSSBhLMwzm21rgFx+6CTb2XuPDI5BcW11tdQVnoRxqVtnHanBnM8VrEbEaWPUW2Ur4LfPUPJmkc8RnTMb6u1drzUsrOF8zTltpvbX6rIwTBmQAMbve5P4jy+SSbeir44wlyj2blxyM8ytfufO6rV1gJJ0ty+X6KC8QdoYjcWQWcRo55uQOrWgfEfxJFWjPOaits6xwpUR98GF7c5be19TY/Cwfetz6XCnIK+SxxG/uwAXB7cxvfXxEG9x0IC7J2d9rQqJWUdT4ZS1uR9/jdbxMd0dz81fAwZXydnUkRFYUhERAEREARFQoCC9s2ESVOGlkTc7xLE5o25lp1Pk5fOWNYBPSSZJmZXbg3BvbTQjdfWPE8xbSTOH3W5vYhcB4oqTV3Y6wN7tJ5O/sq55ODVmzD43ywlJPaOftfdX8MoXTTRxN3kcGj56E/IXVieBzHFrgQRy/zcKZ9lOHZ6p8zvhhYbE7Zn6N+lypNpKzNCLcqZPcXqmwsbGzRsbWsaPwizR+ileNRPMTXMF3NyvA6kcj8lHsapQ5l7XvYDS+ykHDmLtmiAPxN8LgeRCyQe9ntdQi16NVgeONyljSLEm8Um4vuAdiF7q8HpnC7WSwnT/Z0HU2G2qv49wlFL42HI/qOfqopPR1jbs75xb5G2nkreVaZf/wApbjo3uJcRMazuom5Ts0W+HkZHeflzWvLxHHa+p89ubitfI1lJGZZnb7X1J81HIMUkq3F5BZCNGjm4+Z5KqX7lE5x6iYnFvED3tMcVw3mRoXdR6KFNIU3/ANLMs0gbyA91Gcfou5mLLagAn1IurcTvRj8rD9VkLQxEgeFrRpa+5+XRYEUrmva9ri1zSHBw3BBuD63F1UklZ+D4Q+oeGMaSdyeg5kq+1EwU5OkfT3Z/xiyuo4pXWbJbK9v426EjyO49SpYuU9nVEWmONgs0eJxt06+trLqoXIvkrLc+L4mo+yqIikUBERAEREBblgDgQ4XBFiDzHMLjHG/BBppi9jSYnElpAvlvqWnpbl1Xa1gYthzKiGWF/wAMjS0231G7fMKucOaLsOZ4ZckcHZw1HURWmZe17OGjm+Y626bLecM8Px0kIDCXZ3F7i8WJto0acgP1UZ4cxudlc6gns5we+IOtY5m31PkQ3/6U5rojGAwjkR+yztOK4s9VSx5vvWzInq25W5iNNT+gUMxPGpKP+PELgm72k/E3kfktnIXWIKxMfpM0JHlZQLJL6OKLmHdrsUjbFjw7mLA/UbrCxDtOY1xAYS4cjoL8rrl9BIWTAedj+i27sOZJKXyyBrCdrjMQNDqdAr3FJ/g85Z5NV7NgZZ8TnLpHXY3V2XYDk0KWTMbDGABYDQD02UWPGcVM9sdLEDCAc19C89Q49PNbnDMXFc7wsc1rbXzW3Ow0Vcoy/oljmm69m94bwjw5nDxP1v67KD9ptAY6zNbSRjSOmmll11lJlY0dLfosLGMEiqQ0Sxh4G1+R5kfRSj9XZryw+SPFHDsLwx88gjiaXOJA02HUuPILsvDfB/2RrWgZ3P8AicB8R5AdByUhwfAIYow2JjW8/CAL/PcqZYVhwaA8jxEaeQU39+jKkvGXL2ecAwYQM1tnfq+3XkPkFtgEsqq5KujBKTk7YREXSIREQBUVUQGPW1IjY5xucoLtPLVQyu40kjHeeDKdcpHL8w1Cm8sQcCCLggg+h3XOMa7OKh7i2ORpjvcXJDh+Y2N1Cd1o0+O8a1NGgOJ076p9cIQ2d4sXXOmmW4adiWgAnyW6fKJWh3NYuM9mL6ehnex75p2tuyNg8N7gHTd3hJPyWt4MfKKYGoGV7ibNIsQPMctlmal3I9LHPC9Y0XKunIdfkVSWPOw2W1q4hkNtb8/7LUsYWgh29rqDWy04tikZZNKDoQ9366LFe8ndbrjN4+1vLbbD3WoBW2O0jxMkeM2vyWgLrsPZzggjp2lw1eQ4+v3fYLmeAUIkkuR4WWJ97LsuGVALWgEAabKnJJ9GvxMdpyZKJGtyjy81ZpwS64C8UdGX65iQtvS09tLKCtmxpIrQ09rkrZwY41oAcDppceSsRsDzkzZb87L3NwzmH+6QfyhXJNLRkyyg3UxPxlA24s/2t9StVBx8Jn5Y2hvIZtSfQDZVf2elx1qDY9GAH3utrgnBsFMczQXP/mfqfl0XKn7K2/HitW2bqBxLQSLEjZXFQBVVyMQREQBERAF5K9KlkOMi3GGLyNHcxGznC5PPXTRQjCcMnq5HRg5C0AuebkAfd03JKn/EfDrpnNliIEjQG+I2Dhe415FWeDuGpKYyvlcC6TL4W3s0Nvpfms8oNy2ehjzRhi+vZCcJoa+GR8NZGGsJIjkabscdSNb3G2yj/HGMmnbcjx7AA/F5+g5rrvGdK50DS0E5Htccu4GtyPRQ7BKyOKoBla18cvgJc0ODTyPivYcikklJF2LLOWJ12fO8srpHlztXONyfVZE2EyMBduALm2th1K752o8FUjYWVEMEbHB4DjG0NuHDS4GnL6qP9nVHG+r7qRocyWOWNwd0IF/Q6Kbyb4mOGK4ObOdYFUxMYWlzmudvoCNDpa2vLosuPi98BLYy2QXO4cPfYhXuLOATT1s8Ubv4bHaZtSGkAgHqbOXTOAuxqj7qOecvlcdQ0+FtuVwNXJSbOcpwhoyuEcQmdSwyyR92JS4N1vcDY7cxdTPDaJk0ZzEkgjUHbS91Z40ja2ma4CwY9mg0sD4bAfMLxwRPmbJy+E2PS265VSL3OUsPL9jFxaGSmOY3c07PHL8w5eqyML4waGgTbcnjUfNSh8QcCCAQdLFRLGuAGSXMLzGf5Tq323CnTW0QjkhNVk/0lFNWskF2ODh5FZAUUwDhqaFzTI5nh/lzEn32UraFJOzPkhGLqLsqiIulYREQBERAFRVRAUKAKqIco8kKJ4/wlcmSEXvq6PkTzLDyKlyKLimi3Hkljdoh2G4U+ow+SCVpaCXNjzixAGrbj109FCuAKYsxFjXaFokFvMDKR6bldjsuXY7J9mxlkjQLOLCR+fwO/W6rnFaZfDI58vyYnaXQAV7cv/tYwnzIOQfRoXUsKo+6hjjH3WtH01XP+LP4mMQNNrMaw/Uk3XTAV2Cpsjlb4RTMTFcOE8T43bOHsRqD8iAsHh/A3QZsxBJsBYW8I2uOuq3SKyilTkouPooEsqoukCgCBVRAEREAREQBERAEREAREQBERAeXbL554m42Ya2YyXa+OV7cpBv4TZtvYFfQxXL8Y7HxUYx9sc5hp3Fsj4/FmL2i2UaWykgErjVkoZOBz+t4+ea+Z74396X5WsHyDG/X6r6LoS7uo84s7K3MOhtqPdQt/ZZA7Ff9QLze4f3VhbvAAM+a/kNLbqdN2XEqOyyOSplURFIgEREAREQBERAEREB//9k="/>
          <p:cNvSpPr>
            <a:spLocks noChangeAspect="1" noChangeArrowheads="1"/>
          </p:cNvSpPr>
          <p:nvPr/>
        </p:nvSpPr>
        <p:spPr bwMode="auto">
          <a:xfrm>
            <a:off x="155575" y="-876300"/>
            <a:ext cx="16002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84" name="AutoShape 8" descr="data:image/jpeg;base64,/9j/4AAQSkZJRgABAQAAAQABAAD/2wCEAAkGBhMSERMUExQVFRUVGRcXGRgVFxcaHBcYGh8dFxQXFBcYGyYeFx8jHxQYHy8gIygpLC0sFyAxNTAqNSYrLCkBCQoKDgwOGg8PGiwkHyQsKSwpLCwsLCwsLCksLCksKSksKSwpLCwpLCksKSwsKSwsLCwpKSwsKSwpLCwsLCwsKf/AABEIAMAAqAMBIgACEQEDEQH/xAAcAAEAAQUBAQAAAAAAAAAAAAAABgEDBAUHAgj/xAA7EAABAwIEAwYDBgUEAwAAAAABAAIDBBEFEiExBkFRBxMiYXGRMoGhFEJicrHBI1KC0fAVM1OyCEOi/8QAGQEBAAMBAQAAAAAAAAAAAAAAAAIDBAEF/8QAJhEAAgICAgICAQUBAAAAAAAAAAECEQMhEjEEQRMiYTJRcYGRI//aAAwDAQACEQMRAD8A7iiIgCIiAIiIAiIgCoUuovxPxHIHfZ6Vued255Rg/ecRtZRlJLslGLk6RsMb4qp6X/ceLnZotdaqm7Qo3/DDKR1tosbCeCYmHvJyaiY6lz9QD+EfupGyMAWAsPQKH2Zf8cTDqOLY2MLjHJp+ErW0XahRvdlLiw7ajT59FvyLqN49wFT1Bzhojk/maLA+rdk+y9nVjg9Exp6lr2hzXBwOxBV5cdkqqnCJGnUxk+Jm7Hj8DvuHn5rqWC4zFUwsliN2uHoQeYcORB0suxlemU5MfHo2CIisKwiIgCIiAIiIAiIgCIiAIi8SPsCSgI/xfxJ9mjaxms0pysHmeawqPB5o47RPYyR2r3yDO5zjvz2UbosQ7+rnrpNY4LxxX2v94jzaNPUrZsxfEJAHtpQ1hvbNI1riORDTv6Km7ezdHHwiX311ZTub32WZhNiWgC3n5eikdNOHtDhoFpMJxjvs0cjCyRu7XCxPoOS3kDRlFtlJHZR0e1UKl7LXYzxBFTNDnn2XXorpl/E6Fk8bo5WhzHCxB/zfzUJ4ZLsLrjTOfmp6gjIXcnH4ST10sepK28HaFSPdbMW36i49+Sxe0CkE1J3jCLsOdrhy21B9lW37RZwbjTOi3VVo+Dsa+1UcMp+JzbOHRzfC79Pqt4rkzC1ToIiLpwIiIAiIgCIiAIiIAtdjIc6J7GuyueC0Hpfn8lnSPtqei1DKnMc3823pyC5ZZCHJmGOH4mQNiaLMbax0vffMfO9itDj2GVjpA6KeMi4zB7L+AaFrRs087hTeM6K1K1nMAlRapGjlepGhhwp7+4c742NLXOvqR0v95bwNytVxjbbKzNrvslas7d6NRi+JvBDY7XOpJOwWmqaqAj+Ie8PPS/1W7raLPmykNJ3Nr2O1gtNjGIwUEYdJHn8N3PMec9AABYKDTkXclGNnqmw+inbbumn5aj0K81GHinimhuTFI0ujDtchA8TVocVkjMRraQd2+JwzsF8sjTrcNPw7rJ4rx4HDxLs7w29T4bKNVo6pc1yRtexeqzUkzT9yZ1v6mtd+y6IuZdhQP2Wc9ZR/0F10xXR6R52T9TKoiKRAIiIAiIgCIiAIiIDExRt4ngcxb33WnabG3JbrED4HLTOaq5ujb4/TKVWJhjd1FKziGpyOljZmGawBNiWjchbWvo3SODdgd/y8/fb5rKmpo3MyNIs3QW5EfuoNuS0bYcY9KyxhvFjTG1x8Nxeztx1BXufiyF2gdcqCcRQzMJGU87EDdQnuqljw4SPtfXn9FX8jWiXwxe0d8w2qzXHzH7rLqaMOFvCQeTtR8uignCeLv75gfsY9PdT+OpCtg7RRlxyi9GireG2ua5ojLA698jhY35kKCdp1MWQwwj+ck/0NJ/suqVFY0KKY7ghqw1jdXOda+2Vp+Nx9Gge65Mg39aekZnY3QGLD7m/jkc4X6WDQfoVO1h4Zh7YImRMFmsAA/c+6zFbHo8+TttlURFIiEREAREQBUzK3U1TY2ue8hrWi5cTYADckrl/E3bhEzw0bO8P/ACSAhv8AS3d30CA6pmVqprGRi8j2sHVzgP1XzhiPaniMt71BYOkYDP01+qi9XjMkhu97nHmXOLifff0QH0vV8aUT3iBk7Hyv+Frbm9rk3O2wPsruYWXzLw/iBZW08p3ErBp0JAcLehPuvpF8mnqVXkNeDqiN8V1zy6KmhNpZ3AEjcN5fRYcPZzVx5SypcXWLjyHl66KA8e8UStru8icWPj+Eg89uenNSngftvbkEdeX57kCYNblI0De8DbFtutiqlFPbPQyeTPBUIdVb/k91XElRT+GojzN1Bdbe26y6Z9LUi7AA7m1TCevoazLH30Mgtnyte0lw5W123XN8VwoUVWwwm7Xkm2tm32YDub7lQlFrbZfjz486pxqRJaelDZW20s1w+ostscRLd1iU2pv0aB81hYlLfQKUXSKrfszZcVzGyl/DlPZlzvYD9yoPgOGF8rAdr3PoF02njs0cv81VsNmLyp64l1ERWnnhERAEREAREQHL+3vGnRUcMLdO/ecx/BGMxHuQuDia4H+fXddp/wDIqA9xRv5CSRp8szQR/wBFw1smp+aAvd4rBkN16KthECRcBYEaqtjab5Iz3ryOTW2t8yS36r6AnfZtzsAud9lmGdxRPndYOnNxf/jbfKPm4O9lP68XY1p+9b9L2WeT5Oj0vHx1Tfs4jjuGGaeR9jq646EEm1j8lhT8MuAvZdP4ggEdLSSBhLMwzm21rgFx+6CTb2XuPDI5BcW11tdQVnoRxqVtnHanBnM8VrEbEaWPUW2Ur4LfPUPJmkc8RnTMb6u1drzUsrOF8zTltpvbX6rIwTBmQAMbve5P4jy+SSbeir44wlyj2blxyM8ytfufO6rV1gJJ0ty+X6KC8QdoYjcWQWcRo55uQOrWgfEfxJFWjPOaits6xwpUR98GF7c5be19TY/Cwfetz6XCnIK+SxxG/uwAXB7cxvfXxEG9x0IC7J2d9rQqJWUdT4ZS1uR9/jdbxMd0dz81fAwZXydnUkRFYUhERAEREARFQoCC9s2ESVOGlkTc7xLE5o25lp1Pk5fOWNYBPSSZJmZXbg3BvbTQjdfWPE8xbSTOH3W5vYhcB4oqTV3Y6wN7tJ5O/sq55ODVmzD43ywlJPaOftfdX8MoXTTRxN3kcGj56E/IXVieBzHFrgQRy/zcKZ9lOHZ6p8zvhhYbE7Zn6N+lypNpKzNCLcqZPcXqmwsbGzRsbWsaPwizR+ileNRPMTXMF3NyvA6kcj8lHsapQ5l7XvYDS+ykHDmLtmiAPxN8LgeRCyQe9ntdQi16NVgeONyljSLEm8Um4vuAdiF7q8HpnC7WSwnT/Z0HU2G2qv49wlFL42HI/qOfqopPR1jbs75xb5G2nkreVaZf/wApbjo3uJcRMazuom5Ts0W+HkZHeflzWvLxHHa+p89ubitfI1lJGZZnb7X1J81HIMUkq3F5BZCNGjm4+Z5KqX7lE5x6iYnFvED3tMcVw3mRoXdR6KFNIU3/ANLMs0gbyA91Gcfou5mLLagAn1IurcTvRj8rD9VkLQxEgeFrRpa+5+XRYEUrmva9ri1zSHBw3BBuD63F1UklZ+D4Q+oeGMaSdyeg5kq+1EwU5OkfT3Z/xiyuo4pXWbJbK9v426EjyO49SpYuU9nVEWmONgs0eJxt06+trLqoXIvkrLc+L4mo+yqIikUBERAEREBblgDgQ4XBFiDzHMLjHG/BBppi9jSYnElpAvlvqWnpbl1Xa1gYthzKiGWF/wAMjS0231G7fMKucOaLsOZ4ZckcHZw1HURWmZe17OGjm+Y626bLecM8Px0kIDCXZ3F7i8WJto0acgP1UZ4cxudlc6gns5we+IOtY5m31PkQ3/6U5rojGAwjkR+yztOK4s9VSx5vvWzInq25W5iNNT+gUMxPGpKP+PELgm72k/E3kfktnIXWIKxMfpM0JHlZQLJL6OKLmHdrsUjbFjw7mLA/UbrCxDtOY1xAYS4cjoL8rrl9BIWTAedj+i27sOZJKXyyBrCdrjMQNDqdAr3FJ/g85Z5NV7NgZZ8TnLpHXY3V2XYDk0KWTMbDGABYDQD02UWPGcVM9sdLEDCAc19C89Q49PNbnDMXFc7wsc1rbXzW3Ow0Vcoy/oljmm69m94bwjw5nDxP1v67KD9ptAY6zNbSRjSOmmll11lJlY0dLfosLGMEiqQ0Sxh4G1+R5kfRSj9XZryw+SPFHDsLwx88gjiaXOJA02HUuPILsvDfB/2RrWgZ3P8AicB8R5AdByUhwfAIYow2JjW8/CAL/PcqZYVhwaA8jxEaeQU39+jKkvGXL2ecAwYQM1tnfq+3XkPkFtgEsqq5KujBKTk7YREXSIREQBUVUQGPW1IjY5xucoLtPLVQyu40kjHeeDKdcpHL8w1Cm8sQcCCLggg+h3XOMa7OKh7i2ORpjvcXJDh+Y2N1Cd1o0+O8a1NGgOJ076p9cIQ2d4sXXOmmW4adiWgAnyW6fKJWh3NYuM9mL6ehnex75p2tuyNg8N7gHTd3hJPyWt4MfKKYGoGV7ibNIsQPMctlmal3I9LHPC9Y0XKunIdfkVSWPOw2W1q4hkNtb8/7LUsYWgh29rqDWy04tikZZNKDoQ9366LFe8ndbrjN4+1vLbbD3WoBW2O0jxMkeM2vyWgLrsPZzggjp2lw1eQ4+v3fYLmeAUIkkuR4WWJ97LsuGVALWgEAabKnJJ9GvxMdpyZKJGtyjy81ZpwS64C8UdGX65iQtvS09tLKCtmxpIrQ09rkrZwY41oAcDppceSsRsDzkzZb87L3NwzmH+6QfyhXJNLRkyyg3UxPxlA24s/2t9StVBx8Jn5Y2hvIZtSfQDZVf2elx1qDY9GAH3utrgnBsFMczQXP/mfqfl0XKn7K2/HitW2bqBxLQSLEjZXFQBVVyMQREQBERAF5K9KlkOMi3GGLyNHcxGznC5PPXTRQjCcMnq5HRg5C0AuebkAfd03JKn/EfDrpnNliIEjQG+I2Dhe415FWeDuGpKYyvlcC6TL4W3s0Nvpfms8oNy2ehjzRhi+vZCcJoa+GR8NZGGsJIjkabscdSNb3G2yj/HGMmnbcjx7AA/F5+g5rrvGdK50DS0E5Htccu4GtyPRQ7BKyOKoBla18cvgJc0ODTyPivYcikklJF2LLOWJ12fO8srpHlztXONyfVZE2EyMBduALm2th1K752o8FUjYWVEMEbHB4DjG0NuHDS4GnL6qP9nVHG+r7qRocyWOWNwd0IF/Q6Kbyb4mOGK4ObOdYFUxMYWlzmudvoCNDpa2vLosuPi98BLYy2QXO4cPfYhXuLOATT1s8Ubv4bHaZtSGkAgHqbOXTOAuxqj7qOecvlcdQ0+FtuVwNXJSbOcpwhoyuEcQmdSwyyR92JS4N1vcDY7cxdTPDaJk0ZzEkgjUHbS91Z40ja2ma4CwY9mg0sD4bAfMLxwRPmbJy+E2PS265VSL3OUsPL9jFxaGSmOY3c07PHL8w5eqyML4waGgTbcnjUfNSh8QcCCAQdLFRLGuAGSXMLzGf5Tq323CnTW0QjkhNVk/0lFNWskF2ODh5FZAUUwDhqaFzTI5nh/lzEn32UraFJOzPkhGLqLsqiIulYREQBERAFRVRAUKAKqIco8kKJ4/wlcmSEXvq6PkTzLDyKlyKLimi3Hkljdoh2G4U+ow+SCVpaCXNjzixAGrbj109FCuAKYsxFjXaFokFvMDKR6bldjsuXY7J9mxlkjQLOLCR+fwO/W6rnFaZfDI58vyYnaXQAV7cv/tYwnzIOQfRoXUsKo+6hjjH3WtH01XP+LP4mMQNNrMaw/Uk3XTAV2Cpsjlb4RTMTFcOE8T43bOHsRqD8iAsHh/A3QZsxBJsBYW8I2uOuq3SKyilTkouPooEsqoukCgCBVRAEREAREQBERAEREAREQBERAeXbL554m42Ya2YyXa+OV7cpBv4TZtvYFfQxXL8Y7HxUYx9sc5hp3Fsj4/FmL2i2UaWykgErjVkoZOBz+t4+ea+Z74396X5WsHyDG/X6r6LoS7uo84s7K3MOhtqPdQt/ZZA7Ff9QLze4f3VhbvAAM+a/kNLbqdN2XEqOyyOSplURFIgEREAREQBERAEREB//9k="/>
          <p:cNvSpPr>
            <a:spLocks noChangeAspect="1" noChangeArrowheads="1"/>
          </p:cNvSpPr>
          <p:nvPr/>
        </p:nvSpPr>
        <p:spPr bwMode="auto">
          <a:xfrm>
            <a:off x="155575" y="-876300"/>
            <a:ext cx="16002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4588" name="Picture 12" descr="https://encrypted-tbn3.gstatic.com/images?q=tbn:ANd9GcT8BVNYC1PzHaVMZRQwRNJXWTD24QP9fXcZ6ESDKVRiSGZOKEz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188" y="908720"/>
            <a:ext cx="4366686" cy="3024336"/>
          </a:xfrm>
          <a:prstGeom prst="rect">
            <a:avLst/>
          </a:prstGeom>
          <a:noFill/>
        </p:spPr>
      </p:pic>
      <p:pic>
        <p:nvPicPr>
          <p:cNvPr id="24578" name="Picture 2" descr="https://encrypted-tbn0.gstatic.com/images?q=tbn:ANd9GcRchR07gicZK5v0xiHKScHuBupBvEOkcNxYMXKKn-dV9Umk6zr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0088">
            <a:off x="1565252" y="247188"/>
            <a:ext cx="3204108" cy="483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504" y="0"/>
          <a:ext cx="9036496" cy="6858000"/>
        </p:xfrm>
        <a:graphic>
          <a:graphicData uri="http://schemas.openxmlformats.org/drawingml/2006/table">
            <a:tbl>
              <a:tblPr/>
              <a:tblGrid>
                <a:gridCol w="9036496"/>
              </a:tblGrid>
              <a:tr h="583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Disorders</a:t>
                      </a:r>
                      <a:endParaRPr lang="en-C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Choose 2-3 and do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some quick research on your phone. Record the effects of each disorder and be prepared to share.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Trisomy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21 (Down Syndrome) – extra 21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Trisomy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18 (Edwards Syndrome) – extra 18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Trisomy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13 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Patau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Syndrome) – extra 13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Kleinfelters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Syndrome) – extra X chromosome (XXY)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Turner’s) – missing a sex chromosome (XO)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Super Male) – extra Y chromosome (XYY)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62350" algn="l"/>
                        </a:tabLs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XXX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Syndrome – extra X (women only)</a:t>
                      </a:r>
                      <a:endParaRPr lang="en-C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Karyotype Puzzles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Puzzle A	</a:t>
            </a:r>
            <a:r>
              <a:rPr lang="en-CA" b="1" dirty="0"/>
              <a:t>	</a:t>
            </a:r>
            <a:r>
              <a:rPr lang="en-CA" b="1" dirty="0" smtClean="0"/>
              <a:t>			Puzzle B	</a:t>
            </a:r>
            <a:endParaRPr lang="en-CA" b="1" dirty="0"/>
          </a:p>
          <a:p>
            <a:pPr marL="0" indent="0">
              <a:buNone/>
            </a:pPr>
            <a:r>
              <a:rPr lang="en-CA" sz="2400" dirty="0" smtClean="0"/>
              <a:t>Normal Male					Trisomy 21 Male	         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Puzzle C					Puzzle </a:t>
            </a:r>
            <a:r>
              <a:rPr lang="en-CA" b="1" dirty="0"/>
              <a:t>D	</a:t>
            </a:r>
          </a:p>
          <a:p>
            <a:pPr marL="0" indent="0">
              <a:buNone/>
            </a:pPr>
            <a:r>
              <a:rPr lang="en-CA" sz="2400" dirty="0" smtClean="0"/>
              <a:t>Normal Female</a:t>
            </a:r>
            <a:r>
              <a:rPr lang="en-CA" b="1" dirty="0" smtClean="0"/>
              <a:t>			</a:t>
            </a:r>
            <a:r>
              <a:rPr lang="en-CA" dirty="0"/>
              <a:t> </a:t>
            </a:r>
            <a:r>
              <a:rPr lang="en-CA" dirty="0" smtClean="0"/>
              <a:t>		</a:t>
            </a:r>
            <a:r>
              <a:rPr lang="en-CA" sz="2400" dirty="0" smtClean="0"/>
              <a:t>Trisomy </a:t>
            </a:r>
            <a:r>
              <a:rPr lang="en-CA" sz="2400" dirty="0"/>
              <a:t>18 Female </a:t>
            </a:r>
            <a:endParaRPr lang="en-CA" sz="2400" dirty="0" smtClean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Puzzle E					Puzzle F</a:t>
            </a:r>
            <a:endParaRPr lang="en-CA" b="1" dirty="0"/>
          </a:p>
          <a:p>
            <a:pPr marL="0" indent="0">
              <a:buNone/>
            </a:pPr>
            <a:r>
              <a:rPr lang="en-CA" sz="2400" dirty="0" smtClean="0"/>
              <a:t>XXX Syndrome (Females only)  			XXY Syndrome (Males only) 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b="1" dirty="0" smtClean="0"/>
              <a:t>				Puzzle </a:t>
            </a:r>
            <a:r>
              <a:rPr lang="en-CA" b="1" dirty="0"/>
              <a:t>G</a:t>
            </a:r>
            <a:endParaRPr lang="en-CA" dirty="0"/>
          </a:p>
          <a:p>
            <a:pPr marL="0" indent="0">
              <a:buNone/>
            </a:pPr>
            <a:r>
              <a:rPr lang="en-CA" sz="2400" dirty="0" smtClean="0"/>
              <a:t>				Trisomy 13 Male</a:t>
            </a:r>
            <a:endParaRPr lang="en-CA" sz="2400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89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Types of Reproduction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/>
              <a:t>Sexual reproduction: </a:t>
            </a:r>
            <a:r>
              <a:rPr lang="en-CA" dirty="0" smtClean="0"/>
              <a:t>the union of gametes; produces genetically distinct offspring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Asexual reproduction: </a:t>
            </a:r>
            <a:r>
              <a:rPr lang="en-CA" dirty="0" smtClean="0"/>
              <a:t>requires only one parent and no gametes; produces genetically identical offspring</a:t>
            </a:r>
            <a:endParaRPr lang="en-CA" dirty="0"/>
          </a:p>
        </p:txBody>
      </p:sp>
      <p:pic>
        <p:nvPicPr>
          <p:cNvPr id="24580" name="Picture 4" descr="https://encrypted-tbn1.google.com/images?q=tbn:ANd9GcRRI3W327f_7nUASa169SM7UyjAFdgt2ldv_I51hDFAu6qiowhz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5832648" cy="3038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Prokaryotes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/>
          <a:lstStyle/>
          <a:p>
            <a:r>
              <a:rPr lang="en-CA" sz="3600" dirty="0" smtClean="0"/>
              <a:t>Single-celled, </a:t>
            </a:r>
          </a:p>
          <a:p>
            <a:pPr>
              <a:buNone/>
            </a:pPr>
            <a:r>
              <a:rPr lang="en-CA" sz="3600" dirty="0" smtClean="0"/>
              <a:t>circular DNA and </a:t>
            </a:r>
          </a:p>
          <a:p>
            <a:pPr>
              <a:buNone/>
            </a:pPr>
            <a:r>
              <a:rPr lang="en-CA" sz="3600" dirty="0" smtClean="0"/>
              <a:t>no nucleus</a:t>
            </a:r>
          </a:p>
          <a:p>
            <a:r>
              <a:rPr lang="en-CA" sz="3600" dirty="0" smtClean="0"/>
              <a:t>Use </a:t>
            </a:r>
            <a:r>
              <a:rPr lang="en-CA" sz="3600" b="1" dirty="0" smtClean="0"/>
              <a:t>binary fission </a:t>
            </a:r>
            <a:r>
              <a:rPr lang="en-CA" sz="3600" dirty="0" smtClean="0"/>
              <a:t>to reproduce, giving rise to genetically identical offspring.</a:t>
            </a:r>
          </a:p>
          <a:p>
            <a:r>
              <a:rPr lang="en-CA" sz="3600" dirty="0" smtClean="0"/>
              <a:t>Use </a:t>
            </a:r>
            <a:r>
              <a:rPr lang="en-CA" sz="3600" b="1" dirty="0" smtClean="0"/>
              <a:t>conjugation</a:t>
            </a:r>
            <a:r>
              <a:rPr lang="en-CA" sz="3600" dirty="0" smtClean="0"/>
              <a:t> to reproduce, can lead to new genetic combination.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23554" name="Picture 2" descr="https://encrypted-tbn3.google.com/images?q=tbn:ANd9GcT58G65fMiScmmTBkYggEVruHPXAAqwfTT_Be1Dvl5qlhG4vHms"/>
          <p:cNvPicPr>
            <a:picLocks noChangeAspect="1" noChangeArrowheads="1"/>
          </p:cNvPicPr>
          <p:nvPr/>
        </p:nvPicPr>
        <p:blipFill>
          <a:blip r:embed="rId2" cstate="print"/>
          <a:srcRect b="7433"/>
          <a:stretch>
            <a:fillRect/>
          </a:stretch>
        </p:blipFill>
        <p:spPr bwMode="auto">
          <a:xfrm>
            <a:off x="3563888" y="-1"/>
            <a:ext cx="5580112" cy="3904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n-CA" b="1" dirty="0" smtClean="0"/>
              <a:t>Reproduction in Prokaryotes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040188" cy="639762"/>
          </a:xfrm>
        </p:spPr>
        <p:txBody>
          <a:bodyPr/>
          <a:lstStyle/>
          <a:p>
            <a:pPr algn="ctr"/>
            <a:r>
              <a:rPr lang="en-CA" dirty="0" smtClean="0"/>
              <a:t>Binary Fission</a:t>
            </a:r>
            <a:endParaRPr lang="en-CA" dirty="0"/>
          </a:p>
        </p:txBody>
      </p:sp>
      <p:pic>
        <p:nvPicPr>
          <p:cNvPr id="10" name="Picture 2" descr="http://staff.jccc.edu/PDECELL/celldivision/images/binar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51310"/>
            <a:ext cx="3635896" cy="520669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60032" y="980728"/>
            <a:ext cx="4041775" cy="639762"/>
          </a:xfrm>
        </p:spPr>
        <p:txBody>
          <a:bodyPr/>
          <a:lstStyle/>
          <a:p>
            <a:pPr algn="ctr"/>
            <a:r>
              <a:rPr lang="en-CA" dirty="0" smtClean="0"/>
              <a:t>Conjugation</a:t>
            </a:r>
            <a:endParaRPr lang="en-CA" dirty="0"/>
          </a:p>
        </p:txBody>
      </p:sp>
      <p:pic>
        <p:nvPicPr>
          <p:cNvPr id="7" name="Content Placeholder 6" descr="http://img.search.com/thumb/2/29/BacterConjugation.png/400px-BacterConjugatio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823" t="2581" r="3160" b="4477"/>
          <a:stretch>
            <a:fillRect/>
          </a:stretch>
        </p:blipFill>
        <p:spPr bwMode="auto">
          <a:xfrm>
            <a:off x="4570408" y="1556792"/>
            <a:ext cx="4573592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Asexual Reproduction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u="sng" dirty="0" smtClean="0"/>
              <a:t>Many types (most common in plants):</a:t>
            </a:r>
          </a:p>
          <a:p>
            <a:pPr lvl="1"/>
            <a:r>
              <a:rPr lang="en-CA" b="1" dirty="0" smtClean="0"/>
              <a:t>Budding: </a:t>
            </a:r>
            <a:r>
              <a:rPr lang="en-CA" dirty="0" smtClean="0"/>
              <a:t>miniature version of the parent plant grows off the parent’s body</a:t>
            </a:r>
          </a:p>
          <a:p>
            <a:pPr lvl="1"/>
            <a:r>
              <a:rPr lang="en-CA" b="1" dirty="0" smtClean="0"/>
              <a:t>Vegetative reproduction: </a:t>
            </a:r>
            <a:r>
              <a:rPr lang="en-CA" dirty="0" smtClean="0"/>
              <a:t>occurs in plants</a:t>
            </a:r>
          </a:p>
          <a:p>
            <a:pPr lvl="1">
              <a:buNone/>
            </a:pPr>
            <a:r>
              <a:rPr lang="en-CA" dirty="0" smtClean="0">
                <a:solidFill>
                  <a:srgbClr val="FF0000"/>
                </a:solidFill>
              </a:rPr>
              <a:t>ex. Strawberry and runners</a:t>
            </a:r>
          </a:p>
          <a:p>
            <a:pPr lvl="1"/>
            <a:r>
              <a:rPr lang="en-CA" b="1" dirty="0" smtClean="0"/>
              <a:t>Fragmentation (aka cuttings): </a:t>
            </a:r>
            <a:r>
              <a:rPr lang="en-CA" dirty="0" smtClean="0"/>
              <a:t>portion of parent plant removed and replanted</a:t>
            </a:r>
          </a:p>
          <a:p>
            <a:pPr lvl="1"/>
            <a:r>
              <a:rPr lang="en-CA" b="1" dirty="0" smtClean="0"/>
              <a:t>Parthenogenesis: </a:t>
            </a:r>
            <a:r>
              <a:rPr lang="en-CA" dirty="0" smtClean="0"/>
              <a:t>unfertilized eggs develop into adults; </a:t>
            </a:r>
            <a:r>
              <a:rPr lang="en-CA" dirty="0" smtClean="0">
                <a:solidFill>
                  <a:srgbClr val="FF0000"/>
                </a:solidFill>
              </a:rPr>
              <a:t>ex. Honey bees</a:t>
            </a:r>
          </a:p>
          <a:p>
            <a:pPr lvl="1"/>
            <a:r>
              <a:rPr lang="en-CA" b="1" dirty="0" smtClean="0"/>
              <a:t>Spore: </a:t>
            </a:r>
            <a:r>
              <a:rPr lang="en-CA" dirty="0" smtClean="0"/>
              <a:t>genetic info and cytoplasm contained in a coat which will break down in favourable conditions</a:t>
            </a:r>
            <a:endParaRPr lang="en-CA" b="1" dirty="0" smtClean="0"/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b="1" dirty="0" smtClean="0"/>
              <a:t>Asexual Reproduction</a:t>
            </a:r>
            <a:endParaRPr lang="en-CA" b="1" dirty="0"/>
          </a:p>
        </p:txBody>
      </p:sp>
      <p:pic>
        <p:nvPicPr>
          <p:cNvPr id="5122" name="Picture 2" descr="http://3.bp.blogspot.com/__8fOJ3wuIcs/TUxQC6IF-sI/AAAAAAAAAOo/naz74yoEkPY/s1600/budding_hy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2286016" cy="3052543"/>
          </a:xfrm>
          <a:prstGeom prst="rect">
            <a:avLst/>
          </a:prstGeom>
          <a:noFill/>
        </p:spPr>
      </p:pic>
      <p:pic>
        <p:nvPicPr>
          <p:cNvPr id="5124" name="Picture 4" descr="http://faculty.uca.edu/johnc/planaria%20regera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111839" cy="2357454"/>
          </a:xfrm>
          <a:prstGeom prst="rect">
            <a:avLst/>
          </a:prstGeom>
          <a:noFill/>
        </p:spPr>
      </p:pic>
      <p:pic>
        <p:nvPicPr>
          <p:cNvPr id="5126" name="Picture 6" descr="http://www.luminaottawa.com/Images/42-15874033.jpg%20allergies%20sp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14554"/>
            <a:ext cx="2815997" cy="3643338"/>
          </a:xfrm>
          <a:prstGeom prst="rect">
            <a:avLst/>
          </a:prstGeom>
          <a:noFill/>
        </p:spPr>
      </p:pic>
      <p:pic>
        <p:nvPicPr>
          <p:cNvPr id="5128" name="Picture 8" descr="http://www.morning-earth.org/graphic-e/biosphere/PLANTIMAGE/DISPERSAL/VEGPROP/strawberryrun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643050"/>
            <a:ext cx="2557985" cy="2286016"/>
          </a:xfrm>
          <a:prstGeom prst="rect">
            <a:avLst/>
          </a:prstGeom>
          <a:noFill/>
        </p:spPr>
      </p:pic>
      <p:pic>
        <p:nvPicPr>
          <p:cNvPr id="5130" name="Picture 10" descr="http://www.microbiologyprocedure.com/genetics/determination-of-sex/images/male-haploidy-or-haplodiploidy-mechani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8252" y="4286256"/>
            <a:ext cx="318574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Alternation of Generations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Life cycle of plants can consist of two generations</a:t>
            </a:r>
            <a:r>
              <a:rPr lang="en-CA" dirty="0" smtClean="0"/>
              <a:t>: </a:t>
            </a:r>
          </a:p>
          <a:p>
            <a:pPr lvl="1"/>
            <a:r>
              <a:rPr lang="en-CA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haploid</a:t>
            </a:r>
            <a:r>
              <a:rPr lang="en-CA" dirty="0" smtClean="0"/>
              <a:t> generation (gametophyte) </a:t>
            </a:r>
          </a:p>
          <a:p>
            <a:pPr lvl="1"/>
            <a:r>
              <a:rPr lang="en-CA" dirty="0" smtClean="0"/>
              <a:t>A </a:t>
            </a:r>
            <a:r>
              <a:rPr lang="en-CA" b="1" dirty="0" smtClean="0">
                <a:solidFill>
                  <a:srgbClr val="0070C0"/>
                </a:solidFill>
              </a:rPr>
              <a:t>diploid</a:t>
            </a:r>
            <a:r>
              <a:rPr lang="en-CA" dirty="0" smtClean="0"/>
              <a:t> generation (sporophyte)</a:t>
            </a:r>
          </a:p>
          <a:p>
            <a:endParaRPr lang="en-CA" dirty="0" smtClean="0"/>
          </a:p>
          <a:p>
            <a:r>
              <a:rPr lang="en-CA" dirty="0" smtClean="0"/>
              <a:t>The sporophyte undergoes meiosis to produce haploid spore(s)</a:t>
            </a:r>
          </a:p>
          <a:p>
            <a:r>
              <a:rPr lang="en-CA" dirty="0" smtClean="0"/>
              <a:t>Each spore  grows into plant body (gametophyte)</a:t>
            </a:r>
          </a:p>
          <a:p>
            <a:r>
              <a:rPr lang="en-CA" dirty="0" smtClean="0"/>
              <a:t>Gametophyte produces male and female gametes which fuse and develop a diploid sporophyte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Ay7hwqRLzAk/TazvQOLUsLI/AAAAAAAAACI/39RpwJoGuwQ/s1600/alteration_of_gene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9" t="11300" r="1953" b="5396"/>
          <a:stretch>
            <a:fillRect/>
          </a:stretch>
        </p:blipFill>
        <p:spPr bwMode="auto">
          <a:xfrm>
            <a:off x="-1" y="1196752"/>
            <a:ext cx="9114413" cy="5328592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b="1" dirty="0" smtClean="0"/>
              <a:t>Alternation of Generations</a:t>
            </a:r>
            <a:endParaRPr lang="en-CA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 l="3659" t="6906" r="4568" b="3212"/>
          <a:stretch>
            <a:fillRect/>
          </a:stretch>
        </p:blipFill>
        <p:spPr bwMode="auto">
          <a:xfrm>
            <a:off x="0" y="0"/>
            <a:ext cx="9144000" cy="660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Karyotype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44016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Karyotype: </a:t>
            </a:r>
            <a:r>
              <a:rPr lang="en-CA" sz="3600" dirty="0" smtClean="0"/>
              <a:t>the particular set of chromosomes that an individual possesses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22530" name="Picture 2" descr="http://ehumanbiofield.wikispaces.com/file/view/karyotype.gif/45765103/karyoty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625" y="2996953"/>
            <a:ext cx="5155375" cy="3861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4139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Can be used to diagnose chromosomal abnormalities</a:t>
            </a:r>
            <a:endParaRPr lang="en-CA" sz="3200" dirty="0" smtClean="0"/>
          </a:p>
          <a:p>
            <a:pPr>
              <a:buFontTx/>
              <a:buChar char="-"/>
            </a:pPr>
            <a:endParaRPr lang="en-CA" sz="3200" dirty="0"/>
          </a:p>
          <a:p>
            <a:r>
              <a:rPr lang="en-CA" sz="3200" b="1" dirty="0" err="1" smtClean="0">
                <a:solidFill>
                  <a:srgbClr val="FF0000"/>
                </a:solidFill>
              </a:rPr>
              <a:t>Karyotype</a:t>
            </a:r>
            <a:r>
              <a:rPr lang="en-CA" sz="3200" b="1" dirty="0" smtClean="0">
                <a:solidFill>
                  <a:srgbClr val="FF0000"/>
                </a:solidFill>
              </a:rPr>
              <a:t> Puzzles!!!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l="3659" t="7254" r="4568" b="2369"/>
          <a:stretch>
            <a:fillRect/>
          </a:stretch>
        </p:blipFill>
        <p:spPr bwMode="auto">
          <a:xfrm>
            <a:off x="0" y="158437"/>
            <a:ext cx="9144000" cy="66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Alternation in Sexual Cycles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DO NOT CONFUSE WITH</a:t>
            </a:r>
            <a:r>
              <a:rPr lang="en-CA" dirty="0" smtClean="0"/>
              <a:t>: Alternation of generation</a:t>
            </a:r>
          </a:p>
          <a:p>
            <a:endParaRPr lang="en-CA" dirty="0" smtClean="0"/>
          </a:p>
          <a:p>
            <a:r>
              <a:rPr lang="en-CA" dirty="0" smtClean="0"/>
              <a:t>Some animals will alternate between asexual and sexual reproducing phases</a:t>
            </a:r>
          </a:p>
          <a:p>
            <a:endParaRPr lang="en-CA" dirty="0" smtClean="0"/>
          </a:p>
          <a:p>
            <a:r>
              <a:rPr lang="en-CA" dirty="0" smtClean="0"/>
              <a:t>Phylum of </a:t>
            </a:r>
            <a:r>
              <a:rPr lang="en-CA" dirty="0" err="1" smtClean="0"/>
              <a:t>Cnidaria</a:t>
            </a:r>
            <a:endParaRPr lang="en-CA" dirty="0"/>
          </a:p>
        </p:txBody>
      </p:sp>
      <p:pic>
        <p:nvPicPr>
          <p:cNvPr id="2050" name="Picture 2" descr="http://w3.shorecrest.org/~Lisa_Peck/MarineBio/syllabus/ch7invertebrates/Invertwp/invert_wp_05/cnidaria/mark2/cnidariaL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51962"/>
            <a:ext cx="5000628" cy="310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Pros and Cons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CA" sz="4400" dirty="0" smtClean="0"/>
          </a:p>
          <a:p>
            <a:pPr algn="ctr">
              <a:buNone/>
            </a:pPr>
            <a:r>
              <a:rPr lang="en-CA" sz="4400" dirty="0" smtClean="0"/>
              <a:t>In groups (2-3 </a:t>
            </a:r>
            <a:r>
              <a:rPr lang="en-CA" sz="4400" dirty="0" err="1" smtClean="0"/>
              <a:t>ppl</a:t>
            </a:r>
            <a:r>
              <a:rPr lang="en-CA" sz="4400" dirty="0" smtClean="0"/>
              <a:t>), compare the </a:t>
            </a:r>
          </a:p>
          <a:p>
            <a:pPr algn="ctr">
              <a:buNone/>
            </a:pPr>
            <a:r>
              <a:rPr lang="en-CA" sz="4400" dirty="0" smtClean="0"/>
              <a:t>advantages and disadvantages of the </a:t>
            </a:r>
          </a:p>
          <a:p>
            <a:pPr algn="ctr">
              <a:buNone/>
            </a:pPr>
            <a:r>
              <a:rPr lang="en-CA" sz="4400" dirty="0" smtClean="0"/>
              <a:t>asexual and sexual reproduction </a:t>
            </a:r>
          </a:p>
          <a:p>
            <a:pPr algn="ctr">
              <a:buNone/>
            </a:pPr>
            <a:r>
              <a:rPr lang="en-CA" sz="4400" dirty="0" smtClean="0"/>
              <a:t>strategies which we’ve discussed.</a:t>
            </a:r>
            <a:endParaRPr lang="en-CA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Sexual Reproduction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/>
              <a:t>Advantages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988840"/>
            <a:ext cx="4860032" cy="3951288"/>
          </a:xfrm>
        </p:spPr>
        <p:txBody>
          <a:bodyPr>
            <a:noAutofit/>
          </a:bodyPr>
          <a:lstStyle/>
          <a:p>
            <a:r>
              <a:rPr lang="en-CA" sz="2800" dirty="0" smtClean="0"/>
              <a:t>Population is capable of adapting to environmental changes</a:t>
            </a:r>
          </a:p>
          <a:p>
            <a:r>
              <a:rPr lang="en-CA" sz="2800" dirty="0" smtClean="0"/>
              <a:t>Competition among siblings decreases because they are genetically different</a:t>
            </a:r>
          </a:p>
          <a:p>
            <a:r>
              <a:rPr lang="en-CA" sz="2800" dirty="0" smtClean="0"/>
              <a:t>Crossing over of homologous chromosomes can replace and repair damaged chromosomes</a:t>
            </a:r>
            <a:endParaRPr lang="en-CA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/>
              <a:t>Disadvantages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32856"/>
            <a:ext cx="4041775" cy="395128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Requires more energy</a:t>
            </a:r>
          </a:p>
          <a:p>
            <a:r>
              <a:rPr lang="en-CA" sz="3200" dirty="0" smtClean="0"/>
              <a:t>Less offspring produced</a:t>
            </a:r>
          </a:p>
          <a:p>
            <a:r>
              <a:rPr lang="en-CA" sz="3200" dirty="0" smtClean="0"/>
              <a:t>Requires both parents</a:t>
            </a:r>
            <a:endParaRPr lang="en-CA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Asexual Reproduction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/>
              <a:t>Advantages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>
            <a:noAutofit/>
          </a:bodyPr>
          <a:lstStyle/>
          <a:p>
            <a:r>
              <a:rPr lang="en-CA" sz="3200" dirty="0" smtClean="0"/>
              <a:t>Occurs quickly</a:t>
            </a:r>
          </a:p>
          <a:p>
            <a:r>
              <a:rPr lang="en-CA" sz="3200" dirty="0" smtClean="0"/>
              <a:t>Doesn’t require a second parent</a:t>
            </a:r>
          </a:p>
          <a:p>
            <a:r>
              <a:rPr lang="en-CA" sz="3200" dirty="0" smtClean="0"/>
              <a:t>Less energy usually required</a:t>
            </a:r>
          </a:p>
          <a:p>
            <a:r>
              <a:rPr lang="en-CA" sz="3200" dirty="0" smtClean="0"/>
              <a:t>Maximize chances of offspring survival (ex. budding)</a:t>
            </a:r>
            <a:endParaRPr lang="en-CA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200" dirty="0" smtClean="0"/>
              <a:t>Disadvantages</a:t>
            </a:r>
            <a:endParaRPr lang="en-C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r>
              <a:rPr lang="en-CA" sz="3200" dirty="0" smtClean="0"/>
              <a:t>Don’t genetically distinct, therefore, difficulty adapting and higher rates of competition</a:t>
            </a:r>
          </a:p>
          <a:p>
            <a:r>
              <a:rPr lang="en-CA" sz="3200" dirty="0" smtClean="0"/>
              <a:t>Damaged chromosomes will be passed on</a:t>
            </a:r>
            <a:endParaRPr lang="en-CA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Practice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FF0000"/>
                </a:solidFill>
              </a:rPr>
              <a:t>Pg. 581 #7, 11</a:t>
            </a:r>
          </a:p>
          <a:p>
            <a:endParaRPr lang="en-CA" sz="4000" b="1" dirty="0" smtClean="0">
              <a:solidFill>
                <a:srgbClr val="FF0000"/>
              </a:solidFill>
            </a:endParaRP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585 Sample Exercise #1</a:t>
            </a:r>
          </a:p>
          <a:p>
            <a:endParaRPr lang="en-CA" sz="4000" b="1" dirty="0" smtClean="0">
              <a:solidFill>
                <a:srgbClr val="FF0000"/>
              </a:solidFill>
            </a:endParaRP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586 Practice #1</a:t>
            </a:r>
          </a:p>
          <a:p>
            <a:endParaRPr lang="en-CA" sz="4000" b="1" dirty="0" smtClean="0">
              <a:solidFill>
                <a:srgbClr val="FF0000"/>
              </a:solidFill>
            </a:endParaRP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586  Section 17.3 Q’s #1,2,4,6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Non-disjunction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sz="4000" dirty="0" smtClean="0"/>
              <a:t>Occurs during </a:t>
            </a:r>
            <a:r>
              <a:rPr lang="en-CA" sz="4000" dirty="0" smtClean="0">
                <a:solidFill>
                  <a:srgbClr val="FF0000"/>
                </a:solidFill>
              </a:rPr>
              <a:t>Anaphase I or II</a:t>
            </a:r>
          </a:p>
          <a:p>
            <a:endParaRPr lang="en-CA" sz="4000" dirty="0" smtClean="0"/>
          </a:p>
          <a:p>
            <a:r>
              <a:rPr lang="en-CA" sz="4000" dirty="0" smtClean="0"/>
              <a:t>Chromosomes or chromatids </a:t>
            </a:r>
            <a:r>
              <a:rPr lang="en-CA" sz="4000" b="1" dirty="0" smtClean="0"/>
              <a:t>DO NOT separate</a:t>
            </a:r>
            <a:r>
              <a:rPr lang="en-CA" sz="4000" dirty="0" smtClean="0"/>
              <a:t> as they should during meiosis</a:t>
            </a:r>
          </a:p>
          <a:p>
            <a:pPr lvl="1"/>
            <a:r>
              <a:rPr lang="en-CA" sz="4000" dirty="0" smtClean="0"/>
              <a:t>Gametes either have too few OR too many chromosomes.</a:t>
            </a:r>
          </a:p>
          <a:p>
            <a:pPr lvl="1"/>
            <a:r>
              <a:rPr lang="en-CA" sz="4000" dirty="0" smtClean="0"/>
              <a:t> Can result in missing chromosomes or polyploidy related disorders</a:t>
            </a:r>
            <a:endParaRPr lang="en-CA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Non-disjunction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7030A0"/>
                </a:solidFill>
              </a:rPr>
              <a:t>Anaphase I</a:t>
            </a:r>
            <a:r>
              <a:rPr lang="en-CA" sz="3600" b="1" dirty="0" smtClean="0"/>
              <a:t>: </a:t>
            </a:r>
            <a:r>
              <a:rPr lang="en-CA" sz="3600" dirty="0" smtClean="0">
                <a:solidFill>
                  <a:srgbClr val="FF0000"/>
                </a:solidFill>
              </a:rPr>
              <a:t>homologous chromosomes </a:t>
            </a:r>
            <a:r>
              <a:rPr lang="en-CA" sz="3600" dirty="0" smtClean="0"/>
              <a:t>DO NOT separate (pulled to the same pole)</a:t>
            </a:r>
          </a:p>
          <a:p>
            <a:endParaRPr lang="en-CA" sz="3600" dirty="0" smtClean="0"/>
          </a:p>
          <a:p>
            <a:r>
              <a:rPr lang="en-CA" sz="3600" b="1" dirty="0" smtClean="0">
                <a:solidFill>
                  <a:srgbClr val="00B050"/>
                </a:solidFill>
              </a:rPr>
              <a:t>Anaphase II</a:t>
            </a:r>
            <a:r>
              <a:rPr lang="en-CA" sz="3600" b="1" dirty="0" smtClean="0"/>
              <a:t>: </a:t>
            </a:r>
            <a:r>
              <a:rPr lang="en-CA" sz="3600" dirty="0" smtClean="0">
                <a:solidFill>
                  <a:srgbClr val="FF0000"/>
                </a:solidFill>
              </a:rPr>
              <a:t>sister </a:t>
            </a:r>
          </a:p>
          <a:p>
            <a:pPr>
              <a:buNone/>
            </a:pPr>
            <a:r>
              <a:rPr lang="en-CA" sz="3600" dirty="0" err="1" smtClean="0">
                <a:solidFill>
                  <a:srgbClr val="FF0000"/>
                </a:solidFill>
              </a:rPr>
              <a:t>chromatids</a:t>
            </a:r>
            <a:r>
              <a:rPr lang="en-CA" sz="3600" dirty="0" smtClean="0">
                <a:solidFill>
                  <a:srgbClr val="FF0000"/>
                </a:solidFill>
              </a:rPr>
              <a:t> </a:t>
            </a:r>
            <a:r>
              <a:rPr lang="en-CA" sz="3600" dirty="0" smtClean="0"/>
              <a:t>DO NOT </a:t>
            </a:r>
          </a:p>
          <a:p>
            <a:pPr>
              <a:buNone/>
            </a:pPr>
            <a:r>
              <a:rPr lang="en-CA" sz="3600" dirty="0" smtClean="0"/>
              <a:t>separate (pulled to </a:t>
            </a:r>
          </a:p>
          <a:p>
            <a:pPr>
              <a:buNone/>
            </a:pPr>
            <a:r>
              <a:rPr lang="en-CA" sz="3600" dirty="0" smtClean="0"/>
              <a:t>same pole)</a:t>
            </a:r>
            <a:endParaRPr lang="en-CA" sz="3600" dirty="0"/>
          </a:p>
        </p:txBody>
      </p:sp>
      <p:pic>
        <p:nvPicPr>
          <p:cNvPr id="4" name="Picture 2" descr="http://www.utm.utoronto.ca/~w3bio380/picts/lectures/lecture4/Non-Disjunction%20II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43269"/>
            <a:ext cx="4932040" cy="41147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48264" y="3933056"/>
            <a:ext cx="1800200" cy="14401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355976" y="4509120"/>
            <a:ext cx="1224136" cy="21602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utm.utoronto.ca/~w3bio380/picts/lectures/lecture4/Non-Disjunction%20II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4" t="1303" r="4348" b="2286"/>
          <a:stretch>
            <a:fillRect/>
          </a:stretch>
        </p:blipFill>
        <p:spPr bwMode="auto">
          <a:xfrm>
            <a:off x="539552" y="0"/>
            <a:ext cx="797010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4077072"/>
            <a:ext cx="2304256" cy="252028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004048" y="1988839"/>
            <a:ext cx="3168352" cy="3024337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Non-disjunction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3600" u="sng" dirty="0" smtClean="0"/>
              <a:t>Can result in</a:t>
            </a:r>
            <a:r>
              <a:rPr lang="en-CA" sz="3600" dirty="0" smtClean="0"/>
              <a:t>:</a:t>
            </a:r>
          </a:p>
          <a:p>
            <a:r>
              <a:rPr lang="en-CA" sz="3600" b="1" dirty="0" smtClean="0"/>
              <a:t>Monosomy: </a:t>
            </a:r>
          </a:p>
          <a:p>
            <a:pPr lvl="1"/>
            <a:r>
              <a:rPr lang="en-CA" sz="3600" dirty="0" smtClean="0"/>
              <a:t>one (of the two) chromosomes is lost</a:t>
            </a:r>
          </a:p>
          <a:p>
            <a:pPr lvl="1">
              <a:buNone/>
            </a:pPr>
            <a:r>
              <a:rPr lang="en-CA" sz="3600" b="1" dirty="0" smtClean="0"/>
              <a:t>Ex: </a:t>
            </a:r>
            <a:r>
              <a:rPr lang="en-CA" sz="3600" b="1" dirty="0" smtClean="0">
                <a:solidFill>
                  <a:srgbClr val="00B050"/>
                </a:solidFill>
              </a:rPr>
              <a:t>Turner’s syndrome </a:t>
            </a:r>
            <a:r>
              <a:rPr lang="en-CA" sz="3600" dirty="0" smtClean="0"/>
              <a:t>- female with only one X chromosome</a:t>
            </a:r>
          </a:p>
          <a:p>
            <a:r>
              <a:rPr lang="en-CA" sz="3600" b="1" dirty="0" smtClean="0"/>
              <a:t>Trisomy:</a:t>
            </a:r>
          </a:p>
          <a:p>
            <a:pPr lvl="1"/>
            <a:r>
              <a:rPr lang="en-CA" sz="3600" dirty="0" smtClean="0"/>
              <a:t>Gain an extra chromosome (now 3)</a:t>
            </a:r>
          </a:p>
          <a:p>
            <a:pPr lvl="1">
              <a:buNone/>
            </a:pPr>
            <a:r>
              <a:rPr lang="en-CA" sz="3600" b="1" dirty="0" smtClean="0"/>
              <a:t>Ex: </a:t>
            </a:r>
            <a:r>
              <a:rPr lang="en-CA" sz="3600" b="1" dirty="0" smtClean="0">
                <a:solidFill>
                  <a:srgbClr val="0070C0"/>
                </a:solidFill>
              </a:rPr>
              <a:t>Down’s syndrome</a:t>
            </a:r>
            <a:r>
              <a:rPr lang="en-CA" sz="3600" dirty="0" smtClean="0"/>
              <a:t> – male or female with extra 21</a:t>
            </a:r>
            <a:r>
              <a:rPr lang="en-CA" sz="3600" baseline="30000" dirty="0" smtClean="0"/>
              <a:t>st</a:t>
            </a:r>
            <a:r>
              <a:rPr lang="en-CA" sz="3600" dirty="0" smtClean="0"/>
              <a:t> chromosome </a:t>
            </a:r>
            <a:endParaRPr lang="en-CA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Ex. </a:t>
            </a:r>
            <a:r>
              <a:rPr lang="en-CA" b="1" dirty="0" err="1" smtClean="0"/>
              <a:t>Trisomy</a:t>
            </a:r>
            <a:r>
              <a:rPr lang="en-CA" b="1" dirty="0" smtClean="0"/>
              <a:t> 21 – Down’s Syndrome</a:t>
            </a:r>
            <a:endParaRPr lang="en-CA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70838"/>
            <a:ext cx="6192688" cy="568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3968" y="5661248"/>
            <a:ext cx="1512168" cy="10801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mycozynook.com/08_20cTrisomy21MaternAge-L.jpg"/>
          <p:cNvPicPr>
            <a:picLocks noChangeAspect="1" noChangeArrowheads="1"/>
          </p:cNvPicPr>
          <p:nvPr/>
        </p:nvPicPr>
        <p:blipFill>
          <a:blip r:embed="rId2" cstate="print"/>
          <a:srcRect t="6723" r="5717" b="3630"/>
          <a:stretch>
            <a:fillRect/>
          </a:stretch>
        </p:blipFill>
        <p:spPr bwMode="auto">
          <a:xfrm>
            <a:off x="3131840" y="2915599"/>
            <a:ext cx="6012161" cy="3942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Non-disjunction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/>
              <a:t>**Chances of non-disjunction increase with age**</a:t>
            </a:r>
          </a:p>
          <a:p>
            <a:pPr>
              <a:buNone/>
            </a:pPr>
            <a:r>
              <a:rPr lang="en-CA" b="1" dirty="0" smtClean="0"/>
              <a:t>Example</a:t>
            </a:r>
          </a:p>
          <a:p>
            <a:pPr>
              <a:buNone/>
            </a:pPr>
            <a:r>
              <a:rPr lang="en-CA" u="sng" dirty="0" err="1" smtClean="0"/>
              <a:t>Trisomy</a:t>
            </a:r>
            <a:r>
              <a:rPr lang="en-CA" u="sng" dirty="0" smtClean="0"/>
              <a:t> 21 probabilities (women’s age)</a:t>
            </a:r>
            <a:r>
              <a:rPr lang="en-CA" dirty="0" smtClean="0"/>
              <a:t>: </a:t>
            </a:r>
          </a:p>
          <a:p>
            <a:pPr>
              <a:buNone/>
            </a:pPr>
            <a:endParaRPr lang="en-CA" dirty="0" smtClean="0"/>
          </a:p>
          <a:p>
            <a:r>
              <a:rPr lang="en-CA" sz="2800" dirty="0" smtClean="0"/>
              <a:t>1/1490 (20-24yrs.)</a:t>
            </a:r>
          </a:p>
          <a:p>
            <a:endParaRPr lang="en-CA" sz="2800" dirty="0" smtClean="0"/>
          </a:p>
          <a:p>
            <a:r>
              <a:rPr lang="en-CA" sz="2800" dirty="0" smtClean="0"/>
              <a:t>1/106 (40yrs.)</a:t>
            </a:r>
          </a:p>
          <a:p>
            <a:endParaRPr lang="en-CA" sz="2800" dirty="0" smtClean="0"/>
          </a:p>
          <a:p>
            <a:r>
              <a:rPr lang="en-CA" sz="2800" dirty="0" smtClean="0"/>
              <a:t>1/11 (49yrs.)</a:t>
            </a:r>
          </a:p>
          <a:p>
            <a:pPr lvl="2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Non-disjunction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63" t="7485" r="4170" b="2694"/>
          <a:stretch>
            <a:fillRect/>
          </a:stretch>
        </p:blipFill>
        <p:spPr bwMode="auto">
          <a:xfrm>
            <a:off x="1691680" y="953344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solidFill>
                  <a:srgbClr val="FF0000"/>
                </a:solidFill>
              </a:rPr>
              <a:t>*Phone Search</a:t>
            </a:r>
            <a:endParaRPr lang="en-CA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570</Words>
  <Application>Microsoft Office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ABNORMAL MEIOSIS &amp; Reproductive Strategies</vt:lpstr>
      <vt:lpstr>The Karyotype</vt:lpstr>
      <vt:lpstr>Non-disjunction</vt:lpstr>
      <vt:lpstr>Non-disjunction</vt:lpstr>
      <vt:lpstr>PowerPoint Presentation</vt:lpstr>
      <vt:lpstr>Non-disjunction</vt:lpstr>
      <vt:lpstr>Ex. Trisomy 21 – Down’s Syndrome</vt:lpstr>
      <vt:lpstr>Non-disjunction</vt:lpstr>
      <vt:lpstr>Non-disjunction</vt:lpstr>
      <vt:lpstr>PowerPoint Presentation</vt:lpstr>
      <vt:lpstr>Karyotype Puzzles</vt:lpstr>
      <vt:lpstr>Types of Reproduction</vt:lpstr>
      <vt:lpstr>Prokaryotes</vt:lpstr>
      <vt:lpstr>Reproduction in Prokaryotes</vt:lpstr>
      <vt:lpstr>Asexual Reproduction</vt:lpstr>
      <vt:lpstr>Asexual Reproduction</vt:lpstr>
      <vt:lpstr>Alternation of Generations</vt:lpstr>
      <vt:lpstr>Alternation of Generations</vt:lpstr>
      <vt:lpstr>PowerPoint Presentation</vt:lpstr>
      <vt:lpstr>PowerPoint Presentation</vt:lpstr>
      <vt:lpstr>Alternation in Sexual Cycles</vt:lpstr>
      <vt:lpstr>Pros and Cons</vt:lpstr>
      <vt:lpstr>Sexual Reproduction</vt:lpstr>
      <vt:lpstr>Asexual Reproduction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Cell Division, Genetics and Molecular Biology</dc:title>
  <dc:creator>ian b</dc:creator>
  <cp:lastModifiedBy>Jared Heidinger</cp:lastModifiedBy>
  <cp:revision>182</cp:revision>
  <dcterms:created xsi:type="dcterms:W3CDTF">2011-05-01T17:54:22Z</dcterms:created>
  <dcterms:modified xsi:type="dcterms:W3CDTF">2012-10-02T13:46:16Z</dcterms:modified>
</cp:coreProperties>
</file>