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10"/>
  </p:notesMasterIdLst>
  <p:sldIdLst>
    <p:sldId id="256" r:id="rId5"/>
    <p:sldId id="257" r:id="rId6"/>
    <p:sldId id="320" r:id="rId7"/>
    <p:sldId id="258" r:id="rId8"/>
    <p:sldId id="259" r:id="rId9"/>
    <p:sldId id="260" r:id="rId10"/>
    <p:sldId id="261" r:id="rId11"/>
    <p:sldId id="262" r:id="rId12"/>
    <p:sldId id="319" r:id="rId13"/>
    <p:sldId id="263" r:id="rId14"/>
    <p:sldId id="264" r:id="rId15"/>
    <p:sldId id="267" r:id="rId16"/>
    <p:sldId id="265" r:id="rId17"/>
    <p:sldId id="268" r:id="rId18"/>
    <p:sldId id="269" r:id="rId19"/>
    <p:sldId id="270" r:id="rId20"/>
    <p:sldId id="271" r:id="rId21"/>
    <p:sldId id="272" r:id="rId22"/>
    <p:sldId id="322" r:id="rId23"/>
    <p:sldId id="323" r:id="rId24"/>
    <p:sldId id="273" r:id="rId25"/>
    <p:sldId id="330" r:id="rId26"/>
    <p:sldId id="329" r:id="rId27"/>
    <p:sldId id="331" r:id="rId28"/>
    <p:sldId id="324" r:id="rId29"/>
    <p:sldId id="275" r:id="rId30"/>
    <p:sldId id="276" r:id="rId31"/>
    <p:sldId id="326" r:id="rId32"/>
    <p:sldId id="325" r:id="rId33"/>
    <p:sldId id="314" r:id="rId34"/>
    <p:sldId id="327" r:id="rId35"/>
    <p:sldId id="295" r:id="rId36"/>
    <p:sldId id="298" r:id="rId37"/>
    <p:sldId id="296" r:id="rId38"/>
    <p:sldId id="297" r:id="rId39"/>
    <p:sldId id="332" r:id="rId40"/>
    <p:sldId id="333" r:id="rId41"/>
    <p:sldId id="281" r:id="rId42"/>
    <p:sldId id="334" r:id="rId43"/>
    <p:sldId id="282" r:id="rId44"/>
    <p:sldId id="283" r:id="rId45"/>
    <p:sldId id="335" r:id="rId46"/>
    <p:sldId id="336" r:id="rId47"/>
    <p:sldId id="300" r:id="rId48"/>
    <p:sldId id="338" r:id="rId49"/>
    <p:sldId id="337" r:id="rId50"/>
    <p:sldId id="277" r:id="rId51"/>
    <p:sldId id="278" r:id="rId52"/>
    <p:sldId id="341" r:id="rId53"/>
    <p:sldId id="340" r:id="rId54"/>
    <p:sldId id="279" r:id="rId55"/>
    <p:sldId id="280" r:id="rId56"/>
    <p:sldId id="342" r:id="rId57"/>
    <p:sldId id="343" r:id="rId58"/>
    <p:sldId id="344" r:id="rId59"/>
    <p:sldId id="339" r:id="rId60"/>
    <p:sldId id="286" r:id="rId61"/>
    <p:sldId id="345" r:id="rId62"/>
    <p:sldId id="350" r:id="rId63"/>
    <p:sldId id="317" r:id="rId64"/>
    <p:sldId id="294" r:id="rId65"/>
    <p:sldId id="360" r:id="rId66"/>
    <p:sldId id="359" r:id="rId67"/>
    <p:sldId id="347" r:id="rId68"/>
    <p:sldId id="355" r:id="rId69"/>
    <p:sldId id="356" r:id="rId70"/>
    <p:sldId id="346" r:id="rId71"/>
    <p:sldId id="299" r:id="rId72"/>
    <p:sldId id="352" r:id="rId73"/>
    <p:sldId id="351" r:id="rId74"/>
    <p:sldId id="371" r:id="rId75"/>
    <p:sldId id="358" r:id="rId76"/>
    <p:sldId id="349" r:id="rId77"/>
    <p:sldId id="287" r:id="rId78"/>
    <p:sldId id="362" r:id="rId79"/>
    <p:sldId id="363" r:id="rId80"/>
    <p:sldId id="364" r:id="rId81"/>
    <p:sldId id="365" r:id="rId82"/>
    <p:sldId id="288" r:id="rId83"/>
    <p:sldId id="361" r:id="rId84"/>
    <p:sldId id="289" r:id="rId85"/>
    <p:sldId id="290" r:id="rId86"/>
    <p:sldId id="291" r:id="rId87"/>
    <p:sldId id="366" r:id="rId88"/>
    <p:sldId id="369" r:id="rId89"/>
    <p:sldId id="292" r:id="rId90"/>
    <p:sldId id="367" r:id="rId91"/>
    <p:sldId id="316" r:id="rId92"/>
    <p:sldId id="368" r:id="rId93"/>
    <p:sldId id="370" r:id="rId94"/>
    <p:sldId id="301" r:id="rId95"/>
    <p:sldId id="302" r:id="rId96"/>
    <p:sldId id="304" r:id="rId97"/>
    <p:sldId id="307" r:id="rId98"/>
    <p:sldId id="309" r:id="rId99"/>
    <p:sldId id="305" r:id="rId100"/>
    <p:sldId id="374" r:id="rId101"/>
    <p:sldId id="376" r:id="rId102"/>
    <p:sldId id="378" r:id="rId103"/>
    <p:sldId id="373" r:id="rId104"/>
    <p:sldId id="377" r:id="rId105"/>
    <p:sldId id="310" r:id="rId106"/>
    <p:sldId id="313" r:id="rId107"/>
    <p:sldId id="284" r:id="rId108"/>
    <p:sldId id="285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4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102" Type="http://schemas.openxmlformats.org/officeDocument/2006/relationships/slide" Target="slides/slide98.xml"/><Relationship Id="rId11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13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0D895-9F68-4A89-8715-6ACBCD0A0E0B}" type="datetimeFigureOut">
              <a:rPr lang="en-CA" smtClean="0"/>
              <a:pPr/>
              <a:t>17/11/2015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599A3-79BB-4ECF-9B4D-946EC6B9F72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507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599A3-79BB-4ECF-9B4D-946EC6B9F728}" type="slidenum">
              <a:rPr lang="en-CA" smtClean="0"/>
              <a:pPr/>
              <a:t>84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4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15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47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824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1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73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2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36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42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306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1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ACD5-ABC4-4BCB-973D-420308C6A4A5}" type="datetimeFigureOut">
              <a:rPr lang="en-US" smtClean="0"/>
              <a:pPr/>
              <a:t>11/17/2015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9A51-4C2D-42FD-BC51-50217A90FD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11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abclocal.go.com/kgo/video?id=7542608" TargetMode="Externa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.discovery.com/videos/dogs-101-dogo-argentino.html" TargetMode="External"/><Relationship Id="rId2" Type="http://schemas.openxmlformats.org/officeDocument/2006/relationships/hyperlink" Target="http://www.dnatube.com/video/574/Dog-Breedin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about.com/rarediseases/Sickle-Cell-Disease.htm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://www.youtube.com/watch?v=ujf72mjy0Bg" TargetMode="External"/><Relationship Id="rId4" Type="http://schemas.openxmlformats.org/officeDocument/2006/relationships/hyperlink" Target="http://www.youtube.com/watch?v=1fN7rOwDyMQ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search?q=african+albino&amp;hl=en&amp;client=firefox-a&amp;hs=3s8&amp;rls=org.mozilla:en-US:official&amp;prmd=imvns&amp;source=lnms&amp;tbm=isch&amp;sa=X&amp;ei=rDiTUKfQE6mwigLX_YDYCA&amp;ved=0CAoQ_AUoAQ&amp;biw=1600&amp;bih=726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discovery.com/videos/100-greatest-discoveries-shorts-genetic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bIHjsn5cHo" TargetMode="Externa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2494">
            <a:off x="2532956" y="-505278"/>
            <a:ext cx="6164129" cy="703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87" y="5387975"/>
            <a:ext cx="7772400" cy="1470025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l"/>
            <a:r>
              <a:rPr lang="en-CA" b="1" dirty="0" smtClean="0"/>
              <a:t>Patterns and Processes in Inheritance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25" y="4797152"/>
            <a:ext cx="2890664" cy="744488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pPr algn="l"/>
            <a:r>
              <a:rPr lang="en-CA" dirty="0" smtClean="0"/>
              <a:t>Chapter 18 &amp; 19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Mendelian Genetics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Mendel used </a:t>
            </a:r>
            <a:r>
              <a:rPr lang="en-CA" b="1" dirty="0" smtClean="0">
                <a:solidFill>
                  <a:srgbClr val="7030A0"/>
                </a:solidFill>
              </a:rPr>
              <a:t>self-pollination</a:t>
            </a:r>
            <a:r>
              <a:rPr lang="en-CA" dirty="0" smtClean="0"/>
              <a:t> to ensure </a:t>
            </a:r>
            <a:r>
              <a:rPr lang="en-CA" b="1" dirty="0" smtClean="0"/>
              <a:t>true breeding</a:t>
            </a:r>
            <a:r>
              <a:rPr lang="en-CA" dirty="0" smtClean="0"/>
              <a:t> prior to conducting his experiments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00B050"/>
                </a:solidFill>
              </a:rPr>
              <a:t>True breeding: </a:t>
            </a:r>
            <a:r>
              <a:rPr lang="en-CA" dirty="0" smtClean="0"/>
              <a:t>plants exhibit the same characteristics generation after generation</a:t>
            </a:r>
          </a:p>
          <a:p>
            <a:endParaRPr lang="en-CA" b="1" dirty="0" smtClean="0"/>
          </a:p>
          <a:p>
            <a:r>
              <a:rPr lang="en-CA" dirty="0" smtClean="0">
                <a:solidFill>
                  <a:srgbClr val="FF0000"/>
                </a:solidFill>
              </a:rPr>
              <a:t>Why did Mendel want to ensure true breeding prior to conducting any cross-breeding trials?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freewebs.com/nucleotides/pedigree7x%20lin%20r%20i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898"/>
          <a:stretch>
            <a:fillRect/>
          </a:stretch>
        </p:blipFill>
        <p:spPr bwMode="auto">
          <a:xfrm>
            <a:off x="0" y="909201"/>
            <a:ext cx="9144000" cy="59487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X </a:t>
            </a:r>
            <a:r>
              <a:rPr lang="en-CA" sz="2400" b="1" dirty="0" err="1" smtClean="0"/>
              <a:t>Rec</a:t>
            </a:r>
            <a:endParaRPr lang="en-C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s://migrc.org/Library/YLinked.gif"/>
          <p:cNvPicPr>
            <a:picLocks noChangeAspect="1" noChangeArrowheads="1"/>
          </p:cNvPicPr>
          <p:nvPr/>
        </p:nvPicPr>
        <p:blipFill>
          <a:blip r:embed="rId2" cstate="print"/>
          <a:srcRect t="16735"/>
          <a:stretch>
            <a:fillRect/>
          </a:stretch>
        </p:blipFill>
        <p:spPr bwMode="auto">
          <a:xfrm>
            <a:off x="0" y="523698"/>
            <a:ext cx="9144000" cy="63343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Y </a:t>
            </a:r>
            <a:endParaRPr lang="en-C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theage.com.au/2009/11/21/876396/baby2-42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569537"/>
            <a:ext cx="3203848" cy="22884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Human Genetics Analysis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525963"/>
          </a:xfrm>
        </p:spPr>
        <p:txBody>
          <a:bodyPr/>
          <a:lstStyle/>
          <a:p>
            <a:r>
              <a:rPr lang="en-CA" b="1" dirty="0" smtClean="0"/>
              <a:t>Genetic screening:</a:t>
            </a:r>
            <a:r>
              <a:rPr lang="en-CA" dirty="0" smtClean="0"/>
              <a:t> identifying people who are at risk of developing particular genetic conditions or of passing these conditions on to their children</a:t>
            </a:r>
          </a:p>
          <a:p>
            <a:endParaRPr lang="en-CA" b="1" dirty="0" smtClean="0"/>
          </a:p>
          <a:p>
            <a:r>
              <a:rPr lang="en-CA" b="1" dirty="0" smtClean="0"/>
              <a:t>Genetic counsellor: </a:t>
            </a:r>
            <a:r>
              <a:rPr lang="en-CA" dirty="0" smtClean="0"/>
              <a:t>estimate the risk of inheriting a particular genetic condition</a:t>
            </a:r>
            <a:endParaRPr lang="en-CA" b="1" dirty="0"/>
          </a:p>
        </p:txBody>
      </p:sp>
      <p:sp>
        <p:nvSpPr>
          <p:cNvPr id="5" name="Rectangle 4"/>
          <p:cNvSpPr/>
          <p:nvPr/>
        </p:nvSpPr>
        <p:spPr>
          <a:xfrm>
            <a:off x="2500298" y="6021288"/>
            <a:ext cx="6643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400" dirty="0" smtClean="0">
                <a:hlinkClick r:id="rId3"/>
              </a:rPr>
              <a:t>http://abclocal.go.com/kgo/video?id=7542608</a:t>
            </a:r>
            <a:endParaRPr lang="en-CA" sz="2400" dirty="0" smtClean="0"/>
          </a:p>
          <a:p>
            <a:pPr algn="r"/>
            <a:r>
              <a:rPr lang="en-CA" sz="2400" dirty="0" smtClean="0"/>
              <a:t>3mins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Practice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400" b="1" dirty="0" smtClean="0"/>
              <a:t>Pedigree Worksheet</a:t>
            </a:r>
          </a:p>
          <a:p>
            <a:pPr lvl="1"/>
            <a:r>
              <a:rPr lang="en-CA" sz="4000" b="1" dirty="0" smtClean="0">
                <a:solidFill>
                  <a:srgbClr val="FF0000"/>
                </a:solidFill>
              </a:rPr>
              <a:t> Discuss Tomorrow</a:t>
            </a:r>
          </a:p>
          <a:p>
            <a:r>
              <a:rPr lang="en-CA" sz="4400" b="1" dirty="0" smtClean="0">
                <a:solidFill>
                  <a:srgbClr val="0070C0"/>
                </a:solidFill>
              </a:rPr>
              <a:t>Pg. 607 #1, 2</a:t>
            </a:r>
          </a:p>
          <a:p>
            <a:r>
              <a:rPr lang="en-CA" sz="4400" dirty="0" smtClean="0"/>
              <a:t>Pg. 611 </a:t>
            </a:r>
            <a:r>
              <a:rPr lang="en-CA" sz="4400" b="1" dirty="0" smtClean="0"/>
              <a:t>Case Study – </a:t>
            </a:r>
            <a:r>
              <a:rPr lang="en-CA" sz="4400" b="1" dirty="0" smtClean="0">
                <a:solidFill>
                  <a:srgbClr val="FF0000"/>
                </a:solidFill>
              </a:rPr>
              <a:t>A Mystery of Blood Types</a:t>
            </a:r>
          </a:p>
          <a:p>
            <a:r>
              <a:rPr lang="en-CA" sz="4400" b="1" dirty="0" smtClean="0">
                <a:solidFill>
                  <a:srgbClr val="7030A0"/>
                </a:solidFill>
              </a:rPr>
              <a:t>Lab Exercise 19.A </a:t>
            </a:r>
            <a:r>
              <a:rPr lang="en-CA" sz="4400" dirty="0" smtClean="0"/>
              <a:t>(pg. 632)</a:t>
            </a:r>
            <a:endParaRPr lang="en-C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Review Questions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/>
              <a:t>1. What is selective breeding?</a:t>
            </a:r>
          </a:p>
          <a:p>
            <a:pPr>
              <a:buNone/>
            </a:pPr>
            <a:r>
              <a:rPr lang="en-CA" dirty="0" smtClean="0"/>
              <a:t>2. What is the difference between a true breeding plant and a hybrid plant?</a:t>
            </a:r>
          </a:p>
          <a:p>
            <a:pPr>
              <a:buNone/>
            </a:pPr>
            <a:r>
              <a:rPr lang="en-CA" dirty="0" smtClean="0"/>
              <a:t>3. Explain P, F1, and F2 generation.</a:t>
            </a:r>
          </a:p>
          <a:p>
            <a:pPr>
              <a:buNone/>
            </a:pPr>
            <a:r>
              <a:rPr lang="en-CA" dirty="0" smtClean="0"/>
              <a:t>4. In your own words describe Mendel’s two laws of inheritance.</a:t>
            </a:r>
          </a:p>
          <a:p>
            <a:pPr>
              <a:buNone/>
            </a:pPr>
            <a:r>
              <a:rPr lang="en-CA" dirty="0" smtClean="0"/>
              <a:t>5. What is the purpose of a test cross?</a:t>
            </a:r>
          </a:p>
          <a:p>
            <a:pPr>
              <a:buNone/>
            </a:pPr>
            <a:r>
              <a:rPr lang="en-CA" dirty="0" smtClean="0"/>
              <a:t>6. What is the difference between incomplete dominance and co-dominance? Give an example of each.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Review Questions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CA" dirty="0"/>
              <a:t>7</a:t>
            </a:r>
            <a:r>
              <a:rPr lang="en-CA" dirty="0" smtClean="0"/>
              <a:t>. A homozygous black bunny with long ears is crossed with a homozygous white bunny with short ears. Black colouring and long ears is the dominant trait in this particular species. Draw a dihybrid cross for the following scenario. What is the phenotypic ratio that will be observed in the F2 generation?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Mendelian Genetics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CA" sz="3600" b="1" dirty="0" smtClean="0"/>
              <a:t>P generation </a:t>
            </a:r>
            <a:r>
              <a:rPr lang="en-CA" sz="3600" dirty="0" smtClean="0"/>
              <a:t>(parental): true breeding plants cross-pollinated with opposite characteristics</a:t>
            </a:r>
          </a:p>
          <a:p>
            <a:pPr marL="0" lvl="2" indent="0">
              <a:buNone/>
            </a:pPr>
            <a:r>
              <a:rPr lang="en-CA" sz="3200" b="1" dirty="0" smtClean="0"/>
              <a:t>		Ex</a:t>
            </a:r>
            <a:r>
              <a:rPr lang="en-CA" sz="3200" b="1" dirty="0"/>
              <a:t>. </a:t>
            </a:r>
            <a:r>
              <a:rPr lang="en-CA" sz="3200" b="1" dirty="0">
                <a:solidFill>
                  <a:srgbClr val="00B050"/>
                </a:solidFill>
              </a:rPr>
              <a:t>Round </a:t>
            </a:r>
            <a:r>
              <a:rPr lang="en-CA" sz="3200" b="1" dirty="0"/>
              <a:t>vs. </a:t>
            </a:r>
            <a:r>
              <a:rPr lang="en-CA" sz="3200" b="1" dirty="0">
                <a:solidFill>
                  <a:srgbClr val="0070C0"/>
                </a:solidFill>
              </a:rPr>
              <a:t>Wrinkled </a:t>
            </a:r>
            <a:r>
              <a:rPr lang="en-CA" sz="3200" b="1" dirty="0"/>
              <a:t>seed</a:t>
            </a:r>
          </a:p>
          <a:p>
            <a:r>
              <a:rPr lang="en-CA" sz="3600" b="1" dirty="0" smtClean="0"/>
              <a:t>F1 generation: </a:t>
            </a:r>
            <a:r>
              <a:rPr lang="en-CA" sz="3600" dirty="0" smtClean="0"/>
              <a:t>offspring from the breeding of the p generation know as the </a:t>
            </a:r>
            <a:r>
              <a:rPr lang="en-CA" sz="3600" b="1" u="sng" dirty="0" smtClean="0"/>
              <a:t>first filial generation</a:t>
            </a:r>
            <a:r>
              <a:rPr lang="en-CA" sz="3600" dirty="0" smtClean="0"/>
              <a:t>.</a:t>
            </a:r>
          </a:p>
          <a:p>
            <a:r>
              <a:rPr lang="en-CA" sz="3600" b="1" dirty="0" smtClean="0"/>
              <a:t>F2 generation: </a:t>
            </a:r>
            <a:r>
              <a:rPr lang="en-CA" sz="3600" dirty="0" smtClean="0"/>
              <a:t>offspring from the breeding of the F1 generation.</a:t>
            </a:r>
          </a:p>
          <a:p>
            <a:r>
              <a:rPr lang="en-CA" sz="3600" b="1" dirty="0" smtClean="0"/>
              <a:t>Monohybrid cross: </a:t>
            </a:r>
            <a:r>
              <a:rPr lang="en-CA" sz="3600" dirty="0" smtClean="0"/>
              <a:t>cross of two individuals that differ in </a:t>
            </a:r>
            <a:r>
              <a:rPr lang="en-CA" sz="3600" b="1" dirty="0" smtClean="0">
                <a:solidFill>
                  <a:schemeClr val="accent2">
                    <a:lumMod val="75000"/>
                  </a:schemeClr>
                </a:solidFill>
              </a:rPr>
              <a:t>ONE trait.</a:t>
            </a:r>
          </a:p>
          <a:p>
            <a:pPr marL="457200" lvl="1" indent="0">
              <a:buNone/>
            </a:pPr>
            <a:r>
              <a:rPr lang="en-CA" sz="32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32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3200" b="1" dirty="0" smtClean="0"/>
              <a:t>Ex</a:t>
            </a:r>
            <a:r>
              <a:rPr lang="en-CA" sz="3200" b="1" dirty="0"/>
              <a:t>. </a:t>
            </a:r>
            <a:r>
              <a:rPr lang="en-CA" sz="3200" b="1" dirty="0">
                <a:solidFill>
                  <a:srgbClr val="00B050"/>
                </a:solidFill>
              </a:rPr>
              <a:t>Round </a:t>
            </a:r>
            <a:r>
              <a:rPr lang="en-CA" sz="3200" b="1" dirty="0"/>
              <a:t>vs. </a:t>
            </a:r>
            <a:r>
              <a:rPr lang="en-CA" sz="3200" b="1" dirty="0">
                <a:solidFill>
                  <a:srgbClr val="0070C0"/>
                </a:solidFill>
              </a:rPr>
              <a:t>Wrinkled </a:t>
            </a:r>
            <a:r>
              <a:rPr lang="en-CA" sz="3200" b="1" dirty="0" smtClean="0"/>
              <a:t>seed</a:t>
            </a:r>
            <a:endParaRPr lang="en-C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Complete Dominance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b="1" dirty="0" smtClean="0">
                <a:solidFill>
                  <a:srgbClr val="00B050"/>
                </a:solidFill>
              </a:rPr>
              <a:t>Dominant</a:t>
            </a:r>
            <a:r>
              <a:rPr lang="en-CA" b="1" dirty="0" smtClean="0"/>
              <a:t> - </a:t>
            </a:r>
            <a:r>
              <a:rPr lang="en-CA" dirty="0" smtClean="0"/>
              <a:t>Determines the traits expressed </a:t>
            </a:r>
            <a:r>
              <a:rPr lang="en-CA" dirty="0"/>
              <a:t>in offspring </a:t>
            </a:r>
            <a:r>
              <a:rPr lang="en-CA" dirty="0" smtClean="0"/>
              <a:t>(F1 generation).</a:t>
            </a:r>
          </a:p>
          <a:p>
            <a:pPr lvl="1"/>
            <a:r>
              <a:rPr lang="en-CA" dirty="0" smtClean="0"/>
              <a:t>NOT dependent on sex of parent that contributed it. </a:t>
            </a:r>
          </a:p>
          <a:p>
            <a:r>
              <a:rPr lang="en-CA" b="1" dirty="0" smtClean="0">
                <a:solidFill>
                  <a:srgbClr val="FFC000"/>
                </a:solidFill>
              </a:rPr>
              <a:t>Recessive</a:t>
            </a:r>
            <a:r>
              <a:rPr lang="en-CA" b="1" dirty="0" smtClean="0"/>
              <a:t> - </a:t>
            </a:r>
            <a:r>
              <a:rPr lang="en-CA" dirty="0"/>
              <a:t>T</a:t>
            </a:r>
            <a:r>
              <a:rPr lang="en-CA" dirty="0" smtClean="0"/>
              <a:t>he trait that is not expressed in the F1 generation (overruled by dominant).</a:t>
            </a:r>
            <a:endParaRPr lang="en-CA" dirty="0"/>
          </a:p>
        </p:txBody>
      </p:sp>
      <p:sp>
        <p:nvSpPr>
          <p:cNvPr id="15" name="Multiply 14"/>
          <p:cNvSpPr/>
          <p:nvPr/>
        </p:nvSpPr>
        <p:spPr>
          <a:xfrm>
            <a:off x="2786050" y="4500570"/>
            <a:ext cx="785818" cy="12858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Equal 15"/>
          <p:cNvSpPr/>
          <p:nvPr/>
        </p:nvSpPr>
        <p:spPr>
          <a:xfrm>
            <a:off x="5357818" y="4714884"/>
            <a:ext cx="1285884" cy="7858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14" t="4080" r="27335" b="83104"/>
          <a:stretch/>
        </p:blipFill>
        <p:spPr bwMode="auto">
          <a:xfrm>
            <a:off x="755576" y="4226719"/>
            <a:ext cx="1895741" cy="186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t="20669" r="72705" b="65406"/>
          <a:stretch/>
        </p:blipFill>
        <p:spPr bwMode="auto">
          <a:xfrm>
            <a:off x="3602668" y="4188410"/>
            <a:ext cx="1810383" cy="204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63185"/>
            <a:ext cx="18113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Mendelian Genetics</a:t>
            </a:r>
            <a:endParaRPr lang="en-C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r="14661" b="56461"/>
          <a:stretch/>
        </p:blipFill>
        <p:spPr bwMode="auto">
          <a:xfrm>
            <a:off x="1331640" y="1022812"/>
            <a:ext cx="5760640" cy="5811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The Law of Segregation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dirty="0" smtClean="0"/>
              <a:t>In some experiments, Mendel observed that the traits that did not appear in the F1 generation suddenly appeared in the F2 generation.</a:t>
            </a:r>
          </a:p>
          <a:p>
            <a:endParaRPr lang="en-CA" dirty="0" smtClean="0"/>
          </a:p>
          <a:p>
            <a:r>
              <a:rPr lang="en-CA" dirty="0" smtClean="0"/>
              <a:t>Mendel developed the </a:t>
            </a:r>
            <a:r>
              <a:rPr lang="en-CA" b="1" dirty="0" smtClean="0">
                <a:solidFill>
                  <a:srgbClr val="00B050"/>
                </a:solidFill>
              </a:rPr>
              <a:t>Law of Segregation </a:t>
            </a:r>
            <a:r>
              <a:rPr lang="en-CA" dirty="0" smtClean="0"/>
              <a:t>to describe his observations of the F2 generation </a:t>
            </a:r>
            <a:r>
              <a:rPr lang="en-CA" b="1" dirty="0" smtClean="0"/>
              <a:t>monohybrid cross.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Why would this happen?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Law of Segregation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CA" sz="3600" b="1" u="sng" dirty="0" smtClean="0"/>
              <a:t>Points</a:t>
            </a:r>
            <a:r>
              <a:rPr lang="en-CA" sz="3600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600" dirty="0" smtClean="0"/>
              <a:t>Discrete (individual) alleles determine individual traits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600" dirty="0" smtClean="0"/>
              <a:t>Every organism has a pair (2 copies) of alleles (one from each parent)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600" dirty="0" smtClean="0"/>
              <a:t>The pair of alleles separate via meiosis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600" dirty="0" smtClean="0"/>
              <a:t>Gametes receive one copy of each allele</a:t>
            </a:r>
          </a:p>
          <a:p>
            <a:pPr lvl="1"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1143000"/>
          </a:xfrm>
        </p:spPr>
        <p:txBody>
          <a:bodyPr/>
          <a:lstStyle/>
          <a:p>
            <a:r>
              <a:rPr lang="en-CA" b="1" dirty="0" smtClean="0"/>
              <a:t>Genetic Crosses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/>
          <a:lstStyle/>
          <a:p>
            <a:r>
              <a:rPr lang="en-CA" dirty="0"/>
              <a:t>A</a:t>
            </a:r>
            <a:r>
              <a:rPr lang="en-CA" dirty="0" smtClean="0"/>
              <a:t>lleles </a:t>
            </a:r>
            <a:r>
              <a:rPr lang="en-CA" dirty="0" smtClean="0"/>
              <a:t>are represented by letters; usually the first letter of the dominant trait</a:t>
            </a:r>
          </a:p>
          <a:p>
            <a:pPr marL="457200" lvl="1" indent="0">
              <a:buNone/>
            </a:pPr>
            <a:r>
              <a:rPr lang="en-CA" b="1" dirty="0" smtClean="0"/>
              <a:t>Ex. peas - </a:t>
            </a:r>
            <a:r>
              <a:rPr lang="en-CA" b="1" dirty="0" smtClean="0">
                <a:solidFill>
                  <a:srgbClr val="00B050"/>
                </a:solidFill>
              </a:rPr>
              <a:t>R = round </a:t>
            </a:r>
            <a:r>
              <a:rPr lang="en-CA" b="1" dirty="0" smtClean="0"/>
              <a:t>and </a:t>
            </a:r>
            <a:r>
              <a:rPr lang="en-CA" b="1" dirty="0" smtClean="0">
                <a:solidFill>
                  <a:srgbClr val="FFC000"/>
                </a:solidFill>
              </a:rPr>
              <a:t>r = wrinkled</a:t>
            </a:r>
          </a:p>
          <a:p>
            <a:r>
              <a:rPr lang="en-CA" b="1" dirty="0" smtClean="0"/>
              <a:t>Genotype: </a:t>
            </a:r>
            <a:r>
              <a:rPr lang="en-CA" dirty="0" smtClean="0"/>
              <a:t>the combination of alleles that an individual has (genetic info = not always observable)</a:t>
            </a:r>
          </a:p>
          <a:p>
            <a:pPr lvl="1"/>
            <a:r>
              <a:rPr lang="en-CA" b="1" dirty="0" smtClean="0">
                <a:solidFill>
                  <a:srgbClr val="7030A0"/>
                </a:solidFill>
              </a:rPr>
              <a:t>RR, </a:t>
            </a:r>
            <a:r>
              <a:rPr lang="en-CA" b="1" dirty="0" err="1" smtClean="0">
                <a:solidFill>
                  <a:srgbClr val="7030A0"/>
                </a:solidFill>
              </a:rPr>
              <a:t>Rr</a:t>
            </a:r>
            <a:r>
              <a:rPr lang="en-CA" b="1" dirty="0">
                <a:solidFill>
                  <a:srgbClr val="7030A0"/>
                </a:solidFill>
              </a:rPr>
              <a:t>,</a:t>
            </a:r>
            <a:r>
              <a:rPr lang="en-CA" b="1" dirty="0" smtClean="0">
                <a:solidFill>
                  <a:srgbClr val="7030A0"/>
                </a:solidFill>
              </a:rPr>
              <a:t> </a:t>
            </a:r>
            <a:r>
              <a:rPr lang="en-CA" b="1" dirty="0" err="1" smtClean="0">
                <a:solidFill>
                  <a:srgbClr val="7030A0"/>
                </a:solidFill>
              </a:rPr>
              <a:t>rr</a:t>
            </a:r>
            <a:endParaRPr lang="en-CA" b="1" dirty="0" smtClean="0">
              <a:solidFill>
                <a:srgbClr val="7030A0"/>
              </a:solidFill>
            </a:endParaRPr>
          </a:p>
          <a:p>
            <a:r>
              <a:rPr lang="en-CA" b="1" dirty="0" smtClean="0"/>
              <a:t>Phenotype: </a:t>
            </a:r>
            <a:r>
              <a:rPr lang="en-CA" dirty="0" smtClean="0"/>
              <a:t>the traits which a person expresses (physical traits = always observable)</a:t>
            </a:r>
          </a:p>
          <a:p>
            <a:pPr lvl="1"/>
            <a:r>
              <a:rPr lang="en-CA" b="1" dirty="0" smtClean="0">
                <a:solidFill>
                  <a:srgbClr val="7030A0"/>
                </a:solidFill>
              </a:rPr>
              <a:t>Round </a:t>
            </a:r>
            <a:r>
              <a:rPr lang="en-CA" b="1" dirty="0" smtClean="0"/>
              <a:t>OR </a:t>
            </a:r>
            <a:r>
              <a:rPr lang="en-CA" b="1" dirty="0" smtClean="0">
                <a:solidFill>
                  <a:srgbClr val="7030A0"/>
                </a:solidFill>
              </a:rPr>
              <a:t>wrinkled</a:t>
            </a:r>
            <a:endParaRPr lang="en-CA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Genetic Crosses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b="1" dirty="0" smtClean="0"/>
              <a:t>Homozygous: </a:t>
            </a:r>
            <a:r>
              <a:rPr lang="en-CA" dirty="0" smtClean="0"/>
              <a:t>an individual who has two identical alleles for a trait</a:t>
            </a:r>
          </a:p>
          <a:p>
            <a:pPr lvl="1"/>
            <a:r>
              <a:rPr lang="en-CA" b="1" dirty="0" smtClean="0">
                <a:solidFill>
                  <a:srgbClr val="7030A0"/>
                </a:solidFill>
              </a:rPr>
              <a:t>RR </a:t>
            </a:r>
            <a:r>
              <a:rPr lang="en-CA" b="1" dirty="0" smtClean="0"/>
              <a:t>(Homozygous </a:t>
            </a:r>
            <a:r>
              <a:rPr lang="en-CA" b="1" dirty="0" smtClean="0">
                <a:solidFill>
                  <a:srgbClr val="00B050"/>
                </a:solidFill>
              </a:rPr>
              <a:t>dominant</a:t>
            </a:r>
            <a:r>
              <a:rPr lang="en-CA" b="1" dirty="0" smtClean="0"/>
              <a:t>)</a:t>
            </a:r>
          </a:p>
          <a:p>
            <a:pPr marL="457200" lvl="1" indent="0">
              <a:buNone/>
            </a:pPr>
            <a:r>
              <a:rPr lang="en-CA" b="1" dirty="0"/>
              <a:t>	</a:t>
            </a:r>
            <a:r>
              <a:rPr lang="en-CA" b="1" dirty="0" smtClean="0"/>
              <a:t>		OR</a:t>
            </a:r>
          </a:p>
          <a:p>
            <a:pPr lvl="1"/>
            <a:r>
              <a:rPr lang="en-CA" b="1" dirty="0" err="1" smtClean="0">
                <a:solidFill>
                  <a:srgbClr val="7030A0"/>
                </a:solidFill>
              </a:rPr>
              <a:t>rr</a:t>
            </a:r>
            <a:r>
              <a:rPr lang="en-CA" b="1" dirty="0" smtClean="0">
                <a:solidFill>
                  <a:srgbClr val="7030A0"/>
                </a:solidFill>
              </a:rPr>
              <a:t> </a:t>
            </a:r>
            <a:r>
              <a:rPr lang="en-CA" b="1" dirty="0" smtClean="0"/>
              <a:t>(Homozygous </a:t>
            </a:r>
            <a:r>
              <a:rPr lang="en-CA" b="1" dirty="0" smtClean="0">
                <a:solidFill>
                  <a:srgbClr val="FFC000"/>
                </a:solidFill>
              </a:rPr>
              <a:t>recessive</a:t>
            </a:r>
            <a:r>
              <a:rPr lang="en-CA" b="1" dirty="0" smtClean="0"/>
              <a:t>)</a:t>
            </a:r>
          </a:p>
          <a:p>
            <a:endParaRPr lang="en-CA" b="1" dirty="0" smtClean="0"/>
          </a:p>
          <a:p>
            <a:r>
              <a:rPr lang="en-CA" b="1" dirty="0" smtClean="0"/>
              <a:t>Heterozygous:</a:t>
            </a:r>
            <a:r>
              <a:rPr lang="en-CA" dirty="0" smtClean="0"/>
              <a:t> an individual who has two different alleles for a trait</a:t>
            </a:r>
          </a:p>
          <a:p>
            <a:pPr lvl="1"/>
            <a:r>
              <a:rPr lang="en-CA" b="1" dirty="0" err="1" smtClean="0">
                <a:solidFill>
                  <a:srgbClr val="7030A0"/>
                </a:solidFill>
              </a:rPr>
              <a:t>Rr</a:t>
            </a:r>
            <a:r>
              <a:rPr lang="en-CA" b="1" dirty="0" smtClean="0"/>
              <a:t>					</a:t>
            </a:r>
            <a:r>
              <a:rPr lang="en-CA" b="1" dirty="0" smtClean="0">
                <a:solidFill>
                  <a:srgbClr val="FF0000"/>
                </a:solidFill>
              </a:rPr>
              <a:t>Review pg. 599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5" y="0"/>
            <a:ext cx="8229600" cy="1143000"/>
          </a:xfrm>
        </p:spPr>
        <p:txBody>
          <a:bodyPr/>
          <a:lstStyle/>
          <a:p>
            <a:r>
              <a:rPr lang="en-CA" b="1" dirty="0" smtClean="0"/>
              <a:t>Punnett Square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7800"/>
          </a:xfrm>
        </p:spPr>
        <p:txBody>
          <a:bodyPr>
            <a:normAutofit/>
          </a:bodyPr>
          <a:lstStyle/>
          <a:p>
            <a:r>
              <a:rPr lang="en-CA" sz="3600" dirty="0" smtClean="0"/>
              <a:t>A tool for analyzing crosses; by analyzing genotypes of parents, phenotypes of the offspring can be determined.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5"/>
          <a:stretch/>
        </p:blipFill>
        <p:spPr bwMode="auto">
          <a:xfrm>
            <a:off x="2254477" y="2752077"/>
            <a:ext cx="4737293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5" y="0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Using a </a:t>
            </a:r>
            <a:r>
              <a:rPr lang="en-CA" b="1" dirty="0" err="1" smtClean="0"/>
              <a:t>Punnett</a:t>
            </a:r>
            <a:r>
              <a:rPr lang="en-CA" b="1" dirty="0" smtClean="0"/>
              <a:t> Square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  <a:defRPr/>
            </a:pPr>
            <a:r>
              <a:rPr lang="en-CA" sz="3600" b="1" dirty="0" smtClean="0"/>
              <a:t>What am I being asked to find?</a:t>
            </a:r>
          </a:p>
          <a:p>
            <a:pPr marL="0" indent="0">
              <a:buNone/>
              <a:defRPr/>
            </a:pPr>
            <a:endParaRPr lang="en-CA" sz="3600" b="1" dirty="0"/>
          </a:p>
          <a:p>
            <a:pPr marL="0" indent="0">
              <a:buNone/>
              <a:defRPr/>
            </a:pPr>
            <a:r>
              <a:rPr lang="en-CA" sz="3600" b="1" dirty="0"/>
              <a:t>2.  What is the </a:t>
            </a:r>
            <a:r>
              <a:rPr lang="en-CA" sz="3600" b="1" dirty="0">
                <a:solidFill>
                  <a:srgbClr val="00B050"/>
                </a:solidFill>
              </a:rPr>
              <a:t>dominance hierarchy</a:t>
            </a:r>
            <a:r>
              <a:rPr lang="en-CA" sz="3600" b="1" dirty="0"/>
              <a:t>?</a:t>
            </a:r>
          </a:p>
          <a:p>
            <a:pPr lvl="1">
              <a:defRPr/>
            </a:pPr>
            <a:r>
              <a:rPr lang="en-CA" sz="3600" dirty="0"/>
              <a:t>Assign a letter to alleles (dominant gets capital, recessive is lower case)</a:t>
            </a:r>
          </a:p>
          <a:p>
            <a:pPr lvl="1">
              <a:defRPr/>
            </a:pPr>
            <a:r>
              <a:rPr lang="en-CA" sz="3600" dirty="0"/>
              <a:t>Common letter to </a:t>
            </a:r>
            <a:r>
              <a:rPr lang="en-CA" sz="3600" dirty="0" smtClean="0"/>
              <a:t>both</a:t>
            </a:r>
          </a:p>
          <a:p>
            <a:pPr lvl="1">
              <a:defRPr/>
            </a:pPr>
            <a:endParaRPr lang="en-CA" sz="3600" dirty="0"/>
          </a:p>
          <a:p>
            <a:pPr marL="0" indent="0">
              <a:buNone/>
              <a:defRPr/>
            </a:pPr>
            <a:r>
              <a:rPr lang="en-CA" sz="3600" b="1" dirty="0" smtClean="0"/>
              <a:t>3. Determine </a:t>
            </a:r>
            <a:r>
              <a:rPr lang="en-CA" sz="3600" b="1" dirty="0"/>
              <a:t>genotypes of parents based on info. given</a:t>
            </a:r>
          </a:p>
          <a:p>
            <a:endParaRPr lang="en-CA" sz="3600" dirty="0" smtClean="0"/>
          </a:p>
        </p:txBody>
      </p:sp>
    </p:spTree>
    <p:extLst>
      <p:ext uri="{BB962C8B-B14F-4D97-AF65-F5344CB8AC3E}">
        <p14:creationId xmlns:p14="http://schemas.microsoft.com/office/powerpoint/2010/main" val="26049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42"/>
          <a:stretch/>
        </p:blipFill>
        <p:spPr bwMode="auto">
          <a:xfrm>
            <a:off x="1475656" y="8918"/>
            <a:ext cx="7290345" cy="590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38" y="6021288"/>
            <a:ext cx="9151137" cy="823780"/>
          </a:xfrm>
        </p:spPr>
        <p:txBody>
          <a:bodyPr/>
          <a:lstStyle/>
          <a:p>
            <a:r>
              <a:rPr lang="en-CA" dirty="0" smtClean="0"/>
              <a:t>Laying Foundations &amp; SINGLE ALLELES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437112"/>
            <a:ext cx="7772400" cy="1500187"/>
          </a:xfrm>
        </p:spPr>
        <p:txBody>
          <a:bodyPr/>
          <a:lstStyle/>
          <a:p>
            <a:r>
              <a:rPr lang="en-CA" dirty="0" smtClean="0"/>
              <a:t>PART 1A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5" y="0"/>
            <a:ext cx="8229600" cy="1143000"/>
          </a:xfrm>
        </p:spPr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Using a </a:t>
            </a:r>
            <a:r>
              <a:rPr lang="en-CA" b="1" dirty="0" err="1" smtClean="0"/>
              <a:t>Punnett</a:t>
            </a:r>
            <a:r>
              <a:rPr lang="en-CA" b="1" dirty="0" smtClean="0"/>
              <a:t> Square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CA" sz="3600" b="1" dirty="0" smtClean="0"/>
              <a:t>4. Perform Cross </a:t>
            </a:r>
            <a:r>
              <a:rPr lang="en-CA" sz="3600" b="1" dirty="0"/>
              <a:t>– using a </a:t>
            </a:r>
            <a:r>
              <a:rPr lang="en-CA" sz="3600" b="1" dirty="0" err="1"/>
              <a:t>punnett</a:t>
            </a:r>
            <a:r>
              <a:rPr lang="en-CA" sz="3600" b="1" dirty="0"/>
              <a:t> square.</a:t>
            </a:r>
          </a:p>
          <a:p>
            <a:pPr lvl="1">
              <a:buFontTx/>
              <a:buChar char="-"/>
              <a:defRPr/>
            </a:pPr>
            <a:r>
              <a:rPr lang="en-CA" sz="3600" dirty="0"/>
              <a:t>Show parental genotypes and phenotypes on top and left outside edge of </a:t>
            </a:r>
            <a:r>
              <a:rPr lang="en-CA" sz="3600" dirty="0" err="1"/>
              <a:t>punnett</a:t>
            </a:r>
            <a:r>
              <a:rPr lang="en-CA" sz="3600" dirty="0"/>
              <a:t> square</a:t>
            </a:r>
          </a:p>
          <a:p>
            <a:pPr lvl="1">
              <a:buFontTx/>
              <a:buChar char="-"/>
              <a:defRPr/>
            </a:pPr>
            <a:r>
              <a:rPr lang="en-CA" sz="3600" dirty="0"/>
              <a:t>Show F1 genotypes and phenotypes inside grid</a:t>
            </a:r>
          </a:p>
          <a:p>
            <a:pPr marL="457200" lvl="1" indent="0">
              <a:buNone/>
              <a:defRPr/>
            </a:pPr>
            <a:endParaRPr lang="en-CA" sz="3600" dirty="0"/>
          </a:p>
          <a:p>
            <a:pPr marL="0" indent="0">
              <a:buNone/>
              <a:defRPr/>
            </a:pPr>
            <a:r>
              <a:rPr lang="en-CA" sz="3600" b="1" dirty="0" smtClean="0"/>
              <a:t>5. Show </a:t>
            </a:r>
            <a:r>
              <a:rPr lang="en-CA" sz="3600" b="1" dirty="0"/>
              <a:t>ratios (genotypic and phenotypic)</a:t>
            </a:r>
          </a:p>
          <a:p>
            <a:pPr marL="0" indent="0">
              <a:buNone/>
            </a:pPr>
            <a:endParaRPr lang="en-CA" sz="3600" dirty="0" smtClean="0"/>
          </a:p>
        </p:txBody>
      </p:sp>
    </p:spTree>
    <p:extLst>
      <p:ext uri="{BB962C8B-B14F-4D97-AF65-F5344CB8AC3E}">
        <p14:creationId xmlns:p14="http://schemas.microsoft.com/office/powerpoint/2010/main" val="7615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err="1" smtClean="0"/>
              <a:t>Punnett</a:t>
            </a:r>
            <a:r>
              <a:rPr lang="en-CA" b="1" dirty="0" smtClean="0"/>
              <a:t> Square Practice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Choose a trait </a:t>
            </a:r>
            <a:r>
              <a:rPr lang="en-CA" dirty="0" smtClean="0"/>
              <a:t>&amp; Determine the </a:t>
            </a:r>
            <a:r>
              <a:rPr lang="en-CA" b="1" u="sng" dirty="0" smtClean="0"/>
              <a:t>genotypes &amp; phenotypes (give ratios)</a:t>
            </a:r>
            <a:r>
              <a:rPr lang="en-CA" b="1" dirty="0" smtClean="0"/>
              <a:t> </a:t>
            </a:r>
            <a:r>
              <a:rPr lang="en-CA" dirty="0" smtClean="0"/>
              <a:t>of the F1 generation for the 4 possible scenarios (also F2 generations for 2 and 3)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200" b="1" dirty="0" smtClean="0">
                <a:solidFill>
                  <a:srgbClr val="7030A0"/>
                </a:solidFill>
              </a:rPr>
              <a:t>P = homozygous recessive and heterozygous</a:t>
            </a:r>
          </a:p>
          <a:p>
            <a:pPr marL="971550" lvl="1" indent="-514350">
              <a:buFont typeface="+mj-lt"/>
              <a:buAutoNum type="arabicPeriod"/>
            </a:pPr>
            <a:endParaRPr lang="en-CA" sz="3200" b="1" dirty="0">
              <a:solidFill>
                <a:srgbClr val="7030A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CA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Genotypic </a:t>
            </a:r>
            <a:r>
              <a:rPr lang="en-CA" b="1" dirty="0">
                <a:solidFill>
                  <a:srgbClr val="0070C0"/>
                </a:solidFill>
              </a:rPr>
              <a:t>Ratio </a:t>
            </a:r>
            <a:r>
              <a:rPr lang="en-CA" b="1" dirty="0" smtClean="0"/>
              <a:t>_____        </a:t>
            </a:r>
            <a:r>
              <a:rPr lang="en-CA" b="1" dirty="0" smtClean="0">
                <a:solidFill>
                  <a:srgbClr val="00B050"/>
                </a:solidFill>
              </a:rPr>
              <a:t>Phenotypic </a:t>
            </a:r>
            <a:r>
              <a:rPr lang="en-CA" b="1" dirty="0">
                <a:solidFill>
                  <a:srgbClr val="00B050"/>
                </a:solidFill>
              </a:rPr>
              <a:t>Ratio </a:t>
            </a:r>
            <a:r>
              <a:rPr lang="en-CA" b="1" dirty="0"/>
              <a:t>_______</a:t>
            </a:r>
            <a:r>
              <a:rPr lang="en-CA" sz="3600" b="1" dirty="0"/>
              <a:t>	</a:t>
            </a:r>
            <a:r>
              <a:rPr lang="en-CA" sz="3200" b="1" dirty="0">
                <a:solidFill>
                  <a:srgbClr val="0070C0"/>
                </a:solidFill>
              </a:rPr>
              <a:t> 	</a:t>
            </a:r>
            <a:endParaRPr lang="en-CA" sz="3200" b="1" dirty="0" smtClean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7704" y="3140968"/>
            <a:ext cx="4032448" cy="2448272"/>
            <a:chOff x="1691680" y="1916832"/>
            <a:chExt cx="5328592" cy="345638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91680" y="2924944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91680" y="4221088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1680" y="5373216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71800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6003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2027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Punnett</a:t>
            </a:r>
            <a:r>
              <a:rPr lang="en-CA" b="1" dirty="0" smtClean="0"/>
              <a:t> Square Practice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CA" sz="3200" b="1" dirty="0" smtClean="0">
                <a:solidFill>
                  <a:srgbClr val="7030A0"/>
                </a:solidFill>
              </a:rPr>
              <a:t>2. P = homozygous dominant and homozygous recessive</a:t>
            </a: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Genotypic </a:t>
            </a:r>
            <a:r>
              <a:rPr lang="en-CA" b="1" dirty="0">
                <a:solidFill>
                  <a:srgbClr val="0070C0"/>
                </a:solidFill>
              </a:rPr>
              <a:t>Ratio </a:t>
            </a:r>
            <a:r>
              <a:rPr lang="en-CA" b="1" dirty="0"/>
              <a:t>_____        </a:t>
            </a:r>
            <a:r>
              <a:rPr lang="en-CA" b="1" dirty="0">
                <a:solidFill>
                  <a:srgbClr val="00B050"/>
                </a:solidFill>
              </a:rPr>
              <a:t>Phenotypic Ratio </a:t>
            </a:r>
            <a:r>
              <a:rPr lang="en-CA" b="1" dirty="0"/>
              <a:t>_______</a:t>
            </a:r>
            <a:r>
              <a:rPr lang="en-CA" sz="3600" b="1" dirty="0"/>
              <a:t>	</a:t>
            </a:r>
            <a:endParaRPr lang="en-CA" sz="3200" b="1" dirty="0" smtClean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69086" y="2276872"/>
            <a:ext cx="5328592" cy="3456384"/>
            <a:chOff x="1691680" y="1916832"/>
            <a:chExt cx="5328592" cy="345638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91680" y="2924944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91680" y="4221088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1680" y="5373216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71800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6003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2027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65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CA" b="1" dirty="0" err="1" smtClean="0"/>
              <a:t>Punnett</a:t>
            </a:r>
            <a:r>
              <a:rPr lang="en-CA" b="1" dirty="0" smtClean="0"/>
              <a:t> Square Practice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CA" sz="3200" b="1" dirty="0" smtClean="0">
                <a:solidFill>
                  <a:srgbClr val="7030A0"/>
                </a:solidFill>
              </a:rPr>
              <a:t>3. P = homozygous dominant and heterozygous</a:t>
            </a: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Genotypic </a:t>
            </a:r>
            <a:r>
              <a:rPr lang="en-CA" b="1" dirty="0">
                <a:solidFill>
                  <a:srgbClr val="0070C0"/>
                </a:solidFill>
              </a:rPr>
              <a:t>Ratio </a:t>
            </a:r>
            <a:r>
              <a:rPr lang="en-CA" b="1" dirty="0"/>
              <a:t>_____        </a:t>
            </a:r>
            <a:r>
              <a:rPr lang="en-CA" b="1" dirty="0">
                <a:solidFill>
                  <a:srgbClr val="00B050"/>
                </a:solidFill>
              </a:rPr>
              <a:t>Phenotypic Ratio </a:t>
            </a:r>
            <a:r>
              <a:rPr lang="en-CA" b="1" dirty="0"/>
              <a:t>_______</a:t>
            </a:r>
            <a:r>
              <a:rPr lang="en-CA" sz="3600" b="1" dirty="0"/>
              <a:t>	</a:t>
            </a:r>
            <a:endParaRPr lang="en-CA" sz="3200" b="1" dirty="0" smtClean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7664" y="2204864"/>
            <a:ext cx="5328592" cy="3456384"/>
            <a:chOff x="1691680" y="1916832"/>
            <a:chExt cx="5328592" cy="345638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91680" y="2924944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91680" y="4221088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1680" y="5373216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71800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6003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2027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37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 smtClean="0"/>
              <a:t>Punnett</a:t>
            </a:r>
            <a:r>
              <a:rPr lang="en-CA" b="1" dirty="0" smtClean="0"/>
              <a:t> Square Practice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CA" sz="3200" b="1" dirty="0" smtClean="0">
                <a:solidFill>
                  <a:srgbClr val="7030A0"/>
                </a:solidFill>
              </a:rPr>
              <a:t>4. P  = heterozygous and heterozygous</a:t>
            </a: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 smtClean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sz="3200" b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CA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Genotypic </a:t>
            </a:r>
            <a:r>
              <a:rPr lang="en-CA" b="1" dirty="0">
                <a:solidFill>
                  <a:srgbClr val="0070C0"/>
                </a:solidFill>
              </a:rPr>
              <a:t>Ratio </a:t>
            </a:r>
            <a:r>
              <a:rPr lang="en-CA" b="1" dirty="0"/>
              <a:t>_____        </a:t>
            </a:r>
            <a:r>
              <a:rPr lang="en-CA" b="1" dirty="0">
                <a:solidFill>
                  <a:srgbClr val="00B050"/>
                </a:solidFill>
              </a:rPr>
              <a:t>Phenotypic Ratio </a:t>
            </a:r>
            <a:r>
              <a:rPr lang="en-CA" b="1" dirty="0"/>
              <a:t>_______</a:t>
            </a:r>
            <a:r>
              <a:rPr lang="en-CA" sz="3600" b="1" dirty="0"/>
              <a:t>	</a:t>
            </a:r>
            <a:endParaRPr lang="en-CA" sz="3200" b="1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3648" y="2276872"/>
            <a:ext cx="5328592" cy="3456384"/>
            <a:chOff x="1691680" y="1916832"/>
            <a:chExt cx="5328592" cy="345638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91680" y="2924944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91680" y="4221088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1680" y="5373216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71800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86003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2027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91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0070C0"/>
                </a:solidFill>
              </a:rPr>
              <a:t>Test Cross </a:t>
            </a:r>
            <a:r>
              <a:rPr lang="en-GB" b="1" dirty="0" smtClean="0"/>
              <a:t>(pg. 603)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 smtClean="0"/>
              <a:t>used to figure out the unknown genotype of an organism</a:t>
            </a:r>
          </a:p>
          <a:p>
            <a:pPr>
              <a:defRPr/>
            </a:pPr>
            <a:endParaRPr lang="en-GB" sz="4000" dirty="0" smtClean="0"/>
          </a:p>
          <a:p>
            <a:pPr>
              <a:defRPr/>
            </a:pPr>
            <a:r>
              <a:rPr lang="en-GB" sz="4000" dirty="0" smtClean="0"/>
              <a:t>test organism always mated with a known </a:t>
            </a: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</a:rPr>
              <a:t>homozygous recessive </a:t>
            </a:r>
            <a:r>
              <a:rPr lang="en-GB" sz="4000" dirty="0" smtClean="0"/>
              <a:t>organism</a:t>
            </a:r>
          </a:p>
          <a:p>
            <a:pPr marL="0" indent="0">
              <a:buNone/>
              <a:defRPr/>
            </a:pPr>
            <a:endParaRPr lang="en-GB" sz="4000" dirty="0" smtClean="0"/>
          </a:p>
          <a:p>
            <a:pPr lvl="1">
              <a:defRPr/>
            </a:pPr>
            <a:r>
              <a:rPr lang="en-GB" sz="3600" b="1" dirty="0" smtClean="0">
                <a:solidFill>
                  <a:srgbClr val="FF0000"/>
                </a:solidFill>
              </a:rPr>
              <a:t>Why?	</a:t>
            </a:r>
          </a:p>
        </p:txBody>
      </p:sp>
    </p:spTree>
    <p:extLst>
      <p:ext uri="{BB962C8B-B14F-4D97-AF65-F5344CB8AC3E}">
        <p14:creationId xmlns:p14="http://schemas.microsoft.com/office/powerpoint/2010/main" val="150990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biologycorner.com/resources/testcross.gif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17066" b="24374"/>
          <a:stretch/>
        </p:blipFill>
        <p:spPr bwMode="auto">
          <a:xfrm>
            <a:off x="467544" y="1"/>
            <a:ext cx="5760640" cy="52378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Test Cross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0" t="76110"/>
          <a:stretch/>
        </p:blipFill>
        <p:spPr bwMode="auto">
          <a:xfrm>
            <a:off x="1835696" y="5206711"/>
            <a:ext cx="5996420" cy="162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>
                <a:solidFill>
                  <a:srgbClr val="0070C0"/>
                </a:solidFill>
              </a:rPr>
              <a:t>Test Cross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6423"/>
            <a:ext cx="9144000" cy="5491577"/>
          </a:xfrm>
        </p:spPr>
        <p:txBody>
          <a:bodyPr>
            <a:normAutofit lnSpcReduction="10000"/>
          </a:bodyPr>
          <a:lstStyle/>
          <a:p>
            <a:r>
              <a:rPr lang="en-CA" sz="3600" dirty="0"/>
              <a:t>B</a:t>
            </a:r>
            <a:r>
              <a:rPr lang="en-CA" sz="3600" dirty="0" smtClean="0"/>
              <a:t>lack bunny </a:t>
            </a:r>
            <a:r>
              <a:rPr lang="en-CA" sz="3600" dirty="0"/>
              <a:t>x</a:t>
            </a:r>
            <a:r>
              <a:rPr lang="en-CA" sz="3600" dirty="0" smtClean="0"/>
              <a:t> white bunny</a:t>
            </a:r>
          </a:p>
          <a:p>
            <a:pPr marL="0" indent="0">
              <a:buNone/>
            </a:pPr>
            <a:endParaRPr lang="en-CA" sz="3600" dirty="0" smtClean="0"/>
          </a:p>
          <a:p>
            <a:r>
              <a:rPr lang="en-CA" sz="3600" dirty="0" smtClean="0"/>
              <a:t>Black = DOM, White = REC </a:t>
            </a:r>
          </a:p>
          <a:p>
            <a:endParaRPr lang="en-CA" sz="3600" dirty="0" smtClean="0"/>
          </a:p>
          <a:p>
            <a:r>
              <a:rPr lang="en-CA" sz="3600" dirty="0" smtClean="0"/>
              <a:t>F1 = 12 white &amp; 12 black </a:t>
            </a:r>
          </a:p>
          <a:p>
            <a:pPr marL="0" indent="0">
              <a:buNone/>
            </a:pPr>
            <a:endParaRPr lang="en-CA" sz="3600" dirty="0" smtClean="0"/>
          </a:p>
          <a:p>
            <a:r>
              <a:rPr lang="en-CA" sz="3600" dirty="0"/>
              <a:t>D</a:t>
            </a:r>
            <a:r>
              <a:rPr lang="en-CA" sz="3600" dirty="0" smtClean="0"/>
              <a:t>etermine whether the black bunny is homozygous dominant or heterozygous for the black gene.</a:t>
            </a:r>
            <a:endParaRPr lang="en-CA" sz="3600" dirty="0"/>
          </a:p>
        </p:txBody>
      </p:sp>
      <p:pic>
        <p:nvPicPr>
          <p:cNvPr id="27650" name="Picture 2" descr="http://www.thecuteproject.com/images/news/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889" y="0"/>
            <a:ext cx="3434111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Test Cross</a:t>
            </a:r>
            <a:endParaRPr lang="en-CA" b="1" dirty="0">
              <a:solidFill>
                <a:srgbClr val="0070C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1680" y="1916832"/>
            <a:ext cx="5328592" cy="3456384"/>
            <a:chOff x="1691680" y="1916832"/>
            <a:chExt cx="5328592" cy="345638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91680" y="2924944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691680" y="4221088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691680" y="5373216"/>
              <a:ext cx="53285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71800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86003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020272" y="1916832"/>
              <a:ext cx="0" cy="34563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37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rgbClr val="0070C0"/>
                </a:solidFill>
              </a:rPr>
              <a:t>Test Cross </a:t>
            </a:r>
            <a:r>
              <a:rPr lang="en-GB" b="1" dirty="0" smtClean="0"/>
              <a:t>continued...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dirty="0"/>
              <a:t>If </a:t>
            </a:r>
            <a:r>
              <a:rPr lang="en-GB" sz="4000" b="1" dirty="0">
                <a:solidFill>
                  <a:srgbClr val="FF0000"/>
                </a:solidFill>
              </a:rPr>
              <a:t>50% </a:t>
            </a:r>
            <a:r>
              <a:rPr lang="en-GB" sz="4000" dirty="0"/>
              <a:t>of the offspring show the </a:t>
            </a:r>
            <a:r>
              <a:rPr lang="en-GB" sz="4000" b="1" dirty="0">
                <a:solidFill>
                  <a:srgbClr val="00B050"/>
                </a:solidFill>
              </a:rPr>
              <a:t>dominant trait </a:t>
            </a:r>
            <a:r>
              <a:rPr lang="en-GB" sz="4000" dirty="0"/>
              <a:t>the test organism is </a:t>
            </a:r>
            <a:r>
              <a:rPr lang="en-GB" sz="4000" b="1" u="sng" dirty="0"/>
              <a:t>heterozygous</a:t>
            </a:r>
          </a:p>
          <a:p>
            <a:pPr>
              <a:defRPr/>
            </a:pPr>
            <a:endParaRPr lang="en-GB" sz="4000" dirty="0" smtClean="0"/>
          </a:p>
          <a:p>
            <a:pPr>
              <a:defRPr/>
            </a:pPr>
            <a:r>
              <a:rPr lang="en-GB" sz="4000" dirty="0" smtClean="0"/>
              <a:t>If </a:t>
            </a:r>
            <a:r>
              <a:rPr lang="en-GB" sz="4000" b="1" dirty="0" smtClean="0">
                <a:solidFill>
                  <a:srgbClr val="FFC000"/>
                </a:solidFill>
              </a:rPr>
              <a:t>100% </a:t>
            </a:r>
            <a:r>
              <a:rPr lang="en-GB" sz="4000" dirty="0" smtClean="0"/>
              <a:t>of the offspring show the </a:t>
            </a:r>
            <a:r>
              <a:rPr lang="en-GB" sz="4000" b="1" dirty="0" smtClean="0">
                <a:solidFill>
                  <a:srgbClr val="00B050"/>
                </a:solidFill>
              </a:rPr>
              <a:t>dominant trait </a:t>
            </a:r>
            <a:r>
              <a:rPr lang="en-GB" sz="4000" dirty="0" smtClean="0"/>
              <a:t>then the test organism is </a:t>
            </a:r>
            <a:r>
              <a:rPr lang="en-GB" sz="4000" b="1" u="sng" dirty="0" smtClean="0"/>
              <a:t>homozygous dominant</a:t>
            </a:r>
          </a:p>
        </p:txBody>
      </p:sp>
    </p:spTree>
    <p:extLst>
      <p:ext uri="{BB962C8B-B14F-4D97-AF65-F5344CB8AC3E}">
        <p14:creationId xmlns:p14="http://schemas.microsoft.com/office/powerpoint/2010/main" val="22965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Genes and Heredity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5029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GB" sz="3600" b="1" dirty="0" smtClean="0"/>
              <a:t>Heredity </a:t>
            </a:r>
            <a:r>
              <a:rPr lang="en-GB" sz="3600" dirty="0" smtClean="0"/>
              <a:t>- passing of traits from parents to offspring.</a:t>
            </a:r>
          </a:p>
          <a:p>
            <a:pPr>
              <a:defRPr/>
            </a:pPr>
            <a:r>
              <a:rPr lang="en-GB" sz="3600" b="1" dirty="0"/>
              <a:t>G</a:t>
            </a:r>
            <a:r>
              <a:rPr lang="en-GB" sz="3600" b="1" dirty="0" smtClean="0"/>
              <a:t>enes</a:t>
            </a:r>
            <a:r>
              <a:rPr lang="en-GB" sz="3600" dirty="0" smtClean="0"/>
              <a:t> - units of instruction located on the chromosome that produce or influence a specific trait in the offspring.</a:t>
            </a:r>
          </a:p>
          <a:p>
            <a:pPr>
              <a:defRPr/>
            </a:pPr>
            <a:r>
              <a:rPr lang="en-GB" sz="3600" b="1" dirty="0" smtClean="0"/>
              <a:t>Alleles</a:t>
            </a:r>
            <a:r>
              <a:rPr lang="en-GB" sz="3600" dirty="0" smtClean="0"/>
              <a:t> - </a:t>
            </a:r>
            <a:r>
              <a:rPr lang="en-GB" sz="3600" dirty="0"/>
              <a:t>two or more alternate forms of a </a:t>
            </a:r>
            <a:r>
              <a:rPr lang="en-GB" sz="3600" dirty="0" smtClean="0"/>
              <a:t>gene.</a:t>
            </a:r>
          </a:p>
          <a:p>
            <a:pPr marL="0" indent="0" algn="ctr">
              <a:buNone/>
              <a:defRPr/>
            </a:pPr>
            <a:endParaRPr lang="en-GB" sz="3600" dirty="0" smtClean="0"/>
          </a:p>
          <a:p>
            <a:pPr marL="0" indent="0" algn="ctr">
              <a:buNone/>
              <a:defRPr/>
            </a:pPr>
            <a:r>
              <a:rPr lang="en-GB" sz="3600" b="1" dirty="0" smtClean="0">
                <a:solidFill>
                  <a:srgbClr val="00B050"/>
                </a:solidFill>
              </a:rPr>
              <a:t>23 chromosomes </a:t>
            </a:r>
            <a:r>
              <a:rPr lang="en-GB" sz="3600" b="1" dirty="0" smtClean="0"/>
              <a:t>containing thousands of genes inherited from </a:t>
            </a:r>
            <a:r>
              <a:rPr lang="en-GB" sz="3600" b="1" dirty="0" smtClean="0">
                <a:solidFill>
                  <a:srgbClr val="FF0000"/>
                </a:solidFill>
              </a:rPr>
              <a:t>mother</a:t>
            </a:r>
            <a:r>
              <a:rPr lang="en-GB" sz="3600" b="1" dirty="0" smtClean="0"/>
              <a:t> and </a:t>
            </a:r>
            <a:r>
              <a:rPr lang="en-GB" sz="3600" b="1" dirty="0" smtClean="0">
                <a:solidFill>
                  <a:srgbClr val="0070C0"/>
                </a:solidFill>
              </a:rPr>
              <a:t>father</a:t>
            </a:r>
          </a:p>
        </p:txBody>
      </p:sp>
    </p:spTree>
    <p:extLst>
      <p:ext uri="{BB962C8B-B14F-4D97-AF65-F5344CB8AC3E}">
        <p14:creationId xmlns:p14="http://schemas.microsoft.com/office/powerpoint/2010/main" val="17355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7030A0"/>
                </a:solidFill>
              </a:rPr>
              <a:t>Practice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000" b="1" dirty="0" smtClean="0"/>
              <a:t>Pg. 604 #1, 2</a:t>
            </a:r>
          </a:p>
          <a:p>
            <a:endParaRPr lang="en-CA" sz="4000" b="1" dirty="0"/>
          </a:p>
          <a:p>
            <a:r>
              <a:rPr lang="en-CA" sz="4000" b="1" dirty="0" smtClean="0"/>
              <a:t>Monohybrid Crosses Practice Worksheet</a:t>
            </a:r>
          </a:p>
          <a:p>
            <a:pPr lvl="1"/>
            <a:r>
              <a:rPr lang="en-CA" sz="3600" b="1" dirty="0" smtClean="0">
                <a:solidFill>
                  <a:srgbClr val="FF0000"/>
                </a:solidFill>
              </a:rPr>
              <a:t>Discuss Tomorrow</a:t>
            </a:r>
          </a:p>
          <a:p>
            <a:pPr marL="457200" lvl="1" indent="0">
              <a:buNone/>
            </a:pPr>
            <a:endParaRPr lang="en-CA" sz="3600" dirty="0"/>
          </a:p>
          <a:p>
            <a:r>
              <a:rPr lang="en-CA" sz="4000" b="1" dirty="0" smtClean="0"/>
              <a:t>Genetics Worksheet </a:t>
            </a:r>
            <a:r>
              <a:rPr lang="en-CA" sz="4000" b="1" dirty="0" smtClean="0">
                <a:solidFill>
                  <a:srgbClr val="0070C0"/>
                </a:solidFill>
              </a:rPr>
              <a:t>PART 1-5</a:t>
            </a:r>
          </a:p>
          <a:p>
            <a:pPr lvl="1"/>
            <a:r>
              <a:rPr lang="en-CA" sz="3600" dirty="0" smtClean="0"/>
              <a:t>Read &amp; Complete Practice Questions</a:t>
            </a:r>
            <a:endParaRPr lang="en-CA" sz="3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790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 l="4182" t="7337" r="6473" b="3924"/>
          <a:stretch>
            <a:fillRect/>
          </a:stretch>
        </p:blipFill>
        <p:spPr bwMode="auto">
          <a:xfrm rot="18678392">
            <a:off x="1732321" y="-543705"/>
            <a:ext cx="5831344" cy="77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37" y="6021288"/>
            <a:ext cx="7772400" cy="823780"/>
          </a:xfrm>
        </p:spPr>
        <p:txBody>
          <a:bodyPr/>
          <a:lstStyle/>
          <a:p>
            <a:r>
              <a:rPr lang="en-CA" dirty="0" smtClean="0"/>
              <a:t>MULTIPLE ALLELES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437112"/>
            <a:ext cx="7772400" cy="1500187"/>
          </a:xfrm>
        </p:spPr>
        <p:txBody>
          <a:bodyPr/>
          <a:lstStyle/>
          <a:p>
            <a:r>
              <a:rPr lang="en-CA" dirty="0" smtClean="0"/>
              <a:t>PART 1B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7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Multiple Alleles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7800"/>
          </a:xfrm>
        </p:spPr>
        <p:txBody>
          <a:bodyPr>
            <a:noAutofit/>
          </a:bodyPr>
          <a:lstStyle/>
          <a:p>
            <a:r>
              <a:rPr lang="en-CA" sz="3600" dirty="0" smtClean="0"/>
              <a:t>So far, we know that one gene can produce </a:t>
            </a:r>
            <a:r>
              <a:rPr lang="en-CA" sz="3600" b="1" u="sng" dirty="0" smtClean="0"/>
              <a:t>3 different genotypes</a:t>
            </a:r>
          </a:p>
          <a:p>
            <a:pPr>
              <a:buNone/>
            </a:pPr>
            <a:r>
              <a:rPr lang="en-CA" sz="3600" b="1" dirty="0" smtClean="0">
                <a:solidFill>
                  <a:srgbClr val="7030A0"/>
                </a:solidFill>
              </a:rPr>
              <a:t>	</a:t>
            </a:r>
            <a:r>
              <a:rPr lang="en-CA" sz="3600" b="1" dirty="0" smtClean="0"/>
              <a:t>Ex. </a:t>
            </a:r>
            <a:r>
              <a:rPr lang="en-CA" sz="3600" b="1" dirty="0" smtClean="0">
                <a:solidFill>
                  <a:srgbClr val="7030A0"/>
                </a:solidFill>
              </a:rPr>
              <a:t>RR, </a:t>
            </a:r>
            <a:r>
              <a:rPr lang="en-CA" sz="3600" b="1" dirty="0" err="1" smtClean="0">
                <a:solidFill>
                  <a:srgbClr val="7030A0"/>
                </a:solidFill>
              </a:rPr>
              <a:t>Rr</a:t>
            </a:r>
            <a:r>
              <a:rPr lang="en-CA" sz="3600" b="1" dirty="0" smtClean="0">
                <a:solidFill>
                  <a:srgbClr val="7030A0"/>
                </a:solidFill>
              </a:rPr>
              <a:t>, </a:t>
            </a:r>
            <a:r>
              <a:rPr lang="en-CA" sz="3600" b="1" dirty="0" err="1" smtClean="0">
                <a:solidFill>
                  <a:srgbClr val="7030A0"/>
                </a:solidFill>
              </a:rPr>
              <a:t>rr</a:t>
            </a:r>
            <a:endParaRPr lang="en-CA" sz="36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CA" sz="3600" b="1" dirty="0" smtClean="0"/>
          </a:p>
          <a:p>
            <a:pPr>
              <a:buNone/>
            </a:pPr>
            <a:r>
              <a:rPr lang="en-CA" sz="3600" b="1" dirty="0" smtClean="0"/>
              <a:t>Multiple alleles: </a:t>
            </a:r>
            <a:r>
              <a:rPr lang="en-CA" sz="3600" dirty="0" smtClean="0"/>
              <a:t>a gene with more than two alleles </a:t>
            </a:r>
          </a:p>
          <a:p>
            <a:pPr lvl="1">
              <a:buNone/>
            </a:pPr>
            <a:r>
              <a:rPr lang="en-CA" sz="3200" dirty="0" smtClean="0"/>
              <a:t>Ex. Humans and their </a:t>
            </a:r>
            <a:r>
              <a:rPr lang="en-CA" sz="3200" b="1" dirty="0" smtClean="0">
                <a:solidFill>
                  <a:srgbClr val="FF0000"/>
                </a:solidFill>
              </a:rPr>
              <a:t>blood types: A, B, O</a:t>
            </a:r>
            <a:r>
              <a:rPr lang="en-CA" sz="3200" dirty="0" smtClean="0"/>
              <a:t>. Different combinations can produce </a:t>
            </a:r>
            <a:r>
              <a:rPr lang="en-CA" sz="3200" b="1" dirty="0" smtClean="0">
                <a:solidFill>
                  <a:srgbClr val="00B050"/>
                </a:solidFill>
              </a:rPr>
              <a:t>4 different phenotypes</a:t>
            </a:r>
            <a:r>
              <a:rPr lang="en-CA" sz="3200" dirty="0" smtClean="0"/>
              <a:t> and </a:t>
            </a:r>
            <a:r>
              <a:rPr lang="en-CA" sz="3200" b="1" dirty="0" smtClean="0">
                <a:solidFill>
                  <a:srgbClr val="0070C0"/>
                </a:solidFill>
              </a:rPr>
              <a:t>6 different </a:t>
            </a:r>
            <a:r>
              <a:rPr lang="en-CA" sz="3600" b="1" dirty="0" smtClean="0">
                <a:solidFill>
                  <a:srgbClr val="0070C0"/>
                </a:solidFill>
              </a:rPr>
              <a:t>genotypes</a:t>
            </a:r>
            <a:endParaRPr lang="en-CA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Multiple Alleles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72608"/>
          </a:xfrm>
        </p:spPr>
        <p:txBody>
          <a:bodyPr/>
          <a:lstStyle/>
          <a:p>
            <a:pPr>
              <a:buNone/>
            </a:pPr>
            <a:r>
              <a:rPr lang="en-CA" u="sng" dirty="0" smtClean="0"/>
              <a:t>Multiple Alleles function much like the ranking of</a:t>
            </a:r>
          </a:p>
          <a:p>
            <a:pPr>
              <a:buNone/>
            </a:pPr>
            <a:r>
              <a:rPr lang="en-CA" u="sng" dirty="0" smtClean="0"/>
              <a:t>managers at a job</a:t>
            </a:r>
            <a:r>
              <a:rPr lang="en-CA" dirty="0" smtClean="0"/>
              <a:t>:</a:t>
            </a:r>
          </a:p>
          <a:p>
            <a:pPr lvl="1"/>
            <a:r>
              <a:rPr lang="en-CA" b="1" dirty="0" smtClean="0">
                <a:solidFill>
                  <a:srgbClr val="FF0000"/>
                </a:solidFill>
              </a:rPr>
              <a:t>Store Manager </a:t>
            </a:r>
            <a:r>
              <a:rPr lang="en-CA" dirty="0" smtClean="0"/>
              <a:t>– in charge any time he is around (dominant over all others)</a:t>
            </a:r>
          </a:p>
          <a:p>
            <a:pPr lvl="1"/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Assistant manager </a:t>
            </a:r>
            <a:r>
              <a:rPr lang="en-CA" dirty="0" smtClean="0"/>
              <a:t>– in charge when manager is not around (recessive only to manager)</a:t>
            </a:r>
          </a:p>
          <a:p>
            <a:pPr lvl="1"/>
            <a:r>
              <a:rPr lang="en-CA" b="1" dirty="0" smtClean="0">
                <a:solidFill>
                  <a:srgbClr val="00B050"/>
                </a:solidFill>
              </a:rPr>
              <a:t>Department manager </a:t>
            </a:r>
            <a:r>
              <a:rPr lang="en-CA" dirty="0" smtClean="0"/>
              <a:t>– in charge of (dominant over) only non-management personnel (recessive to both store managers)</a:t>
            </a:r>
          </a:p>
          <a:p>
            <a:pPr lvl="1"/>
            <a:r>
              <a:rPr lang="en-CA" b="1" dirty="0" smtClean="0">
                <a:solidFill>
                  <a:srgbClr val="7030A0"/>
                </a:solidFill>
              </a:rPr>
              <a:t>You</a:t>
            </a:r>
            <a:r>
              <a:rPr lang="en-CA" dirty="0" smtClean="0"/>
              <a:t> (a.k.a. Crud) – In charge when you’re the only one around </a:t>
            </a:r>
            <a:r>
              <a:rPr lang="en-CA" dirty="0" smtClean="0">
                <a:sym typeface="Wingdings" pitchFamily="2" charset="2"/>
              </a:rPr>
              <a:t> (recessive to all others)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Multiple Alleles – Blood Types</a:t>
            </a:r>
            <a:endParaRPr lang="en-CA" b="1" dirty="0"/>
          </a:p>
        </p:txBody>
      </p:sp>
      <p:pic>
        <p:nvPicPr>
          <p:cNvPr id="3074" name="Picture 2" descr="http://www.1cro.com/arizona/mendelian_genetics/problem_sets/monohybrid_cross/graphics/11t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607" y="1700808"/>
            <a:ext cx="4052606" cy="5178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71934" y="1772816"/>
            <a:ext cx="50720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i="1" dirty="0" err="1" smtClean="0">
                <a:solidFill>
                  <a:srgbClr val="0070C0"/>
                </a:solidFill>
              </a:rPr>
              <a:t>i</a:t>
            </a:r>
            <a:r>
              <a:rPr lang="en-CA" sz="2800" i="1" dirty="0" smtClean="0"/>
              <a:t> = O blood type and no antigen</a:t>
            </a:r>
          </a:p>
          <a:p>
            <a:r>
              <a:rPr lang="en-CA" sz="2800" b="1" i="1" dirty="0" smtClean="0">
                <a:solidFill>
                  <a:srgbClr val="FF0000"/>
                </a:solidFill>
              </a:rPr>
              <a:t>I</a:t>
            </a:r>
            <a:r>
              <a:rPr lang="en-CA" sz="2800" b="1" i="1" baseline="30000" dirty="0" smtClean="0">
                <a:solidFill>
                  <a:srgbClr val="FF0000"/>
                </a:solidFill>
              </a:rPr>
              <a:t>A</a:t>
            </a:r>
            <a:r>
              <a:rPr lang="en-CA" sz="2800" i="1" dirty="0" smtClean="0"/>
              <a:t> = A blood type and A antigen</a:t>
            </a:r>
          </a:p>
          <a:p>
            <a:r>
              <a:rPr lang="en-CA" sz="2800" b="1" i="1" dirty="0" smtClean="0">
                <a:solidFill>
                  <a:srgbClr val="7030A0"/>
                </a:solidFill>
              </a:rPr>
              <a:t>I</a:t>
            </a:r>
            <a:r>
              <a:rPr lang="en-CA" sz="2800" b="1" i="1" baseline="30000" dirty="0" smtClean="0">
                <a:solidFill>
                  <a:srgbClr val="7030A0"/>
                </a:solidFill>
              </a:rPr>
              <a:t>B</a:t>
            </a:r>
            <a:r>
              <a:rPr lang="en-CA" sz="2800" b="1" i="1" dirty="0" smtClean="0">
                <a:solidFill>
                  <a:srgbClr val="7030A0"/>
                </a:solidFill>
              </a:rPr>
              <a:t> </a:t>
            </a:r>
            <a:r>
              <a:rPr lang="en-CA" sz="2800" i="1" dirty="0" smtClean="0"/>
              <a:t>= B blood type and B antigen</a:t>
            </a:r>
          </a:p>
          <a:p>
            <a:endParaRPr lang="en-CA" sz="2800" i="1" dirty="0" smtClean="0"/>
          </a:p>
          <a:p>
            <a:r>
              <a:rPr lang="en-CA" sz="2800" b="1" i="1" dirty="0" smtClean="0">
                <a:solidFill>
                  <a:srgbClr val="0070C0"/>
                </a:solidFill>
              </a:rPr>
              <a:t>- </a:t>
            </a:r>
            <a:r>
              <a:rPr lang="en-CA" sz="2800" b="1" i="1" dirty="0" err="1" smtClean="0">
                <a:solidFill>
                  <a:srgbClr val="0070C0"/>
                </a:solidFill>
              </a:rPr>
              <a:t>i</a:t>
            </a:r>
            <a:r>
              <a:rPr lang="en-CA" sz="2800" b="1" i="1" dirty="0" smtClean="0">
                <a:solidFill>
                  <a:srgbClr val="0070C0"/>
                </a:solidFill>
              </a:rPr>
              <a:t> recessive</a:t>
            </a:r>
          </a:p>
          <a:p>
            <a:r>
              <a:rPr lang="en-CA" sz="2800" b="1" i="1" dirty="0" smtClean="0">
                <a:solidFill>
                  <a:srgbClr val="FF0000"/>
                </a:solidFill>
              </a:rPr>
              <a:t>- I</a:t>
            </a:r>
            <a:r>
              <a:rPr lang="en-CA" sz="2800" b="1" i="1" baseline="30000" dirty="0" smtClean="0">
                <a:solidFill>
                  <a:srgbClr val="FF0000"/>
                </a:solidFill>
              </a:rPr>
              <a:t>A</a:t>
            </a:r>
            <a:r>
              <a:rPr lang="en-CA" sz="2800" b="1" i="1" dirty="0" smtClean="0">
                <a:solidFill>
                  <a:srgbClr val="FF0000"/>
                </a:solidFill>
              </a:rPr>
              <a:t> </a:t>
            </a:r>
            <a:r>
              <a:rPr lang="en-CA" sz="2800" b="1" i="1" dirty="0" smtClean="0"/>
              <a:t>and</a:t>
            </a:r>
            <a:r>
              <a:rPr lang="en-CA" sz="2800" b="1" i="1" dirty="0" smtClean="0">
                <a:solidFill>
                  <a:srgbClr val="FF0000"/>
                </a:solidFill>
              </a:rPr>
              <a:t> </a:t>
            </a:r>
            <a:r>
              <a:rPr lang="en-CA" sz="2800" b="1" i="1" dirty="0" smtClean="0">
                <a:solidFill>
                  <a:srgbClr val="7030A0"/>
                </a:solidFill>
              </a:rPr>
              <a:t>I</a:t>
            </a:r>
            <a:r>
              <a:rPr lang="en-CA" sz="2800" b="1" i="1" baseline="30000" dirty="0" smtClean="0">
                <a:solidFill>
                  <a:srgbClr val="7030A0"/>
                </a:solidFill>
              </a:rPr>
              <a:t>B</a:t>
            </a:r>
            <a:r>
              <a:rPr lang="en-CA" sz="2800" b="1" i="1" dirty="0" smtClean="0">
                <a:solidFill>
                  <a:srgbClr val="FF0000"/>
                </a:solidFill>
              </a:rPr>
              <a:t> </a:t>
            </a:r>
            <a:r>
              <a:rPr lang="en-CA" sz="2800" b="1" i="1" dirty="0" smtClean="0"/>
              <a:t>are</a:t>
            </a:r>
            <a:r>
              <a:rPr lang="en-CA" sz="2800" b="1" i="1" dirty="0" smtClean="0">
                <a:solidFill>
                  <a:srgbClr val="FF0000"/>
                </a:solidFill>
              </a:rPr>
              <a:t> </a:t>
            </a:r>
            <a:r>
              <a:rPr lang="en-CA" sz="2800" b="1" i="1" dirty="0" smtClean="0">
                <a:solidFill>
                  <a:srgbClr val="00B050"/>
                </a:solidFill>
              </a:rPr>
              <a:t>co-dominant</a:t>
            </a:r>
          </a:p>
          <a:p>
            <a:pPr>
              <a:buFont typeface="Arial" pitchFamily="34" charset="0"/>
              <a:buChar char="•"/>
            </a:pPr>
            <a:r>
              <a:rPr lang="en-CA" sz="2800" i="1" dirty="0" smtClean="0"/>
              <a:t> Therefore, anything paired with </a:t>
            </a:r>
            <a:r>
              <a:rPr lang="en-CA" sz="2800" b="1" i="1" dirty="0" err="1" smtClean="0">
                <a:solidFill>
                  <a:srgbClr val="0070C0"/>
                </a:solidFill>
              </a:rPr>
              <a:t>i</a:t>
            </a:r>
            <a:r>
              <a:rPr lang="en-CA" sz="2800" i="1" dirty="0" smtClean="0"/>
              <a:t> will mask the O blood type. </a:t>
            </a:r>
          </a:p>
          <a:p>
            <a:pPr>
              <a:buFont typeface="Arial" pitchFamily="34" charset="0"/>
              <a:buChar char="•"/>
            </a:pPr>
            <a:r>
              <a:rPr lang="en-CA" sz="2800" b="1" i="1" dirty="0" smtClean="0">
                <a:solidFill>
                  <a:srgbClr val="FF0000"/>
                </a:solidFill>
              </a:rPr>
              <a:t> I</a:t>
            </a:r>
            <a:r>
              <a:rPr lang="en-CA" sz="2800" b="1" i="1" baseline="30000" dirty="0" smtClean="0">
                <a:solidFill>
                  <a:srgbClr val="FF0000"/>
                </a:solidFill>
              </a:rPr>
              <a:t>A</a:t>
            </a:r>
            <a:r>
              <a:rPr lang="en-CA" sz="2800" i="1" dirty="0" smtClean="0"/>
              <a:t> and</a:t>
            </a:r>
            <a:r>
              <a:rPr lang="en-CA" sz="2800" i="1" dirty="0" smtClean="0">
                <a:solidFill>
                  <a:srgbClr val="7030A0"/>
                </a:solidFill>
              </a:rPr>
              <a:t> </a:t>
            </a:r>
            <a:r>
              <a:rPr lang="en-CA" sz="2800" b="1" i="1" dirty="0" smtClean="0">
                <a:solidFill>
                  <a:srgbClr val="7030A0"/>
                </a:solidFill>
              </a:rPr>
              <a:t>I</a:t>
            </a:r>
            <a:r>
              <a:rPr lang="en-CA" sz="2800" b="1" i="1" baseline="30000" dirty="0" smtClean="0">
                <a:solidFill>
                  <a:srgbClr val="7030A0"/>
                </a:solidFill>
              </a:rPr>
              <a:t>B</a:t>
            </a:r>
            <a:r>
              <a:rPr lang="en-CA" sz="2800" i="1" dirty="0" smtClean="0">
                <a:solidFill>
                  <a:srgbClr val="7030A0"/>
                </a:solidFill>
              </a:rPr>
              <a:t> </a:t>
            </a:r>
            <a:r>
              <a:rPr lang="en-CA" sz="2800" i="1" dirty="0" smtClean="0"/>
              <a:t>together will produce an AB blood type with both A and B antigens</a:t>
            </a:r>
            <a:r>
              <a:rPr lang="en-CA" sz="2800" dirty="0" smtClean="0"/>
              <a:t>. </a:t>
            </a:r>
            <a:endParaRPr lang="en-C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Multiple Alleles in Flies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7800"/>
          </a:xfrm>
        </p:spPr>
        <p:txBody>
          <a:bodyPr/>
          <a:lstStyle/>
          <a:p>
            <a:pPr>
              <a:defRPr/>
            </a:pPr>
            <a:r>
              <a:rPr lang="en-GB" i="1" dirty="0" smtClean="0"/>
              <a:t>Drosophila </a:t>
            </a:r>
            <a:r>
              <a:rPr lang="en-GB" i="1" dirty="0" err="1" smtClean="0"/>
              <a:t>melanogaster</a:t>
            </a:r>
            <a:r>
              <a:rPr lang="en-GB" i="1" dirty="0" smtClean="0"/>
              <a:t> </a:t>
            </a:r>
            <a:r>
              <a:rPr lang="en-GB" dirty="0" smtClean="0"/>
              <a:t>“fruit fly” - </a:t>
            </a:r>
            <a:r>
              <a:rPr lang="en-GB" b="1" dirty="0" smtClean="0"/>
              <a:t>eye </a:t>
            </a:r>
            <a:r>
              <a:rPr lang="en-GB" b="1" dirty="0" err="1" smtClean="0"/>
              <a:t>color</a:t>
            </a:r>
            <a:endParaRPr lang="en-GB" b="1" dirty="0" smtClean="0"/>
          </a:p>
          <a:p>
            <a:pPr>
              <a:defRPr/>
            </a:pPr>
            <a:r>
              <a:rPr lang="en-GB" dirty="0" smtClean="0"/>
              <a:t>Red is most common </a:t>
            </a:r>
            <a:r>
              <a:rPr lang="en-GB" b="1" dirty="0" smtClean="0">
                <a:solidFill>
                  <a:srgbClr val="7030A0"/>
                </a:solidFill>
              </a:rPr>
              <a:t>(dominant) </a:t>
            </a:r>
            <a:r>
              <a:rPr lang="en-GB" dirty="0" smtClean="0"/>
              <a:t>- “wild type”</a:t>
            </a:r>
          </a:p>
          <a:p>
            <a:pPr>
              <a:defRPr/>
            </a:pPr>
            <a:r>
              <a:rPr lang="en-GB" dirty="0" smtClean="0"/>
              <a:t>Other </a:t>
            </a:r>
            <a:r>
              <a:rPr lang="en-GB" dirty="0" err="1" smtClean="0"/>
              <a:t>colors</a:t>
            </a:r>
            <a:r>
              <a:rPr lang="en-GB" dirty="0" smtClean="0"/>
              <a:t> include: honey, apricot, white</a:t>
            </a:r>
            <a:endParaRPr lang="en-CA" dirty="0" smtClean="0"/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r>
              <a:rPr lang="en-CA" b="1" dirty="0" smtClean="0"/>
              <a:t>Order of dominance:</a:t>
            </a:r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65" t="22379" r="2788" b="7502"/>
          <a:stretch>
            <a:fillRect/>
          </a:stretch>
        </p:blipFill>
        <p:spPr bwMode="auto">
          <a:xfrm>
            <a:off x="42229" y="3933056"/>
            <a:ext cx="9101771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40768"/>
          </a:xfrm>
        </p:spPr>
        <p:txBody>
          <a:bodyPr>
            <a:normAutofit/>
          </a:bodyPr>
          <a:lstStyle/>
          <a:p>
            <a:r>
              <a:rPr lang="en-CA" b="1" dirty="0" smtClean="0"/>
              <a:t>Multiple Alleles in Flies</a:t>
            </a:r>
            <a:br>
              <a:rPr lang="en-CA" b="1" dirty="0" smtClean="0"/>
            </a:br>
            <a:r>
              <a:rPr lang="en-CA" sz="3600" b="1" dirty="0" smtClean="0">
                <a:solidFill>
                  <a:srgbClr val="FF0000"/>
                </a:solidFill>
              </a:rPr>
              <a:t>Sample Ex 1 (pg. 609)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50" t="7227" r="3926" b="3152"/>
          <a:stretch>
            <a:fillRect/>
          </a:stretch>
        </p:blipFill>
        <p:spPr bwMode="auto">
          <a:xfrm>
            <a:off x="1979712" y="1334132"/>
            <a:ext cx="5256584" cy="55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060848"/>
          </a:xfrm>
        </p:spPr>
        <p:txBody>
          <a:bodyPr>
            <a:normAutofit/>
          </a:bodyPr>
          <a:lstStyle/>
          <a:p>
            <a:r>
              <a:rPr lang="en-CA" b="1" dirty="0" smtClean="0"/>
              <a:t>Multiple Alleles in Flies</a:t>
            </a:r>
            <a:br>
              <a:rPr lang="en-CA" b="1" dirty="0" smtClean="0"/>
            </a:br>
            <a:r>
              <a:rPr lang="en-CA" sz="3600" b="1" dirty="0" smtClean="0">
                <a:solidFill>
                  <a:srgbClr val="FF0000"/>
                </a:solidFill>
              </a:rPr>
              <a:t>Practice #1 (pg. 609)</a:t>
            </a:r>
            <a:endParaRPr lang="en-CA" b="1"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771800" y="3140968"/>
            <a:ext cx="42484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91680" y="4437112"/>
            <a:ext cx="53285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91680" y="5589240"/>
            <a:ext cx="532859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71800" y="3140968"/>
            <a:ext cx="0" cy="24482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60032" y="2132856"/>
            <a:ext cx="0" cy="3456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0272" y="2132856"/>
            <a:ext cx="0" cy="3456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7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Incomplete Dominance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GB" dirty="0" smtClean="0"/>
              <a:t>Called </a:t>
            </a:r>
            <a:r>
              <a:rPr lang="en-GB" b="1" dirty="0" smtClean="0">
                <a:solidFill>
                  <a:srgbClr val="00B050"/>
                </a:solidFill>
              </a:rPr>
              <a:t>intermediate inheritance</a:t>
            </a:r>
            <a:endParaRPr lang="en-CA" b="1" dirty="0" smtClean="0">
              <a:solidFill>
                <a:srgbClr val="00B050"/>
              </a:solidFill>
            </a:endParaRPr>
          </a:p>
          <a:p>
            <a:r>
              <a:rPr lang="en-CA" dirty="0" smtClean="0"/>
              <a:t>Neither of two alleles for the same gene can completely dominate the other </a:t>
            </a:r>
            <a:r>
              <a:rPr lang="en-CA" b="1" dirty="0" smtClean="0">
                <a:solidFill>
                  <a:srgbClr val="7030A0"/>
                </a:solidFill>
              </a:rPr>
              <a:t>(equally dominant)</a:t>
            </a:r>
          </a:p>
          <a:p>
            <a:pPr>
              <a:defRPr/>
            </a:pPr>
            <a:r>
              <a:rPr lang="en-GB" dirty="0" smtClean="0"/>
              <a:t>Interact to produce a new phenotype – </a:t>
            </a:r>
            <a:r>
              <a:rPr lang="en-GB" b="1" dirty="0" smtClean="0">
                <a:solidFill>
                  <a:srgbClr val="FF0000"/>
                </a:solidFill>
              </a:rPr>
              <a:t>pg. 609</a:t>
            </a:r>
          </a:p>
          <a:p>
            <a:pPr algn="ctr">
              <a:buNone/>
              <a:defRPr/>
            </a:pPr>
            <a:r>
              <a:rPr lang="en-GB" b="1" dirty="0" smtClean="0"/>
              <a:t>Ex. </a:t>
            </a:r>
            <a:r>
              <a:rPr lang="en-GB" b="1" u="sng" dirty="0" smtClean="0"/>
              <a:t>red and white snapdragons will produce pink offspring when crossed</a:t>
            </a:r>
          </a:p>
          <a:p>
            <a:pPr>
              <a:buNone/>
              <a:defRPr/>
            </a:pPr>
            <a:endParaRPr lang="en-CA" b="1" u="sng" dirty="0" smtClean="0"/>
          </a:p>
        </p:txBody>
      </p:sp>
      <p:pic>
        <p:nvPicPr>
          <p:cNvPr id="40962" name="Picture 2" descr="http://www.bio.georgiasouthern.edu/bio-home/harvey/lect/images/incomdo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356441"/>
            <a:ext cx="3240360" cy="2501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Incomplete Dominance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/>
          </a:bodyPr>
          <a:lstStyle/>
          <a:p>
            <a:pPr>
              <a:buNone/>
            </a:pPr>
            <a:endParaRPr lang="en-CA" sz="1800" dirty="0" smtClean="0"/>
          </a:p>
          <a:p>
            <a:pPr>
              <a:buNone/>
            </a:pPr>
            <a:r>
              <a:rPr lang="en-CA" dirty="0" smtClean="0"/>
              <a:t>		</a:t>
            </a:r>
            <a:endParaRPr lang="en-CA" dirty="0"/>
          </a:p>
        </p:txBody>
      </p:sp>
      <p:pic>
        <p:nvPicPr>
          <p:cNvPr id="3076" name="Picture 4" descr="http://1.bp.blogspot.com/_8LXLaTipY_4/TD0izx2mVKI/AAAAAAAAADE/iW9FxW8lqpQ/s1600/incomplete%2520dominance.jpg"/>
          <p:cNvPicPr>
            <a:picLocks noChangeAspect="1" noChangeArrowheads="1"/>
          </p:cNvPicPr>
          <p:nvPr/>
        </p:nvPicPr>
        <p:blipFill>
          <a:blip r:embed="rId2" cstate="print"/>
          <a:srcRect l="12433" t="1169" r="12916" b="5713"/>
          <a:stretch>
            <a:fillRect/>
          </a:stretch>
        </p:blipFill>
        <p:spPr bwMode="auto">
          <a:xfrm>
            <a:off x="1259632" y="890384"/>
            <a:ext cx="6372200" cy="5967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Selective Breeding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Choosing and breeding specific plants and animals for particular physical features or behaviours</a:t>
            </a:r>
          </a:p>
          <a:p>
            <a:endParaRPr lang="en-CA" dirty="0" smtClean="0"/>
          </a:p>
          <a:p>
            <a:r>
              <a:rPr lang="en-CA" dirty="0" smtClean="0"/>
              <a:t>Occurred before anyone knew anything about genes</a:t>
            </a:r>
          </a:p>
          <a:p>
            <a:r>
              <a:rPr lang="en-CA" dirty="0" smtClean="0">
                <a:hlinkClick r:id="rId2"/>
              </a:rPr>
              <a:t>http://www.dnatube.com/video/574/Dog-Breeding</a:t>
            </a:r>
            <a:endParaRPr lang="en-CA" dirty="0" smtClean="0"/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animal.discovery.com/videos/dogs-101-dogo-argentino.html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Incomplete Dominance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31055"/>
          </a:xfrm>
        </p:spPr>
        <p:txBody>
          <a:bodyPr/>
          <a:lstStyle/>
          <a:p>
            <a:r>
              <a:rPr lang="en-CA" dirty="0" smtClean="0"/>
              <a:t>Sickle cell anemia in humans is a type of incomplete dominance</a:t>
            </a:r>
            <a:endParaRPr lang="en-CA" dirty="0"/>
          </a:p>
        </p:txBody>
      </p:sp>
      <p:pic>
        <p:nvPicPr>
          <p:cNvPr id="2052" name="Picture 4" descr="http://sicklecellanemia.ca/images/sickle_cell.jpg"/>
          <p:cNvPicPr>
            <a:picLocks noChangeAspect="1" noChangeArrowheads="1"/>
          </p:cNvPicPr>
          <p:nvPr/>
        </p:nvPicPr>
        <p:blipFill>
          <a:blip r:embed="rId2" cstate="print"/>
          <a:srcRect l="3997" t="6890" r="4076" b="13581"/>
          <a:stretch>
            <a:fillRect/>
          </a:stretch>
        </p:blipFill>
        <p:spPr bwMode="auto">
          <a:xfrm>
            <a:off x="683568" y="2996952"/>
            <a:ext cx="4076761" cy="230425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5517233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>
                <a:hlinkClick r:id="rId3"/>
              </a:rPr>
              <a:t>http://video.about.com/rarediseases/Sickle-Cell-Disease.htm</a:t>
            </a:r>
            <a:endParaRPr lang="en-CA" sz="2400" dirty="0" smtClean="0"/>
          </a:p>
          <a:p>
            <a:pPr algn="ctr"/>
            <a:r>
              <a:rPr lang="en-CA" sz="2400" dirty="0" smtClean="0">
                <a:hlinkClick r:id="rId4"/>
              </a:rPr>
              <a:t>http://www.youtube.com/watch?v=1fN7rOwDyMQ</a:t>
            </a:r>
            <a:r>
              <a:rPr lang="en-CA" sz="2400" dirty="0" smtClean="0"/>
              <a:t> </a:t>
            </a:r>
          </a:p>
          <a:p>
            <a:pPr algn="ctr"/>
            <a:r>
              <a:rPr lang="en-CA" sz="2400" dirty="0" smtClean="0">
                <a:hlinkClick r:id="rId5"/>
              </a:rPr>
              <a:t>http://www.youtube.com/watch?v=ujf72mjy0Bg</a:t>
            </a:r>
            <a:endParaRPr lang="en-CA" sz="2400" dirty="0" smtClean="0"/>
          </a:p>
          <a:p>
            <a:endParaRPr lang="en-CA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98884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en-CA" sz="2000" b="0" i="0" u="none" strike="noStrike" cap="none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en-CA" sz="2000" b="0" i="0" u="none" strike="noStrike" cap="none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CA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Normal blood cells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en-CA" sz="2000" b="0" i="0" u="none" strike="noStrike" cap="none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en-CA" sz="2000" b="0" i="0" u="none" strike="noStrike" cap="none" normalizeH="0" baseline="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Sickle cell trait (“heterozygous</a:t>
            </a:r>
            <a:r>
              <a:rPr kumimoji="0" lang="en-C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advantage”)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en-CA" sz="2000" b="0" i="0" u="none" strike="noStrike" cap="none" normalizeH="0" baseline="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Hb</a:t>
            </a:r>
            <a:r>
              <a:rPr kumimoji="0" lang="en-CA" sz="2000" b="0" i="0" u="none" strike="noStrike" cap="none" normalizeH="0" baseline="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= Sickle cell disease</a:t>
            </a:r>
            <a:endParaRPr kumimoji="0" lang="en-C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://www.topnews.in/files/Malaria-healt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996952"/>
            <a:ext cx="3454104" cy="232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Co-dominance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4543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Both genes are fully expressed at the same time</a:t>
            </a:r>
          </a:p>
          <a:p>
            <a:pPr>
              <a:defRPr/>
            </a:pPr>
            <a:r>
              <a:rPr lang="en-GB" dirty="0" smtClean="0"/>
              <a:t>Page 610</a:t>
            </a:r>
          </a:p>
          <a:p>
            <a:pPr>
              <a:buNone/>
              <a:defRPr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chemeClr val="bg1">
                    <a:lumMod val="50000"/>
                  </a:schemeClr>
                </a:solidFill>
              </a:rPr>
              <a:t>Roan horse: </a:t>
            </a:r>
            <a:r>
              <a:rPr lang="en-CA" dirty="0" smtClean="0"/>
              <a:t>base colour and white fully expressed in a heterozygous individual</a:t>
            </a:r>
          </a:p>
          <a:p>
            <a:pPr lvl="1"/>
            <a:endParaRPr lang="en-CA" dirty="0"/>
          </a:p>
        </p:txBody>
      </p:sp>
      <p:pic>
        <p:nvPicPr>
          <p:cNvPr id="1026" name="Picture 2" descr="http://globalhorseculture.typepad.com/photos/uncategorized/2007/06/28/blue_roan.jpg"/>
          <p:cNvPicPr>
            <a:picLocks noChangeAspect="1" noChangeArrowheads="1"/>
          </p:cNvPicPr>
          <p:nvPr/>
        </p:nvPicPr>
        <p:blipFill>
          <a:blip r:embed="rId2" cstate="print"/>
          <a:srcRect l="5471" t="10653" r="9930" b="5131"/>
          <a:stretch>
            <a:fillRect/>
          </a:stretch>
        </p:blipFill>
        <p:spPr bwMode="auto">
          <a:xfrm>
            <a:off x="5710849" y="3717032"/>
            <a:ext cx="3433151" cy="3140968"/>
          </a:xfrm>
          <a:prstGeom prst="rect">
            <a:avLst/>
          </a:prstGeom>
          <a:noFill/>
        </p:spPr>
      </p:pic>
      <p:pic>
        <p:nvPicPr>
          <p:cNvPr id="1028" name="Picture 4" descr="http://us.123rf.com/400wm/400/400/goce/goce1101/goce110100005/8565755-farm-scene-with-white-and-black-horse.jpg"/>
          <p:cNvPicPr>
            <a:picLocks noChangeAspect="1" noChangeArrowheads="1"/>
          </p:cNvPicPr>
          <p:nvPr/>
        </p:nvPicPr>
        <p:blipFill>
          <a:blip r:embed="rId3" cstate="print"/>
          <a:srcRect t="36681"/>
          <a:stretch>
            <a:fillRect/>
          </a:stretch>
        </p:blipFill>
        <p:spPr bwMode="auto">
          <a:xfrm>
            <a:off x="0" y="4149080"/>
            <a:ext cx="4688012" cy="1988840"/>
          </a:xfrm>
          <a:prstGeom prst="rect">
            <a:avLst/>
          </a:prstGeom>
          <a:noFill/>
        </p:spPr>
      </p:pic>
      <p:sp>
        <p:nvSpPr>
          <p:cNvPr id="6" name="Multiply 5"/>
          <p:cNvSpPr/>
          <p:nvPr/>
        </p:nvSpPr>
        <p:spPr>
          <a:xfrm>
            <a:off x="1907704" y="4581128"/>
            <a:ext cx="857256" cy="121444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ight Arrow 6"/>
          <p:cNvSpPr/>
          <p:nvPr/>
        </p:nvSpPr>
        <p:spPr>
          <a:xfrm>
            <a:off x="4716016" y="4797152"/>
            <a:ext cx="1071570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Co-dominance</a:t>
            </a:r>
            <a:endParaRPr lang="en-CA" b="1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 l="4649" t="7958" r="3514" b="2915"/>
          <a:stretch>
            <a:fillRect/>
          </a:stretch>
        </p:blipFill>
        <p:spPr bwMode="auto">
          <a:xfrm>
            <a:off x="827584" y="868182"/>
            <a:ext cx="7380312" cy="598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Co-dominance</a:t>
            </a:r>
            <a:endParaRPr lang="en-CA" b="1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 l="2758" t="7080" r="1686" b="5126"/>
          <a:stretch>
            <a:fillRect/>
          </a:stretch>
        </p:blipFill>
        <p:spPr bwMode="auto">
          <a:xfrm>
            <a:off x="-1" y="1412776"/>
            <a:ext cx="91345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Genes and the Environment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Environmental conditions </a:t>
            </a:r>
            <a:r>
              <a:rPr lang="en-CA" dirty="0" smtClean="0"/>
              <a:t>can affect the expression (</a:t>
            </a:r>
            <a:r>
              <a:rPr lang="en-CA" b="1" dirty="0" smtClean="0">
                <a:solidFill>
                  <a:srgbClr val="00B0F0"/>
                </a:solidFill>
              </a:rPr>
              <a:t>phenotype</a:t>
            </a:r>
            <a:r>
              <a:rPr lang="en-CA" dirty="0" smtClean="0"/>
              <a:t>) of certain traits (impossible to determine to what extent they interact with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genotype</a:t>
            </a:r>
            <a:r>
              <a:rPr lang="en-CA" dirty="0" smtClean="0"/>
              <a:t>)</a:t>
            </a:r>
          </a:p>
          <a:p>
            <a:pPr>
              <a:buNone/>
            </a:pPr>
            <a:r>
              <a:rPr lang="en-CA" sz="2800" b="1" dirty="0" smtClean="0"/>
              <a:t>Ex. </a:t>
            </a:r>
            <a:r>
              <a:rPr lang="en-CA" sz="2800" b="1" dirty="0" smtClean="0">
                <a:solidFill>
                  <a:schemeClr val="bg1">
                    <a:lumMod val="50000"/>
                  </a:schemeClr>
                </a:solidFill>
              </a:rPr>
              <a:t>Siamese cats </a:t>
            </a:r>
            <a:r>
              <a:rPr lang="en-CA" sz="2800" dirty="0" smtClean="0"/>
              <a:t>- colouring genes are </a:t>
            </a:r>
          </a:p>
          <a:p>
            <a:pPr>
              <a:buNone/>
            </a:pPr>
            <a:r>
              <a:rPr lang="en-CA" sz="2800" dirty="0" smtClean="0"/>
              <a:t>only active below certain temperatures.</a:t>
            </a:r>
          </a:p>
          <a:p>
            <a:pPr>
              <a:buNone/>
            </a:pPr>
            <a:r>
              <a:rPr lang="en-CA" sz="2800" b="1" dirty="0" smtClean="0"/>
              <a:t>	</a:t>
            </a:r>
          </a:p>
          <a:p>
            <a:pPr>
              <a:buNone/>
            </a:pPr>
            <a:r>
              <a:rPr lang="en-CA" sz="2800" b="1" dirty="0" smtClean="0"/>
              <a:t>Ex. </a:t>
            </a:r>
            <a:r>
              <a:rPr lang="en-CA" sz="2800" b="1" dirty="0" smtClean="0">
                <a:solidFill>
                  <a:srgbClr val="00B050"/>
                </a:solidFill>
              </a:rPr>
              <a:t>Height</a:t>
            </a:r>
            <a:r>
              <a:rPr lang="en-CA" sz="2800" b="1" dirty="0" smtClean="0"/>
              <a:t> </a:t>
            </a:r>
            <a:r>
              <a:rPr lang="en-CA" sz="2800" dirty="0" smtClean="0"/>
              <a:t>(plants &amp; animals) - No matter what your genes</a:t>
            </a:r>
          </a:p>
          <a:p>
            <a:pPr>
              <a:buNone/>
            </a:pPr>
            <a:r>
              <a:rPr lang="en-CA" sz="2800" dirty="0" smtClean="0"/>
              <a:t>code for, you won’t reach your potential</a:t>
            </a:r>
          </a:p>
          <a:p>
            <a:pPr>
              <a:buNone/>
            </a:pPr>
            <a:r>
              <a:rPr lang="en-CA" sz="2800" dirty="0" smtClean="0"/>
              <a:t>w/o proper conditions.</a:t>
            </a:r>
            <a:endParaRPr lang="en-CA" sz="2800" dirty="0"/>
          </a:p>
        </p:txBody>
      </p:sp>
      <p:pic>
        <p:nvPicPr>
          <p:cNvPr id="57346" name="Picture 2" descr="http://www.itsnature.org/wp-content/uploads/2010/09/745371_siamese_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852936"/>
            <a:ext cx="2112235" cy="1584176"/>
          </a:xfrm>
          <a:prstGeom prst="rect">
            <a:avLst/>
          </a:prstGeom>
          <a:noFill/>
        </p:spPr>
      </p:pic>
      <p:pic>
        <p:nvPicPr>
          <p:cNvPr id="18434" name="Picture 2" descr="http://www.experiland.com/_images_diagrams/ProjectDrawing_P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344" y="5092209"/>
            <a:ext cx="3218656" cy="1765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7030A0"/>
                </a:solidFill>
              </a:rPr>
              <a:t>Practice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en-CA" sz="4000" b="1" dirty="0" smtClean="0"/>
              <a:t>Pg. 612 #1-3</a:t>
            </a:r>
          </a:p>
          <a:p>
            <a:pPr>
              <a:buNone/>
            </a:pPr>
            <a:endParaRPr lang="en-CA" sz="4000" b="1" dirty="0"/>
          </a:p>
          <a:p>
            <a:r>
              <a:rPr lang="en-CA" sz="4000" b="1" dirty="0" smtClean="0"/>
              <a:t>SpongeBob </a:t>
            </a:r>
            <a:r>
              <a:rPr lang="en-CA" sz="4000" b="1" dirty="0" err="1" smtClean="0"/>
              <a:t>CoDominance</a:t>
            </a:r>
            <a:r>
              <a:rPr lang="en-CA" sz="4000" b="1" dirty="0" smtClean="0"/>
              <a:t> Worksheet</a:t>
            </a:r>
          </a:p>
          <a:p>
            <a:pPr lvl="1"/>
            <a:r>
              <a:rPr lang="en-CA" sz="3200" b="1" dirty="0" smtClean="0">
                <a:solidFill>
                  <a:srgbClr val="FF0000"/>
                </a:solidFill>
              </a:rPr>
              <a:t>Discuss Tomorrow</a:t>
            </a:r>
          </a:p>
          <a:p>
            <a:pPr lvl="1">
              <a:buNone/>
            </a:pPr>
            <a:endParaRPr lang="en-CA" sz="3200" b="1" dirty="0" smtClean="0">
              <a:solidFill>
                <a:srgbClr val="FF0000"/>
              </a:solidFill>
            </a:endParaRPr>
          </a:p>
          <a:p>
            <a:r>
              <a:rPr lang="en-CA" sz="4000" b="1" dirty="0" smtClean="0"/>
              <a:t>Co &amp; Incomplete Dominance Worksheet</a:t>
            </a:r>
          </a:p>
          <a:p>
            <a:pPr>
              <a:buNone/>
            </a:pPr>
            <a:r>
              <a:rPr lang="en-CA" sz="4000" b="1" dirty="0" smtClean="0">
                <a:solidFill>
                  <a:srgbClr val="FF0000"/>
                </a:solidFill>
              </a:rPr>
              <a:t>	- </a:t>
            </a:r>
            <a:r>
              <a:rPr lang="en-CA" sz="3200" b="1" dirty="0" smtClean="0">
                <a:solidFill>
                  <a:srgbClr val="FF0000"/>
                </a:solidFill>
              </a:rPr>
              <a:t>Discuss Tomorrow</a:t>
            </a:r>
          </a:p>
          <a:p>
            <a:pPr>
              <a:buNone/>
            </a:pPr>
            <a:endParaRPr lang="en-CA" sz="3600" dirty="0"/>
          </a:p>
          <a:p>
            <a:r>
              <a:rPr lang="en-CA" sz="4000" b="1" dirty="0" smtClean="0"/>
              <a:t>Genetics Worksheet </a:t>
            </a:r>
            <a:r>
              <a:rPr lang="en-CA" sz="4000" b="1" dirty="0" smtClean="0">
                <a:solidFill>
                  <a:schemeClr val="accent6">
                    <a:lumMod val="75000"/>
                  </a:schemeClr>
                </a:solidFill>
              </a:rPr>
              <a:t>PART 7 &amp; 8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67" y="0"/>
            <a:ext cx="2282558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cosbiology.pbworks.com/f/1265737702/9.04.DihyrbidCross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6001">
            <a:off x="978264" y="-1124015"/>
            <a:ext cx="7328626" cy="80039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37" y="6021288"/>
            <a:ext cx="7772400" cy="823780"/>
          </a:xfrm>
          <a:solidFill>
            <a:schemeClr val="bg1">
              <a:alpha val="50000"/>
            </a:schemeClr>
          </a:solidFill>
        </p:spPr>
        <p:txBody>
          <a:bodyPr/>
          <a:lstStyle/>
          <a:p>
            <a:r>
              <a:rPr lang="en-CA" dirty="0" err="1" smtClean="0"/>
              <a:t>DiHYBRID</a:t>
            </a:r>
            <a:r>
              <a:rPr lang="en-CA" dirty="0" smtClean="0"/>
              <a:t> CROSSES (TWO TRAITS)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437112"/>
            <a:ext cx="7772400" cy="1500187"/>
          </a:xfrm>
        </p:spPr>
        <p:txBody>
          <a:bodyPr/>
          <a:lstStyle/>
          <a:p>
            <a:r>
              <a:rPr lang="en-CA" dirty="0" smtClean="0"/>
              <a:t>PART 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77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Law of Independent Assortment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257800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Mendel’s second law of inheritance</a:t>
            </a:r>
            <a:endParaRPr lang="en-CA" dirty="0" smtClean="0"/>
          </a:p>
          <a:p>
            <a:r>
              <a:rPr lang="en-CA" dirty="0" smtClean="0"/>
              <a:t>Two alleles for the same gene will assort independently of the alleles from different genes.</a:t>
            </a:r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33794" name="Picture 2" descr="http://blog.canacad.ac.jp/bio/BiologyIBHL1/files/453801.jpg"/>
          <p:cNvPicPr>
            <a:picLocks noChangeAspect="1" noChangeArrowheads="1"/>
          </p:cNvPicPr>
          <p:nvPr/>
        </p:nvPicPr>
        <p:blipFill>
          <a:blip r:embed="rId2" cstate="print"/>
          <a:srcRect t="14960" b="4401"/>
          <a:stretch>
            <a:fillRect/>
          </a:stretch>
        </p:blipFill>
        <p:spPr bwMode="auto">
          <a:xfrm>
            <a:off x="827584" y="2636912"/>
            <a:ext cx="7491232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err="1" smtClean="0"/>
              <a:t>DiHybrid</a:t>
            </a:r>
            <a:r>
              <a:rPr lang="en-CA" b="1" dirty="0" smtClean="0"/>
              <a:t> Cross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/>
          </a:bodyPr>
          <a:lstStyle/>
          <a:p>
            <a:r>
              <a:rPr lang="en-CA" dirty="0" smtClean="0"/>
              <a:t>Cross of two individuals that differ in </a:t>
            </a:r>
            <a:r>
              <a:rPr lang="en-CA" b="1" dirty="0" smtClean="0"/>
              <a:t>two traits</a:t>
            </a:r>
            <a:endParaRPr lang="en-CA" dirty="0" smtClean="0"/>
          </a:p>
          <a:p>
            <a:r>
              <a:rPr lang="en-CA" dirty="0" smtClean="0"/>
              <a:t>Genotype combinations can be found like </a:t>
            </a:r>
            <a:r>
              <a:rPr lang="en-CA" b="1" dirty="0" smtClean="0">
                <a:solidFill>
                  <a:srgbClr val="7030A0"/>
                </a:solidFill>
              </a:rPr>
              <a:t>Algebra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t="7461" r="3175" b="77836"/>
          <a:stretch>
            <a:fillRect/>
          </a:stretch>
        </p:blipFill>
        <p:spPr bwMode="auto">
          <a:xfrm>
            <a:off x="1475656" y="2348880"/>
            <a:ext cx="547260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 t="7461" r="3175" b="3999"/>
          <a:stretch>
            <a:fillRect/>
          </a:stretch>
        </p:blipFill>
        <p:spPr bwMode="auto">
          <a:xfrm>
            <a:off x="2051720" y="1654537"/>
            <a:ext cx="5472608" cy="52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rgbClr val="FFC000"/>
                </a:solidFill>
              </a:rPr>
              <a:t>Yellow, </a:t>
            </a:r>
            <a:r>
              <a:rPr lang="en-CA" b="1" dirty="0" smtClean="0">
                <a:solidFill>
                  <a:srgbClr val="FF0000"/>
                </a:solidFill>
              </a:rPr>
              <a:t>round </a:t>
            </a:r>
            <a:r>
              <a:rPr lang="en-CA" b="1" dirty="0" smtClean="0"/>
              <a:t>peas x </a:t>
            </a:r>
            <a:r>
              <a:rPr lang="en-CA" b="1" dirty="0" smtClean="0">
                <a:solidFill>
                  <a:srgbClr val="00B050"/>
                </a:solidFill>
              </a:rPr>
              <a:t>green, </a:t>
            </a:r>
            <a:r>
              <a:rPr lang="en-CA" b="1" dirty="0" smtClean="0">
                <a:solidFill>
                  <a:srgbClr val="0070C0"/>
                </a:solidFill>
              </a:rPr>
              <a:t>wrinkled </a:t>
            </a:r>
            <a:r>
              <a:rPr lang="en-CA" b="1" dirty="0" smtClean="0"/>
              <a:t>peas</a:t>
            </a:r>
          </a:p>
          <a:p>
            <a:pPr>
              <a:buNone/>
            </a:pPr>
            <a:r>
              <a:rPr lang="en-CA" b="1" dirty="0" smtClean="0"/>
              <a:t>		       P1</a:t>
            </a:r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r>
              <a:rPr lang="en-CA" b="1" dirty="0" smtClean="0"/>
              <a:t>                      </a:t>
            </a:r>
          </a:p>
          <a:p>
            <a:pPr>
              <a:buNone/>
            </a:pPr>
            <a:r>
              <a:rPr lang="en-CA" b="1" dirty="0" smtClean="0"/>
              <a:t>			F1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err="1" smtClean="0"/>
              <a:t>DiHybrid</a:t>
            </a:r>
            <a:r>
              <a:rPr lang="en-CA" b="1" dirty="0" smtClean="0"/>
              <a:t> Cross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Early Theories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en-CA" sz="4400" b="1" dirty="0" smtClean="0">
                <a:solidFill>
                  <a:srgbClr val="0070C0"/>
                </a:solidFill>
              </a:rPr>
              <a:t>Aristotle</a:t>
            </a:r>
            <a:endParaRPr lang="en-CA" sz="3600" b="1" dirty="0" smtClean="0"/>
          </a:p>
          <a:p>
            <a:pPr lvl="1"/>
            <a:r>
              <a:rPr lang="en-CA" sz="3600" b="1" dirty="0" smtClean="0"/>
              <a:t>Pangenesis: </a:t>
            </a:r>
            <a:r>
              <a:rPr lang="en-CA" sz="3600" dirty="0" smtClean="0"/>
              <a:t>the egg and sperm </a:t>
            </a:r>
          </a:p>
          <a:p>
            <a:pPr marL="457200" lvl="1" indent="0">
              <a:buNone/>
            </a:pPr>
            <a:r>
              <a:rPr lang="en-CA" sz="3600" dirty="0" smtClean="0"/>
              <a:t>contain particles from all parts of</a:t>
            </a:r>
          </a:p>
          <a:p>
            <a:pPr marL="457200" lvl="1" indent="0">
              <a:buNone/>
            </a:pPr>
            <a:r>
              <a:rPr lang="en-CA" sz="3600" dirty="0" smtClean="0"/>
              <a:t>the body and upon fertilization, </a:t>
            </a:r>
          </a:p>
          <a:p>
            <a:pPr marL="457200" lvl="1" indent="0">
              <a:buNone/>
            </a:pPr>
            <a:r>
              <a:rPr lang="en-CA" sz="3600" dirty="0" smtClean="0"/>
              <a:t>these parts will develop into </a:t>
            </a:r>
          </a:p>
          <a:p>
            <a:pPr marL="457200" lvl="1" indent="0">
              <a:buNone/>
            </a:pPr>
            <a:r>
              <a:rPr lang="en-CA" sz="3600" dirty="0" smtClean="0"/>
              <a:t>body parts</a:t>
            </a:r>
            <a:endParaRPr lang="en-CA" sz="3600" dirty="0"/>
          </a:p>
        </p:txBody>
      </p:sp>
      <p:pic>
        <p:nvPicPr>
          <p:cNvPr id="7170" name="Picture 2" descr="http://1.bp.blogspot.com/-4b96wY4TuCM/TZ0DPrnP10I/AAAAAAAAAMk/mqJ7I1nCFk8/s1600/aristo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79" y="12042"/>
            <a:ext cx="2051721" cy="286234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r="48037" b="5552"/>
          <a:stretch/>
        </p:blipFill>
        <p:spPr bwMode="auto">
          <a:xfrm>
            <a:off x="6732241" y="2904651"/>
            <a:ext cx="2411760" cy="392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F2 - </a:t>
            </a:r>
            <a:r>
              <a:rPr lang="en-CA" b="1" dirty="0" err="1" smtClean="0"/>
              <a:t>DiHybrid</a:t>
            </a:r>
            <a:r>
              <a:rPr lang="en-CA" b="1" dirty="0" smtClean="0"/>
              <a:t> Cross</a:t>
            </a:r>
            <a:endParaRPr lang="en-CA" b="1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l="5195" t="7517" r="3896" b="4785"/>
          <a:stretch>
            <a:fillRect/>
          </a:stretch>
        </p:blipFill>
        <p:spPr bwMode="auto">
          <a:xfrm>
            <a:off x="1331640" y="881336"/>
            <a:ext cx="597666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Dihybrid Cross</a:t>
            </a:r>
            <a:endParaRPr lang="en-CA" b="1" dirty="0"/>
          </a:p>
        </p:txBody>
      </p:sp>
      <p:pic>
        <p:nvPicPr>
          <p:cNvPr id="5122" name="Picture 2" descr="http://www.mun.ca/biology/scarr/Dihybrid_cro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82512" cy="5589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Dihybrid Cross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b="1" dirty="0" smtClean="0">
                <a:solidFill>
                  <a:srgbClr val="FF0000"/>
                </a:solidFill>
              </a:rPr>
              <a:t>Make up your own dominance hierarchy for 2 traits  </a:t>
            </a:r>
          </a:p>
          <a:p>
            <a:pPr lvl="0">
              <a:buNone/>
            </a:pPr>
            <a:r>
              <a:rPr lang="en-CA" dirty="0" smtClean="0"/>
              <a:t>1. H.D, H.D X  H.R, H.R.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What is the phenotypic ratio?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55776" y="2564904"/>
          <a:ext cx="4104456" cy="3384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26114"/>
                <a:gridCol w="1026114"/>
                <a:gridCol w="1026114"/>
                <a:gridCol w="1026114"/>
              </a:tblGrid>
              <a:tr h="84609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Dihybrid Cross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CA" dirty="0" smtClean="0"/>
              <a:t>2. H.E, H.D. X  H.R, H.D.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What is the phenotypic ratio?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55776" y="2204864"/>
          <a:ext cx="4104456" cy="3384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26114"/>
                <a:gridCol w="1026114"/>
                <a:gridCol w="1026114"/>
                <a:gridCol w="1026114"/>
              </a:tblGrid>
              <a:tr h="84609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Dihybrid Cross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CA" dirty="0" smtClean="0"/>
              <a:t>3. H.E, H.E. X  H.R, H.D.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What is the phenotypic ratio?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55776" y="2204864"/>
          <a:ext cx="4104456" cy="3384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26114"/>
                <a:gridCol w="1026114"/>
                <a:gridCol w="1026114"/>
                <a:gridCol w="1026114"/>
              </a:tblGrid>
              <a:tr h="84609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Dihybrid Cross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CA" dirty="0" smtClean="0"/>
              <a:t>4. H.E, H.E. X H.E, H.E.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What is the phenotypic ratio?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55776" y="2204864"/>
          <a:ext cx="4104456" cy="3384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26114"/>
                <a:gridCol w="1026114"/>
                <a:gridCol w="1026114"/>
                <a:gridCol w="1026114"/>
              </a:tblGrid>
              <a:tr h="84609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7030A0"/>
                </a:solidFill>
              </a:rPr>
              <a:t>Practice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en-CA" sz="4000" b="1" dirty="0" err="1" smtClean="0"/>
              <a:t>Oompa</a:t>
            </a:r>
            <a:r>
              <a:rPr lang="en-CA" sz="4000" b="1" dirty="0" smtClean="0"/>
              <a:t> </a:t>
            </a:r>
            <a:r>
              <a:rPr lang="en-CA" sz="4000" b="1" dirty="0" err="1" smtClean="0"/>
              <a:t>Loompa</a:t>
            </a:r>
            <a:endParaRPr lang="en-CA" sz="4000" b="1" dirty="0" smtClean="0"/>
          </a:p>
          <a:p>
            <a:pPr marL="342900" lvl="1" indent="-342900">
              <a:buNone/>
            </a:pPr>
            <a:r>
              <a:rPr lang="en-CA" sz="4000" b="1" dirty="0" smtClean="0"/>
              <a:t>Worksheet - </a:t>
            </a:r>
            <a:r>
              <a:rPr lang="en-CA" sz="3200" b="1" dirty="0" smtClean="0">
                <a:solidFill>
                  <a:srgbClr val="FF0000"/>
                </a:solidFill>
              </a:rPr>
              <a:t>Discuss Tomorrow</a:t>
            </a:r>
            <a:endParaRPr lang="en-CA" sz="4000" b="1" dirty="0" smtClean="0"/>
          </a:p>
          <a:p>
            <a:r>
              <a:rPr lang="en-CA" sz="4000" b="1" dirty="0" smtClean="0">
                <a:solidFill>
                  <a:srgbClr val="0070C0"/>
                </a:solidFill>
              </a:rPr>
              <a:t>Pg. 619 #1-3</a:t>
            </a:r>
            <a:endParaRPr lang="en-CA" sz="4000" b="1" dirty="0">
              <a:solidFill>
                <a:srgbClr val="0070C0"/>
              </a:solidFill>
            </a:endParaRPr>
          </a:p>
          <a:p>
            <a:r>
              <a:rPr lang="en-CA" sz="4000" b="1" dirty="0" smtClean="0"/>
              <a:t>SpongeBob </a:t>
            </a:r>
            <a:r>
              <a:rPr lang="en-CA" sz="4000" b="1" dirty="0" err="1" smtClean="0"/>
              <a:t>Dihybrid</a:t>
            </a:r>
            <a:r>
              <a:rPr lang="en-CA" sz="4000" b="1" dirty="0" smtClean="0"/>
              <a:t> Worksheet</a:t>
            </a:r>
          </a:p>
          <a:p>
            <a:pPr lvl="1"/>
            <a:r>
              <a:rPr lang="en-CA" sz="3200" b="1" dirty="0" smtClean="0">
                <a:solidFill>
                  <a:srgbClr val="FF0000"/>
                </a:solidFill>
              </a:rPr>
              <a:t>Discuss Tomorrow</a:t>
            </a:r>
          </a:p>
          <a:p>
            <a:r>
              <a:rPr lang="en-CA" sz="4000" b="1" dirty="0" smtClean="0"/>
              <a:t>Mono &amp; </a:t>
            </a:r>
            <a:r>
              <a:rPr lang="en-CA" sz="4000" b="1" dirty="0" err="1" smtClean="0"/>
              <a:t>DiHybrid</a:t>
            </a:r>
            <a:r>
              <a:rPr lang="en-CA" sz="4000" b="1" dirty="0" smtClean="0"/>
              <a:t> Crosses Worksheet</a:t>
            </a:r>
          </a:p>
          <a:p>
            <a:pPr>
              <a:buNone/>
            </a:pPr>
            <a:r>
              <a:rPr lang="en-CA" sz="4000" b="1" dirty="0" smtClean="0">
                <a:solidFill>
                  <a:srgbClr val="FF0000"/>
                </a:solidFill>
              </a:rPr>
              <a:t>	- </a:t>
            </a:r>
            <a:r>
              <a:rPr lang="en-CA" sz="3200" b="1" dirty="0" smtClean="0">
                <a:solidFill>
                  <a:srgbClr val="FF0000"/>
                </a:solidFill>
              </a:rPr>
              <a:t>Discuss Tomorrow</a:t>
            </a:r>
            <a:endParaRPr lang="en-CA" sz="3600" dirty="0"/>
          </a:p>
          <a:p>
            <a:r>
              <a:rPr lang="en-CA" sz="4000" b="1" dirty="0" smtClean="0"/>
              <a:t>Genetics Worksheet </a:t>
            </a:r>
            <a:r>
              <a:rPr lang="en-CA" sz="4000" b="1" dirty="0" smtClean="0">
                <a:solidFill>
                  <a:schemeClr val="accent6">
                    <a:lumMod val="75000"/>
                  </a:schemeClr>
                </a:solidFill>
              </a:rPr>
              <a:t>PART 6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1"/>
            <a:ext cx="3203848" cy="349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xploratorium.edu/exhibits/mutant_flies/norm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1630">
            <a:off x="1723726" y="276983"/>
            <a:ext cx="7429795" cy="68496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5925"/>
            <a:ext cx="9144000" cy="1362075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Extending Mendel’s Laws: More Patterns and Probabilities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33056"/>
            <a:ext cx="7772400" cy="1500187"/>
          </a:xfrm>
        </p:spPr>
        <p:txBody>
          <a:bodyPr/>
          <a:lstStyle/>
          <a:p>
            <a:r>
              <a:rPr lang="en-CA" dirty="0" smtClean="0"/>
              <a:t>PART </a:t>
            </a:r>
            <a:r>
              <a:rPr lang="en-CA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Probability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dirty="0" smtClean="0"/>
              <a:t>The </a:t>
            </a:r>
            <a:r>
              <a:rPr lang="en-CA" b="1" dirty="0" smtClean="0">
                <a:solidFill>
                  <a:srgbClr val="7030A0"/>
                </a:solidFill>
              </a:rPr>
              <a:t>probability</a:t>
            </a:r>
            <a:r>
              <a:rPr lang="en-CA" dirty="0" smtClean="0"/>
              <a:t> of an outcome is a measure of the likelihood that the outcome will occur.</a:t>
            </a:r>
          </a:p>
          <a:p>
            <a:r>
              <a:rPr lang="en-CA" dirty="0" smtClean="0"/>
              <a:t>Probability may be expressed as a fraction, a decimal, or a percentage. </a:t>
            </a:r>
          </a:p>
          <a:p>
            <a:r>
              <a:rPr lang="en-CA" dirty="0" smtClean="0"/>
              <a:t>Probability (</a:t>
            </a:r>
            <a:r>
              <a:rPr lang="en-CA" i="1" dirty="0" smtClean="0"/>
              <a:t>P) can be determined using the following formula:</a:t>
            </a:r>
            <a:endParaRPr lang="en-CA" dirty="0"/>
          </a:p>
        </p:txBody>
      </p:sp>
      <p:pic>
        <p:nvPicPr>
          <p:cNvPr id="1026" name="Picture 2" descr="http://www.numbersleuth.org/trends/wp-content/uploads/2011/12/probability-dice.jpg"/>
          <p:cNvPicPr>
            <a:picLocks noChangeAspect="1" noChangeArrowheads="1"/>
          </p:cNvPicPr>
          <p:nvPr/>
        </p:nvPicPr>
        <p:blipFill>
          <a:blip r:embed="rId2" cstate="print"/>
          <a:srcRect l="16867" t="16681" r="17942" b="13718"/>
          <a:stretch>
            <a:fillRect/>
          </a:stretch>
        </p:blipFill>
        <p:spPr bwMode="auto">
          <a:xfrm>
            <a:off x="0" y="0"/>
            <a:ext cx="2123728" cy="1700544"/>
          </a:xfrm>
          <a:prstGeom prst="rect">
            <a:avLst/>
          </a:prstGeom>
          <a:noFill/>
        </p:spPr>
      </p:pic>
      <p:pic>
        <p:nvPicPr>
          <p:cNvPr id="1028" name="Picture 4" descr="http://www.examiner.com/images/blog/wysiwyg/image/Coin_T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235750"/>
            <a:ext cx="1907704" cy="262225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97152"/>
            <a:ext cx="724074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Product Rule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rgbClr val="00B050"/>
                </a:solidFill>
              </a:rPr>
              <a:t>Product rule </a:t>
            </a:r>
            <a:r>
              <a:rPr lang="en-US" sz="4000" dirty="0" smtClean="0"/>
              <a:t>- the probability of independent events happening simultaneously is equal to the product of  these events occurring separately.  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b="1" dirty="0" smtClean="0"/>
              <a:t>Ex. </a:t>
            </a:r>
            <a:r>
              <a:rPr lang="en-US" dirty="0" smtClean="0"/>
              <a:t>probability of </a:t>
            </a:r>
            <a:r>
              <a:rPr lang="en-US" b="1" dirty="0" smtClean="0">
                <a:solidFill>
                  <a:srgbClr val="FF0000"/>
                </a:solidFill>
              </a:rPr>
              <a:t>tossing heads after two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tosses</a:t>
            </a:r>
            <a:r>
              <a:rPr lang="en-US" dirty="0" smtClean="0"/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.5 </a:t>
            </a:r>
            <a:r>
              <a:rPr lang="en-US" dirty="0" smtClean="0"/>
              <a:t>(each toss is independent of the last)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b="1" dirty="0" smtClean="0"/>
          </a:p>
          <a:p>
            <a:pPr>
              <a:lnSpc>
                <a:spcPct val="90000"/>
              </a:lnSpc>
              <a:buNone/>
              <a:defRPr/>
            </a:pPr>
            <a:r>
              <a:rPr lang="en-US" b="1" dirty="0" smtClean="0"/>
              <a:t>Ex. </a:t>
            </a:r>
            <a:r>
              <a:rPr lang="en-US" dirty="0" smtClean="0"/>
              <a:t>probability of </a:t>
            </a:r>
            <a:r>
              <a:rPr lang="en-US" b="1" dirty="0" smtClean="0">
                <a:solidFill>
                  <a:srgbClr val="0070C0"/>
                </a:solidFill>
              </a:rPr>
              <a:t>tossing heads three times in a row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0070C0"/>
                </a:solidFill>
              </a:rPr>
              <a:t>.5 x .5 x .5 = .125</a:t>
            </a:r>
          </a:p>
          <a:p>
            <a:pPr>
              <a:lnSpc>
                <a:spcPct val="90000"/>
              </a:lnSpc>
              <a:defRPr/>
            </a:pPr>
            <a:r>
              <a:rPr lang="en-US" sz="4000" b="1" dirty="0" smtClean="0">
                <a:solidFill>
                  <a:srgbClr val="7030A0"/>
                </a:solidFill>
              </a:rPr>
              <a:t>Read pg. 482-83</a:t>
            </a:r>
          </a:p>
          <a:p>
            <a:endParaRPr lang="en-CA" dirty="0"/>
          </a:p>
        </p:txBody>
      </p:sp>
      <p:pic>
        <p:nvPicPr>
          <p:cNvPr id="1026" name="Picture 2" descr="http://www.numbersleuth.org/trends/wp-content/uploads/2011/12/probability-dice.jpg"/>
          <p:cNvPicPr>
            <a:picLocks noChangeAspect="1" noChangeArrowheads="1"/>
          </p:cNvPicPr>
          <p:nvPr/>
        </p:nvPicPr>
        <p:blipFill>
          <a:blip r:embed="rId2" cstate="print"/>
          <a:srcRect l="16867" t="16681" r="17942" b="13718"/>
          <a:stretch>
            <a:fillRect/>
          </a:stretch>
        </p:blipFill>
        <p:spPr bwMode="auto">
          <a:xfrm>
            <a:off x="0" y="0"/>
            <a:ext cx="1979712" cy="158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Early Theories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sz="3600" b="1" dirty="0" smtClean="0">
                <a:solidFill>
                  <a:schemeClr val="accent6">
                    <a:lumMod val="75000"/>
                  </a:schemeClr>
                </a:solidFill>
              </a:rPr>
              <a:t>Antony van Leeuwenhoek</a:t>
            </a:r>
          </a:p>
          <a:p>
            <a:pPr lvl="1"/>
            <a:r>
              <a:rPr lang="en-CA" sz="3600" dirty="0" smtClean="0"/>
              <a:t>Believed the sperm contained a miniature human, or </a:t>
            </a:r>
            <a:r>
              <a:rPr lang="en-CA" sz="3600" b="1" dirty="0" smtClean="0"/>
              <a:t>homunculus</a:t>
            </a:r>
            <a:r>
              <a:rPr lang="en-CA" sz="3600" dirty="0" smtClean="0"/>
              <a:t>, which would develop in the mother after fertilization.</a:t>
            </a:r>
            <a:endParaRPr lang="en-CA" sz="3600" dirty="0"/>
          </a:p>
        </p:txBody>
      </p:sp>
      <p:pic>
        <p:nvPicPr>
          <p:cNvPr id="6146" name="Picture 2" descr="http://www.alysion.org/truelife/spermdraw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77760" y="2413237"/>
            <a:ext cx="2521731" cy="63579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0"/>
            <a:ext cx="196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r>
              <a:rPr lang="en-CA" b="1" dirty="0" smtClean="0"/>
              <a:t>Morgan and Sex-linked Traits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Thomas Hunt Morgan</a:t>
            </a:r>
          </a:p>
          <a:p>
            <a:r>
              <a:rPr lang="en-CA" b="1" dirty="0" smtClean="0"/>
              <a:t>Studied</a:t>
            </a:r>
            <a:r>
              <a:rPr lang="en-CA" dirty="0" smtClean="0"/>
              <a:t>: </a:t>
            </a:r>
            <a:r>
              <a:rPr lang="en-CA" i="1" dirty="0"/>
              <a:t>Drosophila </a:t>
            </a:r>
            <a:r>
              <a:rPr lang="en-CA" i="1" dirty="0" err="1" smtClean="0"/>
              <a:t>melanogaster</a:t>
            </a:r>
            <a:r>
              <a:rPr lang="en-CA" i="1" dirty="0" smtClean="0"/>
              <a:t> - </a:t>
            </a:r>
            <a:r>
              <a:rPr lang="en-CA" b="1" dirty="0" smtClean="0">
                <a:solidFill>
                  <a:srgbClr val="FF0000"/>
                </a:solidFill>
              </a:rPr>
              <a:t>Fruit flies</a:t>
            </a:r>
            <a:r>
              <a:rPr lang="en-CA" dirty="0" smtClean="0"/>
              <a:t>. They </a:t>
            </a:r>
            <a:r>
              <a:rPr lang="en-CA" dirty="0"/>
              <a:t>reproduce quickly and have some interesting traits</a:t>
            </a:r>
            <a:r>
              <a:rPr lang="en-CA" dirty="0" smtClean="0"/>
              <a:t>.</a:t>
            </a:r>
          </a:p>
          <a:p>
            <a:r>
              <a:rPr lang="en-CA" dirty="0" smtClean="0"/>
              <a:t>He </a:t>
            </a:r>
            <a:r>
              <a:rPr lang="en-CA" dirty="0"/>
              <a:t>discovered that they </a:t>
            </a:r>
            <a:r>
              <a:rPr lang="en-CA" dirty="0" smtClean="0"/>
              <a:t>seemed to have a special trait that didn’t fit the normal dominant/recessive rules. </a:t>
            </a:r>
          </a:p>
          <a:p>
            <a:pPr lvl="1"/>
            <a:r>
              <a:rPr lang="en-CA" b="1" dirty="0" smtClean="0"/>
              <a:t>It </a:t>
            </a:r>
            <a:r>
              <a:rPr lang="en-CA" b="1" dirty="0"/>
              <a:t>seemed that only males ever expressed </a:t>
            </a:r>
            <a:r>
              <a:rPr lang="en-CA" b="1" dirty="0" smtClean="0"/>
              <a:t>recessive </a:t>
            </a:r>
            <a:r>
              <a:rPr lang="en-CA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eyes</a:t>
            </a:r>
            <a:r>
              <a:rPr lang="en-CA" b="1" dirty="0"/>
              <a:t>.</a:t>
            </a:r>
          </a:p>
          <a:p>
            <a:r>
              <a:rPr lang="en-CA" dirty="0" smtClean="0"/>
              <a:t>Morgan </a:t>
            </a:r>
            <a:r>
              <a:rPr lang="en-CA" dirty="0"/>
              <a:t>therefore concluded that the trait </a:t>
            </a:r>
            <a:r>
              <a:rPr lang="en-CA" dirty="0" smtClean="0"/>
              <a:t>must </a:t>
            </a:r>
            <a:r>
              <a:rPr lang="en-CA" dirty="0"/>
              <a:t>be linked </a:t>
            </a:r>
            <a:r>
              <a:rPr lang="en-CA" dirty="0" smtClean="0"/>
              <a:t>to </a:t>
            </a:r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X chromosome</a:t>
            </a:r>
            <a:r>
              <a:rPr lang="en-CA" dirty="0"/>
              <a:t>.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  <p:pic>
        <p:nvPicPr>
          <p:cNvPr id="4" name="Picture 2" descr="http://www.hoxfulmonsters.com/wp-content/uploads/2009/09/Thomas_Hunt_Mor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3238" y="-10910"/>
            <a:ext cx="1441537" cy="221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093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Sex-Linked Inheritance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Traits that are controlled by genes on either the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CA" b="1" dirty="0" smtClean="0"/>
              <a:t> or </a:t>
            </a:r>
            <a:r>
              <a:rPr lang="en-CA" b="1" dirty="0" smtClean="0">
                <a:solidFill>
                  <a:srgbClr val="0070C0"/>
                </a:solidFill>
              </a:rPr>
              <a:t>X</a:t>
            </a:r>
          </a:p>
          <a:p>
            <a:pPr>
              <a:buNone/>
            </a:pPr>
            <a:r>
              <a:rPr lang="en-CA" b="1" dirty="0" smtClean="0">
                <a:solidFill>
                  <a:srgbClr val="0070C0"/>
                </a:solidFill>
              </a:rPr>
              <a:t>chromosomes</a:t>
            </a:r>
            <a:endParaRPr lang="en-CA" b="1" u="sng" dirty="0" smtClean="0"/>
          </a:p>
          <a:p>
            <a:pPr>
              <a:buNone/>
            </a:pPr>
            <a:r>
              <a:rPr lang="en-CA" b="1" u="sng" dirty="0" smtClean="0"/>
              <a:t>Example #1</a:t>
            </a:r>
            <a:r>
              <a:rPr lang="en-CA" dirty="0" smtClean="0"/>
              <a:t>: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Fruit Fly </a:t>
            </a:r>
            <a:r>
              <a:rPr lang="en-CA" b="1" dirty="0" smtClean="0"/>
              <a:t>Eye Color</a:t>
            </a:r>
            <a:endParaRPr lang="en-CA" b="1" u="sng" dirty="0" smtClean="0"/>
          </a:p>
          <a:p>
            <a:pPr>
              <a:buNone/>
            </a:pPr>
            <a:endParaRPr lang="en-CA" b="1" u="sng" dirty="0" smtClean="0"/>
          </a:p>
          <a:p>
            <a:pPr>
              <a:buNone/>
            </a:pPr>
            <a:r>
              <a:rPr lang="en-CA" b="1" u="sng" dirty="0" smtClean="0"/>
              <a:t>Hierarchy</a:t>
            </a:r>
          </a:p>
          <a:p>
            <a:pPr>
              <a:buNone/>
            </a:pPr>
            <a:endParaRPr lang="en-CA" b="1" dirty="0" smtClean="0"/>
          </a:p>
          <a:p>
            <a:endParaRPr lang="en-CA" b="1" dirty="0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 l="49678" t="8930" r="2265" b="3164"/>
          <a:stretch>
            <a:fillRect/>
          </a:stretch>
        </p:blipFill>
        <p:spPr bwMode="auto">
          <a:xfrm>
            <a:off x="5508104" y="3645024"/>
            <a:ext cx="3353090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3236" t="8930" r="54376" b="3164"/>
          <a:stretch>
            <a:fillRect/>
          </a:stretch>
        </p:blipFill>
        <p:spPr bwMode="auto">
          <a:xfrm>
            <a:off x="3851920" y="1772816"/>
            <a:ext cx="2957554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 l="3092" t="14400" r="3704" b="6401"/>
          <a:stretch>
            <a:fillRect/>
          </a:stretch>
        </p:blipFill>
        <p:spPr bwMode="auto">
          <a:xfrm>
            <a:off x="0" y="4581128"/>
            <a:ext cx="465723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Sex-Linked Inheritance</a:t>
            </a:r>
            <a:endParaRPr lang="en-CA" b="1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9" y="1268760"/>
            <a:ext cx="913567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Sex-Linked Inheritance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Example #2</a:t>
            </a:r>
            <a:r>
              <a:rPr lang="en-CA" dirty="0" smtClean="0"/>
              <a:t>: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Red</a:t>
            </a:r>
            <a:r>
              <a:rPr lang="en-CA" b="1" dirty="0" smtClean="0"/>
              <a:t>-</a:t>
            </a:r>
            <a:r>
              <a:rPr lang="en-CA" b="1" dirty="0" smtClean="0">
                <a:solidFill>
                  <a:srgbClr val="00B050"/>
                </a:solidFill>
              </a:rPr>
              <a:t>Green</a:t>
            </a:r>
            <a:r>
              <a:rPr lang="en-CA" b="1" dirty="0" smtClean="0"/>
              <a:t> Color Blindness</a:t>
            </a:r>
            <a:endParaRPr lang="en-CA" b="1" u="sng" dirty="0" smtClean="0"/>
          </a:p>
          <a:p>
            <a:pPr>
              <a:buNone/>
            </a:pPr>
            <a:endParaRPr lang="en-CA" b="1" u="sng" dirty="0" smtClean="0"/>
          </a:p>
          <a:p>
            <a:pPr>
              <a:buNone/>
            </a:pPr>
            <a:r>
              <a:rPr lang="en-CA" b="1" u="sng" dirty="0" smtClean="0"/>
              <a:t>Hierarchy</a:t>
            </a:r>
          </a:p>
          <a:p>
            <a:pPr>
              <a:buNone/>
            </a:pPr>
            <a:endParaRPr lang="en-CA" b="1" dirty="0" smtClean="0"/>
          </a:p>
          <a:p>
            <a:endParaRPr lang="en-CA" b="1" dirty="0" smtClean="0"/>
          </a:p>
        </p:txBody>
      </p:sp>
      <p:pic>
        <p:nvPicPr>
          <p:cNvPr id="16386" name="Picture 2" descr="reverse color test"/>
          <p:cNvPicPr>
            <a:picLocks noChangeAspect="1" noChangeArrowheads="1"/>
          </p:cNvPicPr>
          <p:nvPr/>
        </p:nvPicPr>
        <p:blipFill>
          <a:blip r:embed="rId2" cstate="print"/>
          <a:srcRect b="4507"/>
          <a:stretch>
            <a:fillRect/>
          </a:stretch>
        </p:blipFill>
        <p:spPr bwMode="auto">
          <a:xfrm>
            <a:off x="4064000" y="3401616"/>
            <a:ext cx="5080000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Sex-Linked Inheritance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dirty="0" smtClean="0"/>
              <a:t>Ex. </a:t>
            </a:r>
            <a:r>
              <a:rPr lang="en-CA" dirty="0" smtClean="0"/>
              <a:t>A </a:t>
            </a:r>
            <a:r>
              <a:rPr lang="en-CA" b="1" u="sng" dirty="0" smtClean="0"/>
              <a:t>heterozygous</a:t>
            </a:r>
            <a:r>
              <a:rPr lang="en-CA" b="1" dirty="0" smtClean="0"/>
              <a:t> woman </a:t>
            </a:r>
            <a:r>
              <a:rPr lang="en-CA" dirty="0" smtClean="0"/>
              <a:t>has normal vision but carries the recessive trait for red-green colour blindness </a:t>
            </a:r>
            <a:r>
              <a:rPr lang="en-CA" b="1" dirty="0" smtClean="0"/>
              <a:t>(X</a:t>
            </a:r>
            <a:r>
              <a:rPr lang="en-CA" b="1" baseline="30000" dirty="0" smtClean="0"/>
              <a:t>C</a:t>
            </a:r>
            <a:r>
              <a:rPr lang="en-CA" b="1" dirty="0" smtClean="0"/>
              <a:t> </a:t>
            </a:r>
            <a:r>
              <a:rPr lang="en-CA" b="1" dirty="0" err="1" smtClean="0"/>
              <a:t>X</a:t>
            </a:r>
            <a:r>
              <a:rPr lang="en-CA" b="1" baseline="30000" dirty="0" err="1" smtClean="0"/>
              <a:t>c</a:t>
            </a:r>
            <a:r>
              <a:rPr lang="en-CA" b="1" dirty="0" smtClean="0"/>
              <a:t> ). </a:t>
            </a:r>
            <a:r>
              <a:rPr lang="en-CA" dirty="0" smtClean="0"/>
              <a:t>She has children with a </a:t>
            </a:r>
            <a:r>
              <a:rPr lang="en-CA" b="1" u="sng" dirty="0" smtClean="0"/>
              <a:t>man who is colour blind </a:t>
            </a:r>
            <a:r>
              <a:rPr lang="en-CA" b="1" dirty="0" smtClean="0"/>
              <a:t>(</a:t>
            </a:r>
            <a:r>
              <a:rPr lang="en-CA" b="1" dirty="0" err="1" smtClean="0"/>
              <a:t>X</a:t>
            </a:r>
            <a:r>
              <a:rPr lang="en-CA" b="1" baseline="30000" dirty="0" err="1" smtClean="0"/>
              <a:t>c</a:t>
            </a:r>
            <a:r>
              <a:rPr lang="en-CA" b="1" dirty="0" smtClean="0"/>
              <a:t> Y).</a:t>
            </a:r>
            <a:r>
              <a:rPr lang="en-CA" dirty="0" smtClean="0"/>
              <a:t> </a:t>
            </a:r>
          </a:p>
          <a:p>
            <a:pPr>
              <a:buNone/>
            </a:pPr>
            <a:endParaRPr lang="en-C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What is the ratio of </a:t>
            </a:r>
          </a:p>
          <a:p>
            <a:pPr>
              <a:buNone/>
            </a:pP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expected phenotypes </a:t>
            </a:r>
          </a:p>
          <a:p>
            <a:pPr>
              <a:buNone/>
            </a:pP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among their children?</a:t>
            </a:r>
          </a:p>
          <a:p>
            <a:pPr lvl="0"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 algn="ctr">
              <a:buNone/>
            </a:pPr>
            <a:endParaRPr lang="en-CA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16016" y="3284984"/>
          <a:ext cx="3960440" cy="3112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0220"/>
                <a:gridCol w="1980220"/>
              </a:tblGrid>
              <a:tr h="155606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55606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10" name="Rectangle 9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3200" b="1" dirty="0" smtClean="0">
                <a:solidFill>
                  <a:srgbClr val="7030A0"/>
                </a:solidFill>
              </a:rPr>
              <a:t>Can a color blind man have a non- color blind son?</a:t>
            </a:r>
            <a:endParaRPr lang="en-CA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11560" y="1124744"/>
          <a:ext cx="3384376" cy="26642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2188"/>
                <a:gridCol w="1692188"/>
              </a:tblGrid>
              <a:tr h="13321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3321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76056" y="1124744"/>
          <a:ext cx="3384376" cy="26642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2188"/>
                <a:gridCol w="1692188"/>
              </a:tblGrid>
              <a:tr h="13321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3321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11560" y="4193704"/>
          <a:ext cx="3384376" cy="26642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2188"/>
                <a:gridCol w="1692188"/>
              </a:tblGrid>
              <a:tr h="13321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3321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076056" y="4193704"/>
          <a:ext cx="3384376" cy="26642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2188"/>
                <a:gridCol w="1692188"/>
              </a:tblGrid>
              <a:tr h="13321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13321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Sex-Linked Inheritance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pic>
        <p:nvPicPr>
          <p:cNvPr id="100354" name="Picture 2" descr="http://www.2classnotes.com/images/12/science/biology/botany/Sex_Linkage_In_Human_Beings/cross_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65" y="1844824"/>
            <a:ext cx="9149165" cy="468052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0527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CA" sz="3200" b="1" dirty="0" smtClean="0">
                <a:solidFill>
                  <a:srgbClr val="7030A0"/>
                </a:solidFill>
              </a:rPr>
              <a:t>Can a color blind man have a non- color blind son?</a:t>
            </a:r>
            <a:endParaRPr lang="en-CA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Sex-Linked Inheritance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u="sng" dirty="0" smtClean="0"/>
              <a:t>Example</a:t>
            </a:r>
            <a:r>
              <a:rPr lang="en-CA" dirty="0" smtClean="0"/>
              <a:t>: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99330" name="Picture 2" descr="http://click4biology.info/c4b/4/images/4.3/haemophilia1.gif"/>
          <p:cNvPicPr>
            <a:picLocks noChangeAspect="1" noChangeArrowheads="1"/>
          </p:cNvPicPr>
          <p:nvPr/>
        </p:nvPicPr>
        <p:blipFill>
          <a:blip r:embed="rId2" cstate="print"/>
          <a:srcRect l="2299" t="1923" r="2245" b="7692"/>
          <a:stretch>
            <a:fillRect/>
          </a:stretch>
        </p:blipFill>
        <p:spPr bwMode="auto">
          <a:xfrm>
            <a:off x="107503" y="1772816"/>
            <a:ext cx="6708115" cy="508518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2492896"/>
            <a:ext cx="18722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3200" b="1" u="sng" dirty="0" smtClean="0"/>
              <a:t>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Polygenetic Traits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r>
              <a:rPr lang="en-CA" b="1" dirty="0" smtClean="0"/>
              <a:t>Polygenetic traits:</a:t>
            </a:r>
            <a:r>
              <a:rPr lang="en-CA" dirty="0" smtClean="0"/>
              <a:t> traits that are controlled by many genes (exhibit a range of phenotypes or </a:t>
            </a:r>
            <a:r>
              <a:rPr lang="en-CA" i="1" dirty="0" smtClean="0"/>
              <a:t>Continuous Variation</a:t>
            </a:r>
            <a:r>
              <a:rPr lang="en-CA" dirty="0" smtClean="0"/>
              <a:t>). </a:t>
            </a:r>
          </a:p>
          <a:p>
            <a:pPr>
              <a:buNone/>
            </a:pPr>
            <a:endParaRPr lang="en-CA" b="1" dirty="0" smtClean="0"/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Skin Color, Eye Color, Height</a:t>
            </a:r>
          </a:p>
          <a:p>
            <a:pPr lvl="1"/>
            <a:r>
              <a:rPr lang="en-CA" dirty="0" smtClean="0"/>
              <a:t>Each of the genes can have </a:t>
            </a:r>
          </a:p>
          <a:p>
            <a:pPr lvl="1">
              <a:buNone/>
            </a:pPr>
            <a:r>
              <a:rPr lang="en-CA" dirty="0" smtClean="0"/>
              <a:t>multiple alleles, show </a:t>
            </a:r>
          </a:p>
          <a:p>
            <a:pPr lvl="1">
              <a:buNone/>
            </a:pPr>
            <a:r>
              <a:rPr lang="en-CA" dirty="0" smtClean="0"/>
              <a:t>incomplete dominance or </a:t>
            </a:r>
          </a:p>
          <a:p>
            <a:pPr lvl="1">
              <a:buNone/>
            </a:pPr>
            <a:r>
              <a:rPr lang="en-CA" dirty="0" smtClean="0"/>
              <a:t>co-dominance, and can be </a:t>
            </a:r>
          </a:p>
          <a:p>
            <a:pPr lvl="1">
              <a:buNone/>
            </a:pPr>
            <a:r>
              <a:rPr lang="en-CA" dirty="0" smtClean="0"/>
              <a:t>affected by the environment. </a:t>
            </a:r>
          </a:p>
          <a:p>
            <a:pPr>
              <a:buNone/>
            </a:pPr>
            <a:endParaRPr lang="en-CA" b="1" dirty="0" smtClean="0"/>
          </a:p>
          <a:p>
            <a:endParaRPr lang="en-CA" b="1" dirty="0"/>
          </a:p>
        </p:txBody>
      </p:sp>
      <p:pic>
        <p:nvPicPr>
          <p:cNvPr id="15362" name="Picture 2" descr="https://encrypted-tbn0.gstatic.com/images?q=tbn:ANd9GcRno6aSIxZ5kFXEo1_KEhE9ZD57lyh1NMoLGosSS5bzg4vpu6fGZQ"/>
          <p:cNvPicPr>
            <a:picLocks noChangeAspect="1" noChangeArrowheads="1"/>
          </p:cNvPicPr>
          <p:nvPr/>
        </p:nvPicPr>
        <p:blipFill>
          <a:blip r:embed="rId2" cstate="print"/>
          <a:srcRect l="3810" t="3568" r="2844" b="4991"/>
          <a:stretch>
            <a:fillRect/>
          </a:stretch>
        </p:blipFill>
        <p:spPr bwMode="auto">
          <a:xfrm>
            <a:off x="5643563" y="2852936"/>
            <a:ext cx="350043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307" y="836712"/>
            <a:ext cx="406369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 err="1" smtClean="0"/>
              <a:t>Epistatic</a:t>
            </a:r>
            <a:r>
              <a:rPr lang="en-US" b="1" dirty="0" smtClean="0"/>
              <a:t> genes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Polygenic trait</a:t>
            </a:r>
          </a:p>
          <a:p>
            <a:pPr>
              <a:buNone/>
              <a:defRPr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Epistatic</a:t>
            </a:r>
            <a:r>
              <a:rPr lang="en-US" b="1" dirty="0" smtClean="0">
                <a:solidFill>
                  <a:srgbClr val="0070C0"/>
                </a:solidFill>
              </a:rPr>
              <a:t> genes </a:t>
            </a:r>
            <a:r>
              <a:rPr lang="en-US" dirty="0" smtClean="0"/>
              <a:t>mask effects </a:t>
            </a:r>
          </a:p>
          <a:p>
            <a:pPr>
              <a:buNone/>
              <a:defRPr/>
            </a:pPr>
            <a:r>
              <a:rPr lang="en-US" dirty="0" smtClean="0"/>
              <a:t>of another gene (interfere</a:t>
            </a:r>
          </a:p>
          <a:p>
            <a:pPr>
              <a:buNone/>
              <a:defRPr/>
            </a:pPr>
            <a:r>
              <a:rPr lang="en-US" dirty="0" smtClean="0"/>
              <a:t>with its expression).</a:t>
            </a:r>
          </a:p>
          <a:p>
            <a:pPr>
              <a:defRPr/>
            </a:pPr>
            <a:r>
              <a:rPr lang="en-US" b="1" dirty="0" smtClean="0">
                <a:solidFill>
                  <a:srgbClr val="7030A0"/>
                </a:solidFill>
              </a:rPr>
              <a:t>Read pg. 617</a:t>
            </a:r>
          </a:p>
          <a:p>
            <a:pPr>
              <a:buNone/>
              <a:defRPr/>
            </a:pPr>
            <a:endParaRPr lang="en-US" b="1" dirty="0" smtClean="0"/>
          </a:p>
          <a:p>
            <a:pPr>
              <a:buNone/>
              <a:defRPr/>
            </a:pPr>
            <a:r>
              <a:rPr lang="en-US" b="1" dirty="0" smtClean="0"/>
              <a:t>Ex. </a:t>
            </a:r>
            <a:r>
              <a:rPr lang="en-US" b="1" dirty="0" smtClean="0">
                <a:hlinkClick r:id="rId3"/>
              </a:rPr>
              <a:t>Albinism</a:t>
            </a:r>
            <a:endParaRPr lang="en-US" b="1" dirty="0" smtClean="0"/>
          </a:p>
          <a:p>
            <a:pPr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Early Theories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CA" dirty="0" smtClean="0"/>
              <a:t>1800s</a:t>
            </a:r>
          </a:p>
          <a:p>
            <a:r>
              <a:rPr lang="en-CA" dirty="0" smtClean="0"/>
              <a:t>While breeding plants, scientists noticed that daughter plants had characteristics of both parents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5122" name="Picture 2" descr="http://www.biologie.uni-hamburg.de/b-online/ge08/01.gif"/>
          <p:cNvPicPr>
            <a:picLocks noChangeAspect="1" noChangeArrowheads="1"/>
          </p:cNvPicPr>
          <p:nvPr/>
        </p:nvPicPr>
        <p:blipFill rotWithShape="1">
          <a:blip r:embed="rId2" cstate="print"/>
          <a:srcRect l="2531" b="5978"/>
          <a:stretch/>
        </p:blipFill>
        <p:spPr bwMode="auto">
          <a:xfrm>
            <a:off x="2051720" y="3258785"/>
            <a:ext cx="4896544" cy="3599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Pleiotropic</a:t>
            </a:r>
            <a:r>
              <a:rPr lang="en-CA" b="1" dirty="0" smtClean="0"/>
              <a:t> Genes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 err="1" smtClean="0"/>
              <a:t>Pleiotropic</a:t>
            </a:r>
            <a:r>
              <a:rPr lang="en-US" b="1" dirty="0" smtClean="0"/>
              <a:t> genes </a:t>
            </a:r>
            <a:r>
              <a:rPr lang="en-US" dirty="0" smtClean="0"/>
              <a:t>- genes that affect many</a:t>
            </a:r>
          </a:p>
          <a:p>
            <a:pPr>
              <a:buNone/>
              <a:defRPr/>
            </a:pPr>
            <a:r>
              <a:rPr lang="en-US" dirty="0" smtClean="0"/>
              <a:t>characteristics.</a:t>
            </a:r>
          </a:p>
          <a:p>
            <a:pPr>
              <a:defRPr/>
            </a:pPr>
            <a:r>
              <a:rPr lang="en-US" dirty="0" smtClean="0"/>
              <a:t>Use your Mobile Device! </a:t>
            </a:r>
            <a:r>
              <a:rPr lang="en-US" b="1" dirty="0" smtClean="0"/>
              <a:t>[5min.]</a:t>
            </a:r>
          </a:p>
          <a:p>
            <a:pPr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Ex. Sickle cell anemia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b="1" dirty="0" smtClean="0">
                <a:solidFill>
                  <a:srgbClr val="0070C0"/>
                </a:solidFill>
              </a:rPr>
              <a:t>Ex. </a:t>
            </a:r>
            <a:r>
              <a:rPr lang="en-US" b="1" dirty="0" err="1" smtClean="0">
                <a:solidFill>
                  <a:srgbClr val="0070C0"/>
                </a:solidFill>
              </a:rPr>
              <a:t>Marfan’s</a:t>
            </a:r>
            <a:r>
              <a:rPr lang="en-US" b="1" dirty="0" smtClean="0">
                <a:solidFill>
                  <a:srgbClr val="0070C0"/>
                </a:solidFill>
              </a:rPr>
              <a:t> syndrome</a:t>
            </a:r>
            <a:endParaRPr lang="en-GB" b="1" dirty="0" smtClean="0">
              <a:solidFill>
                <a:srgbClr val="0070C0"/>
              </a:solidFill>
            </a:endParaRPr>
          </a:p>
          <a:p>
            <a:endParaRPr lang="en-CA" b="1" dirty="0" smtClean="0"/>
          </a:p>
          <a:p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Barr Bodies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77500" lnSpcReduction="2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Discovered by Dr. Murray Barr </a:t>
            </a:r>
          </a:p>
          <a:p>
            <a:pPr>
              <a:buNone/>
            </a:pPr>
            <a:r>
              <a:rPr lang="en-CA" b="1" dirty="0" smtClean="0">
                <a:solidFill>
                  <a:srgbClr val="0070C0"/>
                </a:solidFill>
              </a:rPr>
              <a:t>(University of Western Ontario)</a:t>
            </a:r>
          </a:p>
          <a:p>
            <a:r>
              <a:rPr lang="en-CA" dirty="0" smtClean="0"/>
              <a:t>Recognized a dark spot in some of </a:t>
            </a:r>
          </a:p>
          <a:p>
            <a:pPr>
              <a:buNone/>
            </a:pPr>
            <a:r>
              <a:rPr lang="en-CA" dirty="0" smtClean="0"/>
              <a:t>the somatic cells of female mammals </a:t>
            </a:r>
          </a:p>
          <a:p>
            <a:pPr>
              <a:buNone/>
            </a:pPr>
            <a:r>
              <a:rPr lang="en-CA" dirty="0" smtClean="0"/>
              <a:t>during the interphase of meiosis. </a:t>
            </a:r>
          </a:p>
          <a:p>
            <a:r>
              <a:rPr lang="en-CA" dirty="0" smtClean="0"/>
              <a:t>This spot proved to be the sex chromatin, which results when one of the X chromosomes in females randomly becomes </a:t>
            </a:r>
            <a:r>
              <a:rPr lang="en-CA" b="1" dirty="0" smtClean="0">
                <a:solidFill>
                  <a:srgbClr val="FF0000"/>
                </a:solidFill>
              </a:rPr>
              <a:t>inactive</a:t>
            </a:r>
            <a:r>
              <a:rPr lang="en-CA" dirty="0" smtClean="0"/>
              <a:t> in each cell. </a:t>
            </a:r>
          </a:p>
          <a:p>
            <a:r>
              <a:rPr lang="en-CA" dirty="0" smtClean="0"/>
              <a:t>Revealed that not all female cells are identical; some cells have one X chromosome inactive, while some have the other. </a:t>
            </a:r>
          </a:p>
          <a:p>
            <a:r>
              <a:rPr lang="en-CA" b="1" dirty="0" smtClean="0">
                <a:solidFill>
                  <a:srgbClr val="FF0000"/>
                </a:solidFill>
              </a:rPr>
              <a:t>Therefore, some cells may express a certain trait while others express its alternate form, even though all cells are genetically identical. </a:t>
            </a:r>
            <a:r>
              <a:rPr lang="en-CA" b="1" dirty="0" smtClean="0"/>
              <a:t>(disrupts predicted phenotypes of crosses) </a:t>
            </a:r>
            <a:endParaRPr lang="en-CA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dirty="0" smtClean="0"/>
              <a:t>Human females &amp; skin disorder </a:t>
            </a:r>
            <a:r>
              <a:rPr lang="en-CA" i="1" dirty="0" err="1" smtClean="0"/>
              <a:t>anhidrotic</a:t>
            </a:r>
            <a:r>
              <a:rPr lang="en-CA" i="1" dirty="0" smtClean="0"/>
              <a:t> </a:t>
            </a:r>
            <a:r>
              <a:rPr lang="en-CA" i="1" dirty="0" err="1" smtClean="0"/>
              <a:t>ectodermal</a:t>
            </a:r>
            <a:endParaRPr lang="en-CA" i="1" dirty="0" smtClean="0"/>
          </a:p>
          <a:p>
            <a:pPr>
              <a:buNone/>
            </a:pPr>
            <a:r>
              <a:rPr lang="en-CA" i="1" dirty="0" smtClean="0"/>
              <a:t>Dysplasia </a:t>
            </a:r>
            <a:r>
              <a:rPr lang="en-CA" b="1" dirty="0" smtClean="0">
                <a:solidFill>
                  <a:srgbClr val="7030A0"/>
                </a:solidFill>
              </a:rPr>
              <a:t>(pg. 631)</a:t>
            </a:r>
            <a:endParaRPr lang="en-CA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learning.covcollege.ac.uk/content/Jorum/GMB_Autosomal-and-sex-linkage_LM-1.2_20Jan08/files/asset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939" y="0"/>
            <a:ext cx="4274061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7030A0"/>
                </a:solidFill>
              </a:rPr>
              <a:t>Practice</a:t>
            </a:r>
            <a:endParaRPr lang="en-CA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0070C0"/>
                </a:solidFill>
              </a:rPr>
              <a:t>pg. 616 # 1</a:t>
            </a:r>
          </a:p>
          <a:p>
            <a:r>
              <a:rPr lang="en-CA" sz="4000" b="1" dirty="0" smtClean="0">
                <a:solidFill>
                  <a:srgbClr val="0070C0"/>
                </a:solidFill>
              </a:rPr>
              <a:t>Pg 634 # 2, 4, 5-7</a:t>
            </a:r>
          </a:p>
          <a:p>
            <a:pPr>
              <a:buNone/>
            </a:pPr>
            <a:endParaRPr lang="en-CA" sz="4000" b="1" dirty="0" smtClean="0">
              <a:solidFill>
                <a:srgbClr val="0070C0"/>
              </a:solidFill>
            </a:endParaRPr>
          </a:p>
          <a:p>
            <a:r>
              <a:rPr lang="en-CA" sz="4000" b="1" dirty="0" smtClean="0"/>
              <a:t>Sex-linked Worksheet</a:t>
            </a:r>
          </a:p>
          <a:p>
            <a:pPr>
              <a:buNone/>
            </a:pPr>
            <a:r>
              <a:rPr lang="en-CA" sz="4000" b="1" dirty="0" smtClean="0">
                <a:solidFill>
                  <a:srgbClr val="FF0000"/>
                </a:solidFill>
              </a:rPr>
              <a:t>	- </a:t>
            </a:r>
            <a:r>
              <a:rPr lang="en-CA" b="1" dirty="0" smtClean="0">
                <a:solidFill>
                  <a:srgbClr val="FF0000"/>
                </a:solidFill>
              </a:rPr>
              <a:t>Discuss Monday</a:t>
            </a:r>
            <a:endParaRPr lang="en-CA" sz="4000" dirty="0" smtClean="0"/>
          </a:p>
          <a:p>
            <a:r>
              <a:rPr lang="en-CA" sz="4000" b="1" dirty="0" smtClean="0"/>
              <a:t>Genetics Worksheet </a:t>
            </a:r>
            <a:r>
              <a:rPr lang="en-CA" sz="4000" b="1" dirty="0" smtClean="0">
                <a:solidFill>
                  <a:schemeClr val="accent6">
                    <a:lumMod val="75000"/>
                  </a:schemeClr>
                </a:solidFill>
              </a:rPr>
              <a:t>PART </a:t>
            </a:r>
            <a:r>
              <a:rPr lang="en-CA" sz="40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CA" sz="4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"/>
            <a:ext cx="3779912" cy="41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3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ikispaces.psu.edu/download/attachments/97550626/Figure%209%20Genetic%20Map%20Dros%20II.jpg"/>
          <p:cNvPicPr>
            <a:picLocks noChangeAspect="1" noChangeArrowheads="1"/>
          </p:cNvPicPr>
          <p:nvPr/>
        </p:nvPicPr>
        <p:blipFill>
          <a:blip r:embed="rId2" cstate="print"/>
          <a:srcRect l="1080" r="1721" b="3611"/>
          <a:stretch>
            <a:fillRect/>
          </a:stretch>
        </p:blipFill>
        <p:spPr bwMode="auto">
          <a:xfrm rot="1301966">
            <a:off x="-775205" y="271855"/>
            <a:ext cx="10118227" cy="57336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CA" dirty="0" smtClean="0"/>
              <a:t>LINKAGE, Recombination &amp; MAP UNITS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581128"/>
            <a:ext cx="7772400" cy="1500187"/>
          </a:xfrm>
        </p:spPr>
        <p:txBody>
          <a:bodyPr/>
          <a:lstStyle/>
          <a:p>
            <a:r>
              <a:rPr lang="en-CA" dirty="0" smtClean="0"/>
              <a:t>PART </a:t>
            </a:r>
            <a:r>
              <a:rPr lang="en-CA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/>
              <a:t>Chromosomal Theory of Inheritance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00634"/>
          </a:xfrm>
        </p:spPr>
        <p:txBody>
          <a:bodyPr>
            <a:normAutofit/>
          </a:bodyPr>
          <a:lstStyle/>
          <a:p>
            <a:r>
              <a:rPr lang="en-CA" sz="3600" dirty="0" smtClean="0"/>
              <a:t>Genes exist at specific sites  and are arranged in a linear manner along chromosomes, these chromosomes segregate independently into gametes during meiosis.</a:t>
            </a:r>
          </a:p>
          <a:p>
            <a:r>
              <a:rPr lang="en-CA" sz="3600" b="1" dirty="0" smtClean="0">
                <a:solidFill>
                  <a:srgbClr val="7030A0"/>
                </a:solidFill>
              </a:rPr>
              <a:t>READ pg. 635 </a:t>
            </a:r>
            <a:r>
              <a:rPr lang="en-CA" sz="3600" dirty="0" smtClean="0"/>
              <a:t>(Morgan &amp; Linkage)</a:t>
            </a:r>
          </a:p>
          <a:p>
            <a:r>
              <a:rPr lang="en-CA" sz="3600" b="1" dirty="0" smtClean="0"/>
              <a:t>Linked genes: </a:t>
            </a:r>
            <a:r>
              <a:rPr lang="en-CA" sz="3600" dirty="0" smtClean="0"/>
              <a:t>different genes that are found on the same chromosome</a:t>
            </a:r>
          </a:p>
          <a:p>
            <a:pPr lvl="1"/>
            <a:r>
              <a:rPr lang="en-CA" dirty="0" smtClean="0"/>
              <a:t>(Will not assort independently)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753"/>
            <a:ext cx="9144000" cy="630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Linked Genes &amp; Meiosis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Linked Genes &amp; Meiosis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11" t="8473" r="3714" b="4381"/>
          <a:stretch>
            <a:fillRect/>
          </a:stretch>
        </p:blipFill>
        <p:spPr bwMode="auto">
          <a:xfrm>
            <a:off x="4103440" y="1673424"/>
            <a:ext cx="50405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700808"/>
            <a:ext cx="3995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Morgan’s predicted outcome for the following cross:</a:t>
            </a:r>
          </a:p>
          <a:p>
            <a:endParaRPr lang="en-CA" sz="3200" dirty="0" smtClean="0"/>
          </a:p>
          <a:p>
            <a:pPr>
              <a:buFont typeface="Arial" pitchFamily="34" charset="0"/>
              <a:buChar char="•"/>
            </a:pPr>
            <a:r>
              <a:rPr lang="en-CA" sz="3200" dirty="0" smtClean="0"/>
              <a:t>wild type (A), straight winged (B) </a:t>
            </a:r>
          </a:p>
          <a:p>
            <a:r>
              <a:rPr lang="en-CA" sz="3200" dirty="0" smtClean="0"/>
              <a:t>		X</a:t>
            </a:r>
          </a:p>
          <a:p>
            <a:pPr>
              <a:buFont typeface="Arial" pitchFamily="34" charset="0"/>
              <a:buChar char="•"/>
            </a:pPr>
            <a:r>
              <a:rPr lang="en-CA" sz="3200" dirty="0" smtClean="0"/>
              <a:t>black body (a), curved wings (b)</a:t>
            </a:r>
            <a:endParaRPr lang="en-C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Linked Genes &amp; Meiosis</a:t>
            </a:r>
            <a:endParaRPr lang="en-C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097" t="8163" r="12085" b="4082"/>
          <a:stretch>
            <a:fillRect/>
          </a:stretch>
        </p:blipFill>
        <p:spPr bwMode="auto">
          <a:xfrm>
            <a:off x="0" y="2708920"/>
            <a:ext cx="905291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19675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Morgan observed some strange mixing of alleles in the F2 generation that were not predicted by the normal 3:1 phenotypic ratio from his punnet square.</a:t>
            </a:r>
          </a:p>
          <a:p>
            <a:endParaRPr lang="en-CA" sz="3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b="1" dirty="0" smtClean="0">
                <a:solidFill>
                  <a:srgbClr val="FF0000"/>
                </a:solidFill>
              </a:rPr>
              <a:t>How can linked genes end up in different gametes if they do not assort independently?</a:t>
            </a:r>
            <a:endParaRPr lang="en-C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611" t="8148" r="3142" b="4229"/>
          <a:stretch>
            <a:fillRect/>
          </a:stretch>
        </p:blipFill>
        <p:spPr bwMode="auto">
          <a:xfrm>
            <a:off x="827584" y="947767"/>
            <a:ext cx="7092280" cy="591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Gene Linkage &amp; Cross-Over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Crossing over of Linked genes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45224"/>
          </a:xfrm>
        </p:spPr>
        <p:txBody>
          <a:bodyPr/>
          <a:lstStyle/>
          <a:p>
            <a:r>
              <a:rPr lang="en-CA" dirty="0" smtClean="0"/>
              <a:t>Alleles on different chromosomes may cross over and migrate to </a:t>
            </a:r>
            <a:r>
              <a:rPr lang="en-CA" smtClean="0"/>
              <a:t>different chromosomes</a:t>
            </a:r>
            <a:endParaRPr lang="en-CA" dirty="0"/>
          </a:p>
        </p:txBody>
      </p:sp>
      <p:pic>
        <p:nvPicPr>
          <p:cNvPr id="5124" name="Picture 4" descr="http://sflc.net/blogs/felbagunu/files/2009/06/chromosomes_crossing_over_large.jpg"/>
          <p:cNvPicPr>
            <a:picLocks noChangeAspect="1" noChangeArrowheads="1"/>
          </p:cNvPicPr>
          <p:nvPr/>
        </p:nvPicPr>
        <p:blipFill>
          <a:blip r:embed="rId2" cstate="print"/>
          <a:srcRect l="4839" t="19015" r="6452" b="14431"/>
          <a:stretch>
            <a:fillRect/>
          </a:stretch>
        </p:blipFill>
        <p:spPr bwMode="auto">
          <a:xfrm>
            <a:off x="1187624" y="2060848"/>
            <a:ext cx="6506437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517233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rgbClr val="7030A0"/>
                </a:solidFill>
              </a:rPr>
              <a:t>Crossing over is more likely to </a:t>
            </a:r>
            <a:r>
              <a:rPr lang="en-CA" sz="2800" b="1" smtClean="0">
                <a:solidFill>
                  <a:srgbClr val="7030A0"/>
                </a:solidFill>
              </a:rPr>
              <a:t>happen to </a:t>
            </a:r>
            <a:r>
              <a:rPr lang="en-CA" sz="2800" b="1" dirty="0" smtClean="0">
                <a:solidFill>
                  <a:srgbClr val="7030A0"/>
                </a:solidFill>
              </a:rPr>
              <a:t>genes that are farther </a:t>
            </a:r>
            <a:r>
              <a:rPr lang="en-CA" sz="2800" b="1" smtClean="0">
                <a:solidFill>
                  <a:srgbClr val="7030A0"/>
                </a:solidFill>
              </a:rPr>
              <a:t>apart on </a:t>
            </a:r>
            <a:r>
              <a:rPr lang="en-CA" sz="2800" b="1" dirty="0" smtClean="0">
                <a:solidFill>
                  <a:srgbClr val="7030A0"/>
                </a:solidFill>
              </a:rPr>
              <a:t>the chromosome than genes that are closer together</a:t>
            </a:r>
            <a:endParaRPr lang="en-CA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96" y="0"/>
            <a:ext cx="229890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Mendelian Genetics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err="1" smtClean="0">
                <a:solidFill>
                  <a:srgbClr val="FF0000"/>
                </a:solidFill>
              </a:rPr>
              <a:t>Gregor</a:t>
            </a:r>
            <a:r>
              <a:rPr lang="en-CA" b="1" dirty="0" smtClean="0">
                <a:solidFill>
                  <a:srgbClr val="FF0000"/>
                </a:solidFill>
              </a:rPr>
              <a:t> Mendel</a:t>
            </a:r>
          </a:p>
          <a:p>
            <a:pPr lvl="1"/>
            <a:r>
              <a:rPr lang="en-CA" sz="3200" dirty="0" smtClean="0"/>
              <a:t>1860’s</a:t>
            </a:r>
          </a:p>
          <a:p>
            <a:pPr lvl="1"/>
            <a:r>
              <a:rPr lang="en-CA" sz="3200" dirty="0" smtClean="0"/>
              <a:t>Austrian monk</a:t>
            </a:r>
          </a:p>
          <a:p>
            <a:pPr lvl="1"/>
            <a:r>
              <a:rPr lang="en-CA" sz="3200" dirty="0" smtClean="0"/>
              <a:t>Laid the foundation for genetics by observing </a:t>
            </a:r>
            <a:r>
              <a:rPr lang="en-CA" sz="3200" b="1" dirty="0" smtClean="0">
                <a:solidFill>
                  <a:srgbClr val="00B050"/>
                </a:solidFill>
              </a:rPr>
              <a:t>pea plants </a:t>
            </a:r>
            <a:r>
              <a:rPr lang="en-CA" sz="3200" dirty="0" smtClean="0"/>
              <a:t>(can self and cross-pollinate)</a:t>
            </a:r>
          </a:p>
          <a:p>
            <a:pPr lvl="1"/>
            <a:r>
              <a:rPr lang="en-CA" sz="3200" dirty="0" smtClean="0"/>
              <a:t>Pollinated plants by hand to ensure accuracy of experiments</a:t>
            </a:r>
          </a:p>
          <a:p>
            <a:pPr lvl="1"/>
            <a:r>
              <a:rPr lang="en-CA" sz="3200" dirty="0" smtClean="0"/>
              <a:t>Examined </a:t>
            </a:r>
            <a:r>
              <a:rPr lang="en-CA" sz="3200" b="1" dirty="0" smtClean="0">
                <a:solidFill>
                  <a:srgbClr val="00B050"/>
                </a:solidFill>
              </a:rPr>
              <a:t>seven traits </a:t>
            </a:r>
            <a:r>
              <a:rPr lang="en-CA" sz="3200" dirty="0" smtClean="0"/>
              <a:t>that were expressed in </a:t>
            </a:r>
            <a:r>
              <a:rPr lang="en-CA" sz="3200" b="1" dirty="0" smtClean="0">
                <a:solidFill>
                  <a:srgbClr val="00B050"/>
                </a:solidFill>
              </a:rPr>
              <a:t>two distinguishable forms</a:t>
            </a:r>
            <a:endParaRPr lang="en-CA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hlinkClick r:id="rId3"/>
              </a:rPr>
              <a:t>http://science.discovery.com/videos/100-greatest-discoveries-shorts-genetics.html</a:t>
            </a:r>
            <a:endParaRPr lang="en-CA" dirty="0" smtClean="0"/>
          </a:p>
          <a:p>
            <a:pPr algn="ctr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Gene Linkage &amp; Cross-Over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573216"/>
          </a:xfrm>
        </p:spPr>
        <p:txBody>
          <a:bodyPr/>
          <a:lstStyle/>
          <a:p>
            <a:pPr>
              <a:buNone/>
            </a:pPr>
            <a:r>
              <a:rPr lang="en-CA" b="1" u="sng" dirty="0" smtClean="0"/>
              <a:t>Are like </a:t>
            </a:r>
            <a:r>
              <a:rPr lang="en-CA" b="1" u="sng" dirty="0" smtClean="0">
                <a:solidFill>
                  <a:srgbClr val="00B050"/>
                </a:solidFill>
              </a:rPr>
              <a:t>relationships</a:t>
            </a:r>
            <a:r>
              <a:rPr lang="en-CA" b="1" dirty="0" smtClean="0"/>
              <a:t>: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If you are in </a:t>
            </a:r>
            <a:r>
              <a:rPr lang="en-CA" b="1" dirty="0" smtClean="0">
                <a:solidFill>
                  <a:srgbClr val="0070C0"/>
                </a:solidFill>
              </a:rPr>
              <a:t>close proximity </a:t>
            </a:r>
            <a:r>
              <a:rPr lang="en-CA" dirty="0" smtClean="0"/>
              <a:t>to the person you’re in a relationship, see each other often, live together, etc. You’ll probably </a:t>
            </a:r>
            <a:r>
              <a:rPr lang="en-CA" b="1" dirty="0" smtClean="0">
                <a:solidFill>
                  <a:srgbClr val="0070C0"/>
                </a:solidFill>
              </a:rPr>
              <a:t>stay together.</a:t>
            </a:r>
          </a:p>
          <a:p>
            <a:endParaRPr lang="en-CA" dirty="0" smtClean="0"/>
          </a:p>
          <a:p>
            <a:r>
              <a:rPr lang="en-CA" dirty="0" smtClean="0"/>
              <a:t>If you’re in a </a:t>
            </a:r>
            <a:r>
              <a:rPr lang="en-CA" b="1" dirty="0" smtClean="0">
                <a:solidFill>
                  <a:srgbClr val="FF0000"/>
                </a:solidFill>
              </a:rPr>
              <a:t>long-distance relationship</a:t>
            </a:r>
            <a:r>
              <a:rPr lang="en-CA" dirty="0" smtClean="0"/>
              <a:t>, there’s more chance of one, or both of you </a:t>
            </a:r>
            <a:r>
              <a:rPr lang="en-CA" b="1" dirty="0" smtClean="0">
                <a:solidFill>
                  <a:srgbClr val="FF0000"/>
                </a:solidFill>
              </a:rPr>
              <a:t>“crossing-over” to a new chromosome</a:t>
            </a:r>
            <a:r>
              <a:rPr lang="en-CA" dirty="0" smtClean="0"/>
              <a:t>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Chromosome Mapping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r>
              <a:rPr lang="en-CA" dirty="0" smtClean="0"/>
              <a:t>Chromosome mapping determines the relative position of genes on a chromosome</a:t>
            </a:r>
          </a:p>
          <a:p>
            <a:r>
              <a:rPr lang="en-CA" dirty="0" smtClean="0"/>
              <a:t>Has helped identify </a:t>
            </a:r>
            <a:r>
              <a:rPr lang="en-CA" b="1" dirty="0" smtClean="0">
                <a:solidFill>
                  <a:srgbClr val="FF0000"/>
                </a:solidFill>
              </a:rPr>
              <a:t>Linkage groups </a:t>
            </a:r>
            <a:r>
              <a:rPr lang="en-CA" dirty="0" smtClean="0"/>
              <a:t>and the locations (</a:t>
            </a:r>
            <a:r>
              <a:rPr lang="en-CA" b="1" dirty="0" smtClean="0">
                <a:solidFill>
                  <a:srgbClr val="00B050"/>
                </a:solidFill>
              </a:rPr>
              <a:t>loci</a:t>
            </a:r>
            <a:r>
              <a:rPr lang="en-CA" dirty="0" smtClean="0"/>
              <a:t>) of them on chromosomes.</a:t>
            </a:r>
          </a:p>
          <a:p>
            <a:r>
              <a:rPr lang="en-CA" dirty="0" smtClean="0"/>
              <a:t>Position of genes are measure in </a:t>
            </a:r>
            <a:r>
              <a:rPr lang="en-CA" b="1" dirty="0" smtClean="0">
                <a:solidFill>
                  <a:srgbClr val="0070C0"/>
                </a:solidFill>
              </a:rPr>
              <a:t>map units </a:t>
            </a:r>
            <a:r>
              <a:rPr lang="en-CA" b="1" dirty="0" smtClean="0"/>
              <a:t>(</a:t>
            </a:r>
            <a:r>
              <a:rPr lang="en-CA" b="1" dirty="0" err="1" smtClean="0"/>
              <a:t>m.u</a:t>
            </a:r>
            <a:r>
              <a:rPr lang="en-CA" b="1" dirty="0" smtClean="0"/>
              <a:t>.)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www.ptbeach.com/167020813143947783/lib/167020813143947783/figure_15_6.gif"/>
          <p:cNvPicPr>
            <a:picLocks noChangeAspect="1" noChangeArrowheads="1"/>
          </p:cNvPicPr>
          <p:nvPr/>
        </p:nvPicPr>
        <p:blipFill>
          <a:blip r:embed="rId2" cstate="print"/>
          <a:srcRect b="27391"/>
          <a:stretch>
            <a:fillRect/>
          </a:stretch>
        </p:blipFill>
        <p:spPr bwMode="auto">
          <a:xfrm>
            <a:off x="179512" y="4221088"/>
            <a:ext cx="856727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CA" b="1" dirty="0" smtClean="0"/>
              <a:t>Recombination Frequency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r>
              <a:rPr lang="en-CA" b="1" dirty="0" smtClean="0"/>
              <a:t>Recombinant types: </a:t>
            </a:r>
            <a:r>
              <a:rPr lang="en-CA" dirty="0" smtClean="0"/>
              <a:t>chromosomes of the F1 generation that have a different combination of alleles than the chromosomes predicated by the P generation (due to cross-over)</a:t>
            </a:r>
          </a:p>
          <a:p>
            <a:pPr>
              <a:buNone/>
            </a:pPr>
            <a:endParaRPr lang="en-CA" b="1" dirty="0" smtClean="0"/>
          </a:p>
          <a:p>
            <a:r>
              <a:rPr lang="en-CA" b="1" dirty="0" smtClean="0"/>
              <a:t>Parental types: </a:t>
            </a:r>
            <a:r>
              <a:rPr lang="en-CA" dirty="0" smtClean="0"/>
              <a:t>chromosomes of the F1 generation which are identical to the P generation</a:t>
            </a:r>
          </a:p>
          <a:p>
            <a:pPr>
              <a:buNone/>
            </a:pPr>
            <a:endParaRPr lang="en-CA" dirty="0" smtClean="0"/>
          </a:p>
          <a:p>
            <a:r>
              <a:rPr lang="en-CA" b="1" dirty="0" smtClean="0"/>
              <a:t>Recombination frequency: </a:t>
            </a:r>
            <a:r>
              <a:rPr lang="en-CA" dirty="0" smtClean="0"/>
              <a:t>the percentage of times that crossing over occurs as the P gametes were formed.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11706"/>
            <a:ext cx="8064896" cy="264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0"/>
            <a:ext cx="15144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Recombination Frequency</a:t>
            </a:r>
            <a:endParaRPr lang="en-CA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097" t="8163" r="12085" b="4082"/>
          <a:stretch>
            <a:fillRect/>
          </a:stretch>
        </p:blipFill>
        <p:spPr bwMode="auto">
          <a:xfrm>
            <a:off x="0" y="980728"/>
            <a:ext cx="8100392" cy="341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99592" y="4437112"/>
            <a:ext cx="6336704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reeform 15"/>
          <p:cNvSpPr/>
          <p:nvPr/>
        </p:nvSpPr>
        <p:spPr>
          <a:xfrm>
            <a:off x="6313289" y="5857875"/>
            <a:ext cx="2647" cy="1"/>
          </a:xfrm>
          <a:custGeom>
            <a:avLst/>
            <a:gdLst/>
            <a:ahLst/>
            <a:cxnLst/>
            <a:rect l="0" t="0" r="0" b="0"/>
            <a:pathLst>
              <a:path w="2647" h="1">
                <a:moveTo>
                  <a:pt x="0" y="0"/>
                </a:moveTo>
                <a:lnTo>
                  <a:pt x="2646" y="0"/>
                </a:lnTo>
                <a:close/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Recombination Frequency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0486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Ex. </a:t>
            </a:r>
            <a:r>
              <a:rPr lang="en-CA" sz="2800" dirty="0" smtClean="0"/>
              <a:t>You cross a black bunny with green eyes who is homozygous dominant (BBGG) with a white bunny with red eyes that is homozygous recessive (</a:t>
            </a:r>
            <a:r>
              <a:rPr lang="en-CA" sz="2800" dirty="0" err="1" smtClean="0"/>
              <a:t>bbgg</a:t>
            </a:r>
            <a:r>
              <a:rPr lang="en-CA" sz="2800" dirty="0" smtClean="0"/>
              <a:t>). </a:t>
            </a:r>
          </a:p>
          <a:p>
            <a:pPr marL="514350" indent="-514350">
              <a:buAutoNum type="alphaLcParenR"/>
            </a:pPr>
            <a:r>
              <a:rPr lang="en-CA" sz="2800" b="1" dirty="0" smtClean="0">
                <a:solidFill>
                  <a:srgbClr val="00B050"/>
                </a:solidFill>
              </a:rPr>
              <a:t>What is the expected phenotypic ratio for this cross?</a:t>
            </a:r>
          </a:p>
          <a:p>
            <a:pPr marL="514350" indent="-514350"/>
            <a:endParaRPr lang="en-CA" sz="2800" dirty="0" smtClean="0"/>
          </a:p>
          <a:p>
            <a:pPr marL="514350" indent="-514350"/>
            <a:endParaRPr lang="en-CA" sz="2800" dirty="0" smtClean="0"/>
          </a:p>
          <a:p>
            <a:r>
              <a:rPr lang="en-CA" sz="2800" dirty="0" smtClean="0"/>
              <a:t>Twelve offspring are born; 10 black with green eyes, </a:t>
            </a:r>
            <a:r>
              <a:rPr lang="en-CA" sz="2800" b="1" dirty="0" smtClean="0"/>
              <a:t>1 black with red eyes and 1 white with green eyes</a:t>
            </a:r>
            <a:r>
              <a:rPr lang="en-CA" sz="2800" dirty="0" smtClean="0"/>
              <a:t>. </a:t>
            </a:r>
          </a:p>
          <a:p>
            <a:r>
              <a:rPr lang="en-CA" sz="2800" b="1" dirty="0" smtClean="0">
                <a:solidFill>
                  <a:schemeClr val="accent6">
                    <a:lumMod val="75000"/>
                  </a:schemeClr>
                </a:solidFill>
              </a:rPr>
              <a:t>b) What was the recombination frequency for this cross?</a:t>
            </a:r>
            <a:endParaRPr lang="en-C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4464" t="11239" r="24107" b="64271"/>
          <a:stretch>
            <a:fillRect/>
          </a:stretch>
        </p:blipFill>
        <p:spPr bwMode="auto">
          <a:xfrm>
            <a:off x="183004" y="980728"/>
            <a:ext cx="89609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Recombination Frequency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20486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Ex. </a:t>
            </a:r>
            <a:r>
              <a:rPr lang="en-CA" sz="2800" dirty="0" smtClean="0"/>
              <a:t>You cross a black bunny with green eyes who is heterozygous (</a:t>
            </a:r>
            <a:r>
              <a:rPr lang="en-CA" sz="2800" dirty="0" err="1" smtClean="0"/>
              <a:t>BbGG</a:t>
            </a:r>
            <a:r>
              <a:rPr lang="en-CA" sz="2800" dirty="0" smtClean="0"/>
              <a:t>) with a white bunny with red eyes that is homozygous recessive (</a:t>
            </a:r>
            <a:r>
              <a:rPr lang="en-CA" sz="2800" dirty="0" err="1" smtClean="0"/>
              <a:t>bbgg</a:t>
            </a:r>
            <a:r>
              <a:rPr lang="en-CA" sz="2800" dirty="0" smtClean="0"/>
              <a:t>). </a:t>
            </a:r>
          </a:p>
          <a:p>
            <a:pPr marL="514350" indent="-514350">
              <a:buAutoNum type="alphaLcParenR"/>
            </a:pPr>
            <a:r>
              <a:rPr lang="en-CA" sz="2800" b="1" dirty="0" smtClean="0">
                <a:solidFill>
                  <a:srgbClr val="00B050"/>
                </a:solidFill>
              </a:rPr>
              <a:t>What is the expected phenotypic ratio for this cross?</a:t>
            </a:r>
          </a:p>
          <a:p>
            <a:pPr marL="514350" indent="-514350"/>
            <a:endParaRPr lang="en-CA" sz="2800" dirty="0" smtClean="0"/>
          </a:p>
          <a:p>
            <a:pPr marL="514350" indent="-514350"/>
            <a:endParaRPr lang="en-CA" sz="2800" dirty="0" smtClean="0"/>
          </a:p>
          <a:p>
            <a:r>
              <a:rPr lang="en-CA" sz="2800" dirty="0" smtClean="0"/>
              <a:t>10 offspring are born; </a:t>
            </a:r>
            <a:r>
              <a:rPr lang="en-CA" sz="2800" b="1" dirty="0" smtClean="0"/>
              <a:t>4</a:t>
            </a:r>
            <a:r>
              <a:rPr lang="en-CA" sz="2800" dirty="0" smtClean="0"/>
              <a:t> </a:t>
            </a:r>
            <a:r>
              <a:rPr lang="en-CA" sz="2800" b="1" dirty="0" smtClean="0"/>
              <a:t>black with green eyes and 4 white with green eyes, and 2 white with red eyes</a:t>
            </a:r>
            <a:endParaRPr lang="en-CA" sz="2800" dirty="0" smtClean="0"/>
          </a:p>
          <a:p>
            <a:r>
              <a:rPr lang="en-CA" sz="2800" b="1" dirty="0" smtClean="0">
                <a:solidFill>
                  <a:schemeClr val="accent6">
                    <a:lumMod val="75000"/>
                  </a:schemeClr>
                </a:solidFill>
              </a:rPr>
              <a:t>b) What was the recombination frequency for this cross?</a:t>
            </a:r>
            <a:endParaRPr lang="en-C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4464" t="11239" r="24107" b="64271"/>
          <a:stretch>
            <a:fillRect/>
          </a:stretch>
        </p:blipFill>
        <p:spPr bwMode="auto">
          <a:xfrm>
            <a:off x="183004" y="980728"/>
            <a:ext cx="89609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Map Units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Map units are determined by the recombination frequency. </a:t>
            </a:r>
          </a:p>
          <a:p>
            <a:r>
              <a:rPr lang="en-CA" dirty="0" smtClean="0"/>
              <a:t>The percentage is directly related to the physical distance between the genes.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endParaRPr lang="en-CA" sz="2800" b="1" dirty="0" smtClean="0"/>
          </a:p>
          <a:p>
            <a:pPr>
              <a:buNone/>
            </a:pPr>
            <a:r>
              <a:rPr lang="en-CA" sz="2800" b="1" dirty="0" smtClean="0"/>
              <a:t>Ex. </a:t>
            </a:r>
            <a:r>
              <a:rPr lang="en-CA" sz="2800" dirty="0" smtClean="0"/>
              <a:t>If the recombination frequency between aristae and wing shape genes is 65.5%, then the number of map units, between the same two genes, is 65.5.</a:t>
            </a:r>
            <a:endParaRPr lang="en-CA" sz="2800" dirty="0"/>
          </a:p>
        </p:txBody>
      </p:sp>
      <p:pic>
        <p:nvPicPr>
          <p:cNvPr id="25602" name="Picture 2" descr="https://wikispaces.psu.edu/download/attachments/97550626/Figure%209%20Genetic%20Map%20Dros%20II.jpg"/>
          <p:cNvPicPr>
            <a:picLocks noChangeAspect="1" noChangeArrowheads="1"/>
          </p:cNvPicPr>
          <p:nvPr/>
        </p:nvPicPr>
        <p:blipFill>
          <a:blip r:embed="rId2" cstate="print"/>
          <a:srcRect r="1721" b="31961"/>
          <a:stretch>
            <a:fillRect/>
          </a:stretch>
        </p:blipFill>
        <p:spPr bwMode="auto">
          <a:xfrm>
            <a:off x="1043608" y="2996952"/>
            <a:ext cx="655272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908" t="5763" r="3059" b="2755"/>
          <a:stretch>
            <a:fillRect/>
          </a:stretch>
        </p:blipFill>
        <p:spPr bwMode="auto">
          <a:xfrm>
            <a:off x="3311352" y="92128"/>
            <a:ext cx="5832648" cy="676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Map Units</a:t>
            </a:r>
            <a:endParaRPr lang="en-CA" b="1" dirty="0"/>
          </a:p>
        </p:txBody>
      </p:sp>
      <p:sp>
        <p:nvSpPr>
          <p:cNvPr id="7" name="Rectangle 6"/>
          <p:cNvSpPr/>
          <p:nvPr/>
        </p:nvSpPr>
        <p:spPr>
          <a:xfrm>
            <a:off x="0" y="1052736"/>
            <a:ext cx="3347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The higher the recombination frequency,  </a:t>
            </a:r>
            <a:r>
              <a:rPr lang="en-CA" sz="2400" b="1" dirty="0" smtClean="0">
                <a:solidFill>
                  <a:srgbClr val="7030A0"/>
                </a:solidFill>
              </a:rPr>
              <a:t>the further the genes are apart, </a:t>
            </a:r>
            <a:r>
              <a:rPr lang="en-CA" sz="2400" b="1" dirty="0" smtClean="0">
                <a:solidFill>
                  <a:srgbClr val="00B050"/>
                </a:solidFill>
              </a:rPr>
              <a:t>the more likely they are to undergo independent assortment (cross-over)</a:t>
            </a:r>
          </a:p>
        </p:txBody>
      </p:sp>
      <p:pic>
        <p:nvPicPr>
          <p:cNvPr id="6149" name="Picture 5" descr="http://passel.unl.edu/Image/siteImages/LinkageChromosome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7032"/>
            <a:ext cx="308694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Map Units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7030A0"/>
                </a:solidFill>
              </a:rPr>
              <a:t>READ pg. 638 </a:t>
            </a:r>
            <a:r>
              <a:rPr lang="en-CA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en-CA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smtClean="0">
                <a:solidFill>
                  <a:srgbClr val="FFC000"/>
                </a:solidFill>
              </a:rPr>
              <a:t>exercise </a:t>
            </a:r>
            <a:r>
              <a:rPr lang="en-CA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CA" b="1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CA" dirty="0" smtClean="0"/>
              <a:t>Pg. 639 </a:t>
            </a:r>
            <a:r>
              <a:rPr lang="en-CA" b="1" u="sng" dirty="0" smtClean="0"/>
              <a:t>PRACTICE #1</a:t>
            </a:r>
          </a:p>
        </p:txBody>
      </p:sp>
    </p:spTree>
    <p:extLst>
      <p:ext uri="{BB962C8B-B14F-4D97-AF65-F5344CB8AC3E}">
        <p14:creationId xmlns:p14="http://schemas.microsoft.com/office/powerpoint/2010/main" val="9183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Map Units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You </a:t>
            </a:r>
            <a:r>
              <a:rPr lang="en-CA" dirty="0"/>
              <a:t>have been examining 4 traits in an organism (W, X, Y, Z). You know that they are on the same chromosome but you want to determine where they are found relative to each other. </a:t>
            </a:r>
            <a:endParaRPr lang="en-CA" dirty="0" smtClean="0"/>
          </a:p>
          <a:p>
            <a:r>
              <a:rPr lang="en-CA" dirty="0" smtClean="0"/>
              <a:t>After </a:t>
            </a:r>
            <a:r>
              <a:rPr lang="en-CA" dirty="0"/>
              <a:t>performing thousands of crosses, you have determined that the recombination frequencies are as follows: </a:t>
            </a:r>
            <a:endParaRPr lang="en-CA" dirty="0" smtClean="0"/>
          </a:p>
          <a:p>
            <a:pPr lvl="1"/>
            <a:r>
              <a:rPr lang="en-CA" dirty="0" smtClean="0"/>
              <a:t>traits </a:t>
            </a:r>
            <a:r>
              <a:rPr lang="en-CA" b="1" dirty="0"/>
              <a:t>Y and Z: </a:t>
            </a:r>
            <a:r>
              <a:rPr lang="en-CA" b="1" dirty="0" smtClean="0"/>
              <a:t>37%</a:t>
            </a:r>
            <a:endParaRPr lang="en-CA" dirty="0"/>
          </a:p>
          <a:p>
            <a:pPr lvl="1"/>
            <a:r>
              <a:rPr lang="en-CA" dirty="0" smtClean="0"/>
              <a:t>traits </a:t>
            </a:r>
            <a:r>
              <a:rPr lang="en-CA" b="1" dirty="0"/>
              <a:t>W and X: </a:t>
            </a:r>
            <a:r>
              <a:rPr lang="en-CA" b="1" dirty="0" smtClean="0"/>
              <a:t>16%</a:t>
            </a:r>
            <a:endParaRPr lang="en-CA" dirty="0"/>
          </a:p>
          <a:p>
            <a:pPr lvl="1"/>
            <a:r>
              <a:rPr lang="en-CA" dirty="0" smtClean="0"/>
              <a:t>traits </a:t>
            </a:r>
            <a:r>
              <a:rPr lang="en-CA" b="1" dirty="0"/>
              <a:t>X and Z: </a:t>
            </a:r>
            <a:r>
              <a:rPr lang="en-CA" b="1" dirty="0" smtClean="0"/>
              <a:t>26%</a:t>
            </a:r>
            <a:endParaRPr lang="en-CA" dirty="0"/>
          </a:p>
          <a:p>
            <a:pPr lvl="1"/>
            <a:r>
              <a:rPr lang="en-CA" dirty="0" smtClean="0"/>
              <a:t>traits </a:t>
            </a:r>
            <a:r>
              <a:rPr lang="en-CA" b="1" dirty="0"/>
              <a:t>W and Y: </a:t>
            </a:r>
            <a:r>
              <a:rPr lang="en-CA" b="1" dirty="0" smtClean="0"/>
              <a:t>27%</a:t>
            </a:r>
          </a:p>
          <a:p>
            <a:r>
              <a:rPr lang="en-CA" dirty="0" smtClean="0"/>
              <a:t>Draw </a:t>
            </a:r>
            <a:r>
              <a:rPr lang="en-CA" dirty="0"/>
              <a:t>where </a:t>
            </a:r>
            <a:r>
              <a:rPr lang="en-CA" dirty="0" smtClean="0"/>
              <a:t>you </a:t>
            </a:r>
            <a:r>
              <a:rPr lang="en-CA" dirty="0"/>
              <a:t>believe the genes may be found on the blank chromosome below and </a:t>
            </a:r>
            <a:r>
              <a:rPr lang="en-CA" b="1" dirty="0"/>
              <a:t>determine the number of map units between traits W and Z </a:t>
            </a:r>
            <a:r>
              <a:rPr lang="en-CA" dirty="0" smtClean="0"/>
              <a:t>a </a:t>
            </a:r>
            <a:r>
              <a:rPr lang="en-CA" dirty="0"/>
              <a:t>well as traits X and </a:t>
            </a:r>
            <a:r>
              <a:rPr lang="en-CA" dirty="0" smtClean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9183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Mendelian Genetics</a:t>
            </a:r>
            <a:endParaRPr lang="en-CA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421"/>
            <a:ext cx="91440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6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9714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Using Marker Genes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92500" lnSpcReduction="10000"/>
          </a:bodyPr>
          <a:lstStyle/>
          <a:p>
            <a:r>
              <a:rPr lang="en-CA" sz="2800" b="1" dirty="0" smtClean="0">
                <a:solidFill>
                  <a:srgbClr val="C00000"/>
                </a:solidFill>
              </a:rPr>
              <a:t>Marker genes </a:t>
            </a:r>
            <a:r>
              <a:rPr lang="en-CA" sz="2800" dirty="0" smtClean="0"/>
              <a:t>can be used to </a:t>
            </a:r>
          </a:p>
          <a:p>
            <a:pPr>
              <a:buNone/>
            </a:pPr>
            <a:r>
              <a:rPr lang="en-CA" sz="2800" dirty="0" smtClean="0"/>
              <a:t>follow the inheritance of a linked </a:t>
            </a:r>
          </a:p>
          <a:p>
            <a:pPr>
              <a:buNone/>
            </a:pPr>
            <a:r>
              <a:rPr lang="en-CA" sz="2800" dirty="0" smtClean="0"/>
              <a:t>trait (it will be inherited with the </a:t>
            </a:r>
          </a:p>
          <a:p>
            <a:pPr>
              <a:buNone/>
            </a:pPr>
            <a:r>
              <a:rPr lang="en-CA" sz="2800" dirty="0" smtClean="0"/>
              <a:t>trait).</a:t>
            </a:r>
          </a:p>
          <a:p>
            <a:r>
              <a:rPr lang="en-CA" sz="2800" dirty="0" smtClean="0"/>
              <a:t>Marker genes give rise to an </a:t>
            </a:r>
          </a:p>
          <a:p>
            <a:pPr>
              <a:buNone/>
            </a:pPr>
            <a:r>
              <a:rPr lang="en-CA" sz="2800" dirty="0" smtClean="0"/>
              <a:t>easily identifiable phenotype </a:t>
            </a:r>
          </a:p>
          <a:p>
            <a:pPr>
              <a:buNone/>
            </a:pPr>
            <a:r>
              <a:rPr lang="en-CA" sz="2800" b="1" dirty="0" smtClean="0">
                <a:solidFill>
                  <a:srgbClr val="00FF00"/>
                </a:solidFill>
              </a:rPr>
              <a:t>(stands out) </a:t>
            </a:r>
            <a:r>
              <a:rPr lang="en-CA" sz="2800" dirty="0" smtClean="0"/>
              <a:t>and are used to trace </a:t>
            </a:r>
          </a:p>
          <a:p>
            <a:pPr>
              <a:buNone/>
            </a:pPr>
            <a:r>
              <a:rPr lang="en-CA" sz="2800" dirty="0" smtClean="0"/>
              <a:t>the inheritance of other genes</a:t>
            </a:r>
          </a:p>
          <a:p>
            <a:pPr>
              <a:buNone/>
            </a:pPr>
            <a:r>
              <a:rPr lang="en-CA" sz="2800" dirty="0" smtClean="0"/>
              <a:t>that are difficult to identify. </a:t>
            </a:r>
          </a:p>
          <a:p>
            <a:r>
              <a:rPr lang="en-CA" sz="2800" dirty="0" smtClean="0"/>
              <a:t>The marker gene must be located on the same chromosome</a:t>
            </a:r>
          </a:p>
          <a:p>
            <a:pPr>
              <a:buNone/>
            </a:pPr>
            <a:r>
              <a:rPr lang="en-CA" sz="2800" dirty="0" smtClean="0"/>
              <a:t>and, ideally, at a very small distance from the gene being traced</a:t>
            </a:r>
          </a:p>
          <a:p>
            <a:pPr>
              <a:buNone/>
            </a:pPr>
            <a:r>
              <a:rPr lang="en-CA" sz="2800" dirty="0" smtClean="0"/>
              <a:t>(to avoid crossing over).</a:t>
            </a:r>
          </a:p>
          <a:p>
            <a:pPr>
              <a:buNone/>
            </a:pPr>
            <a:r>
              <a:rPr lang="en-CA" b="1" dirty="0" smtClean="0"/>
              <a:t>Ex. </a:t>
            </a:r>
            <a:r>
              <a:rPr lang="en-CA" b="1" dirty="0" smtClean="0">
                <a:solidFill>
                  <a:srgbClr val="7030A0"/>
                </a:solidFill>
              </a:rPr>
              <a:t>READ pg. 641</a:t>
            </a:r>
            <a:endParaRPr lang="en-CA" b="1" dirty="0">
              <a:solidFill>
                <a:srgbClr val="7030A0"/>
              </a:solidFill>
            </a:endParaRPr>
          </a:p>
        </p:txBody>
      </p:sp>
      <p:pic>
        <p:nvPicPr>
          <p:cNvPr id="118786" name="Picture 2" descr="http://news.bbc.co.uk/nol/shared/spl/hi/pop_ups/03/sci_nat_how_a_plant_is_genetically_modified/img/5.jpg"/>
          <p:cNvPicPr>
            <a:picLocks noChangeAspect="1" noChangeArrowheads="1"/>
          </p:cNvPicPr>
          <p:nvPr/>
        </p:nvPicPr>
        <p:blipFill>
          <a:blip r:embed="rId2" cstate="print"/>
          <a:srcRect t="61558"/>
          <a:stretch>
            <a:fillRect/>
          </a:stretch>
        </p:blipFill>
        <p:spPr bwMode="auto">
          <a:xfrm>
            <a:off x="4644007" y="0"/>
            <a:ext cx="4499993" cy="1729872"/>
          </a:xfrm>
          <a:prstGeom prst="rect">
            <a:avLst/>
          </a:prstGeom>
          <a:noFill/>
        </p:spPr>
      </p:pic>
      <p:pic>
        <p:nvPicPr>
          <p:cNvPr id="118788" name="Picture 4" descr="http://www.upenn.edu/pennnews/sites/default/files/imagecache/large_news_photo/news/images/hires/m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283968" cy="2934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CA" b="1" dirty="0" smtClean="0">
                <a:solidFill>
                  <a:srgbClr val="00B050"/>
                </a:solidFill>
              </a:rPr>
              <a:t>Practice</a:t>
            </a:r>
            <a:endParaRPr lang="en-CA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CA" b="1" dirty="0" err="1" smtClean="0">
                <a:solidFill>
                  <a:schemeClr val="accent6">
                    <a:lumMod val="75000"/>
                  </a:schemeClr>
                </a:solidFill>
              </a:rPr>
              <a:t>Mansbridge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 Homework Chopper</a:t>
            </a:r>
          </a:p>
          <a:p>
            <a:pPr lvl="1"/>
            <a:r>
              <a:rPr lang="en-CA" b="1" dirty="0" smtClean="0">
                <a:solidFill>
                  <a:srgbClr val="0070C0"/>
                </a:solidFill>
              </a:rPr>
              <a:t>Quiz Tomorrow</a:t>
            </a:r>
          </a:p>
          <a:p>
            <a:pPr lvl="1">
              <a:buNone/>
            </a:pPr>
            <a:endParaRPr lang="en-CA" b="1" dirty="0" smtClean="0">
              <a:solidFill>
                <a:srgbClr val="0070C0"/>
              </a:solidFill>
            </a:endParaRPr>
          </a:p>
          <a:p>
            <a:r>
              <a:rPr lang="en-CA" b="1" dirty="0" smtClean="0"/>
              <a:t>pg. 641 #1-3</a:t>
            </a:r>
          </a:p>
          <a:p>
            <a:pPr>
              <a:buNone/>
            </a:pPr>
            <a:endParaRPr lang="en-CA" b="1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LAB Exercise 19.B</a:t>
            </a:r>
          </a:p>
          <a:p>
            <a:endParaRPr lang="en-CA" b="1" dirty="0" smtClean="0">
              <a:solidFill>
                <a:srgbClr val="FF0000"/>
              </a:solidFill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9" y="2232590"/>
            <a:ext cx="4860032" cy="46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un.ca/biology/scarr/MGA2-05-15_BW_Y_inherit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63888">
            <a:off x="1058717" y="1031300"/>
            <a:ext cx="8239703" cy="58354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49280"/>
            <a:ext cx="7772400" cy="908720"/>
          </a:xfrm>
        </p:spPr>
        <p:txBody>
          <a:bodyPr/>
          <a:lstStyle/>
          <a:p>
            <a:r>
              <a:rPr lang="en-CA" dirty="0" smtClean="0"/>
              <a:t>Genetics and Society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4509120"/>
            <a:ext cx="7772400" cy="1500187"/>
          </a:xfrm>
        </p:spPr>
        <p:txBody>
          <a:bodyPr/>
          <a:lstStyle/>
          <a:p>
            <a:r>
              <a:rPr lang="en-CA" dirty="0" smtClean="0"/>
              <a:t>PART 5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Inheritance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In order to learn about inheritance of human traits, researchers construct pedigrees</a:t>
            </a:r>
          </a:p>
          <a:p>
            <a:endParaRPr lang="en-CA" b="1" dirty="0" smtClean="0"/>
          </a:p>
          <a:p>
            <a:r>
              <a:rPr lang="en-CA" b="1" dirty="0" smtClean="0"/>
              <a:t>Pedigree: </a:t>
            </a:r>
            <a:r>
              <a:rPr lang="en-CA" dirty="0" smtClean="0"/>
              <a:t>a type of flow chart that uses symbols to show patterns of relationships and traits in a family over many generations</a:t>
            </a:r>
          </a:p>
          <a:p>
            <a:endParaRPr lang="en-CA" dirty="0" smtClean="0"/>
          </a:p>
          <a:p>
            <a:r>
              <a:rPr lang="en-CA" b="1" dirty="0" smtClean="0">
                <a:solidFill>
                  <a:srgbClr val="FF0000"/>
                </a:solidFill>
              </a:rPr>
              <a:t>Useful when not able to doing experiments using individuals who generate large numbers of offspring </a:t>
            </a:r>
            <a:r>
              <a:rPr lang="en-CA" b="1" dirty="0" smtClean="0"/>
              <a:t>(humans)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Types of Inheritance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b="1" dirty="0" err="1" smtClean="0">
                <a:solidFill>
                  <a:srgbClr val="FF0000"/>
                </a:solidFill>
              </a:rPr>
              <a:t>Autosomal</a:t>
            </a:r>
            <a:r>
              <a:rPr lang="en-CA" b="1" dirty="0" smtClean="0">
                <a:solidFill>
                  <a:srgbClr val="FF0000"/>
                </a:solidFill>
              </a:rPr>
              <a:t> Inheritance </a:t>
            </a:r>
            <a:r>
              <a:rPr lang="en-CA" dirty="0" smtClean="0"/>
              <a:t>(based on 22 chromosomes) </a:t>
            </a:r>
          </a:p>
          <a:p>
            <a:r>
              <a:rPr lang="en-CA" u="sng" dirty="0" smtClean="0"/>
              <a:t>Types:</a:t>
            </a:r>
          </a:p>
          <a:p>
            <a:pPr lvl="1"/>
            <a:r>
              <a:rPr lang="en-CA" dirty="0" err="1" smtClean="0"/>
              <a:t>autosomal</a:t>
            </a:r>
            <a:r>
              <a:rPr lang="en-CA" dirty="0" smtClean="0"/>
              <a:t> dominant </a:t>
            </a:r>
          </a:p>
          <a:p>
            <a:pPr lvl="1"/>
            <a:r>
              <a:rPr lang="en-CA" dirty="0" err="1" smtClean="0"/>
              <a:t>autosomal</a:t>
            </a:r>
            <a:r>
              <a:rPr lang="en-CA" dirty="0" smtClean="0"/>
              <a:t> recessive </a:t>
            </a:r>
          </a:p>
          <a:p>
            <a:pPr marL="36576" indent="0">
              <a:buNone/>
            </a:pPr>
            <a:endParaRPr lang="en-CA" dirty="0" smtClean="0"/>
          </a:p>
          <a:p>
            <a:pPr>
              <a:buNone/>
            </a:pPr>
            <a:r>
              <a:rPr lang="en-CA" b="1" dirty="0" smtClean="0">
                <a:solidFill>
                  <a:srgbClr val="0070C0"/>
                </a:solidFill>
              </a:rPr>
              <a:t>Sex-linked Inheritance </a:t>
            </a:r>
            <a:r>
              <a:rPr lang="en-CA" dirty="0" smtClean="0"/>
              <a:t>(X or Y chromosomes)</a:t>
            </a:r>
          </a:p>
          <a:p>
            <a:r>
              <a:rPr lang="en-CA" u="sng" dirty="0" smtClean="0"/>
              <a:t>Types:</a:t>
            </a:r>
          </a:p>
          <a:p>
            <a:pPr lvl="1"/>
            <a:r>
              <a:rPr lang="en-CA" dirty="0" smtClean="0"/>
              <a:t>X-linked dominant </a:t>
            </a:r>
          </a:p>
          <a:p>
            <a:pPr lvl="1"/>
            <a:r>
              <a:rPr lang="en-CA" dirty="0" smtClean="0"/>
              <a:t>X-linked recessive </a:t>
            </a:r>
          </a:p>
          <a:p>
            <a:pPr lvl="1"/>
            <a:r>
              <a:rPr lang="en-CA" i="1" dirty="0" smtClean="0"/>
              <a:t>Y-linked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18-F03-BI30L"/>
          <p:cNvPicPr>
            <a:picLocks noChangeAspect="1" noChangeArrowheads="1"/>
          </p:cNvPicPr>
          <p:nvPr/>
        </p:nvPicPr>
        <p:blipFill>
          <a:blip r:embed="rId2" cstate="print"/>
          <a:srcRect t="3064" b="52890"/>
          <a:stretch>
            <a:fillRect/>
          </a:stretch>
        </p:blipFill>
        <p:spPr bwMode="auto">
          <a:xfrm>
            <a:off x="0" y="1052736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>
              <a:buNone/>
            </a:pPr>
            <a:endParaRPr lang="en-CA" dirty="0" smtClean="0">
              <a:hlinkClick r:id="rId3"/>
            </a:endParaRPr>
          </a:p>
          <a:p>
            <a:pPr>
              <a:buNone/>
            </a:pPr>
            <a:endParaRPr lang="en-CA" dirty="0" smtClean="0">
              <a:hlinkClick r:id="rId3"/>
            </a:endParaRPr>
          </a:p>
          <a:p>
            <a:pPr>
              <a:buNone/>
            </a:pPr>
            <a:endParaRPr lang="en-CA" dirty="0" smtClean="0">
              <a:hlinkClick r:id="rId3"/>
            </a:endParaRPr>
          </a:p>
          <a:p>
            <a:pPr>
              <a:buNone/>
            </a:pPr>
            <a:endParaRPr lang="en-CA" dirty="0" smtClean="0">
              <a:hlinkClick r:id="rId3"/>
            </a:endParaRPr>
          </a:p>
          <a:p>
            <a:pPr>
              <a:buNone/>
            </a:pPr>
            <a:endParaRPr lang="en-CA" dirty="0" smtClean="0">
              <a:hlinkClick r:id="rId3"/>
            </a:endParaRPr>
          </a:p>
          <a:p>
            <a:pPr>
              <a:buNone/>
            </a:pPr>
            <a:endParaRPr lang="en-CA" dirty="0" smtClean="0">
              <a:hlinkClick r:id="rId3"/>
            </a:endParaRPr>
          </a:p>
          <a:p>
            <a:pPr>
              <a:buNone/>
            </a:pPr>
            <a:endParaRPr lang="en-CA" dirty="0" smtClean="0">
              <a:hlinkClick r:id="rId3"/>
            </a:endParaRPr>
          </a:p>
          <a:p>
            <a:pPr>
              <a:buNone/>
            </a:pPr>
            <a:endParaRPr lang="en-CA" dirty="0" smtClean="0">
              <a:hlinkClick r:id="rId3"/>
            </a:endParaRPr>
          </a:p>
          <a:p>
            <a:pPr>
              <a:buNone/>
            </a:pPr>
            <a:endParaRPr lang="en-CA" dirty="0" smtClean="0">
              <a:hlinkClick r:id="rId3"/>
            </a:endParaRPr>
          </a:p>
          <a:p>
            <a:pPr algn="ctr">
              <a:buNone/>
            </a:pPr>
            <a:r>
              <a:rPr lang="en-CA" sz="2800" dirty="0" smtClean="0">
                <a:hlinkClick r:id="rId3"/>
              </a:rPr>
              <a:t>http://www.youtube.com/watch?v=HbIHjsn5cHo</a:t>
            </a:r>
            <a:r>
              <a:rPr lang="en-CA" sz="2800" dirty="0" smtClean="0"/>
              <a:t> (9mins)</a:t>
            </a:r>
            <a:endParaRPr lang="en-CA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Analyzing Pedigrees</a:t>
            </a:r>
            <a:endParaRPr lang="en-CA" b="1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CA" b="1" dirty="0" smtClean="0"/>
              <a:t>Pedigree Example</a:t>
            </a:r>
            <a:endParaRPr lang="en-C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7" t="4561" r="1867"/>
          <a:stretch>
            <a:fillRect/>
          </a:stretch>
        </p:blipFill>
        <p:spPr bwMode="auto">
          <a:xfrm>
            <a:off x="467544" y="925123"/>
            <a:ext cx="8316416" cy="593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6/63/Autosomal_Dominant_Pedigree_Chart.svg/600px-Autosomal_Dominant_Pedigree_Chart.svg.png"/>
          <p:cNvPicPr>
            <a:picLocks noChangeAspect="1" noChangeArrowheads="1"/>
          </p:cNvPicPr>
          <p:nvPr/>
        </p:nvPicPr>
        <p:blipFill>
          <a:blip r:embed="rId2" cstate="print"/>
          <a:srcRect l="6397" t="14654" r="4926" b="38043"/>
          <a:stretch>
            <a:fillRect/>
          </a:stretch>
        </p:blipFill>
        <p:spPr bwMode="auto">
          <a:xfrm>
            <a:off x="-108520" y="0"/>
            <a:ext cx="9262977" cy="4941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237312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Auto Dom</a:t>
            </a:r>
            <a:endParaRPr lang="en-CA" sz="2400" b="1" dirty="0"/>
          </a:p>
        </p:txBody>
      </p:sp>
      <p:pic>
        <p:nvPicPr>
          <p:cNvPr id="4" name="Picture 2" descr="http://upload.wikimedia.org/wikipedia/commons/thumb/6/63/Autosomal_Dominant_Pedigree_Chart.svg/600px-Autosomal_Dominant_Pedigree_Chart.svg.png"/>
          <p:cNvPicPr>
            <a:picLocks noChangeAspect="1" noChangeArrowheads="1"/>
          </p:cNvPicPr>
          <p:nvPr/>
        </p:nvPicPr>
        <p:blipFill>
          <a:blip r:embed="rId2" cstate="print"/>
          <a:srcRect l="20922" t="64378" r="13715" b="8493"/>
          <a:stretch>
            <a:fillRect/>
          </a:stretch>
        </p:blipFill>
        <p:spPr bwMode="auto">
          <a:xfrm>
            <a:off x="4823520" y="5064750"/>
            <a:ext cx="4320480" cy="179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http://biobook.nerinxhs.org/bb/genetics/heredity/600px-Autosomal_Recessive_Pedigree_Chart_.png"/>
          <p:cNvPicPr>
            <a:picLocks noChangeAspect="1" noChangeArrowheads="1"/>
          </p:cNvPicPr>
          <p:nvPr/>
        </p:nvPicPr>
        <p:blipFill>
          <a:blip r:embed="rId2" cstate="print"/>
          <a:srcRect l="14844" t="17740" r="3113" b="42321"/>
          <a:stretch>
            <a:fillRect/>
          </a:stretch>
        </p:blipFill>
        <p:spPr bwMode="auto">
          <a:xfrm>
            <a:off x="-7429" y="0"/>
            <a:ext cx="9262601" cy="45091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6237312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Auto </a:t>
            </a:r>
            <a:r>
              <a:rPr lang="en-CA" sz="2400" b="1" dirty="0" err="1" smtClean="0"/>
              <a:t>Rec</a:t>
            </a:r>
            <a:endParaRPr lang="en-CA" sz="2400" b="1" dirty="0"/>
          </a:p>
        </p:txBody>
      </p:sp>
      <p:pic>
        <p:nvPicPr>
          <p:cNvPr id="5" name="Picture 2" descr="http://biobook.nerinxhs.org/bb/genetics/heredity/600px-Autosomal_Recessive_Pedigree_Chart_.png"/>
          <p:cNvPicPr>
            <a:picLocks noChangeAspect="1" noChangeArrowheads="1"/>
          </p:cNvPicPr>
          <p:nvPr/>
        </p:nvPicPr>
        <p:blipFill>
          <a:blip r:embed="rId2" cstate="print"/>
          <a:srcRect l="4786" t="63869" r="3113" b="8572"/>
          <a:stretch>
            <a:fillRect/>
          </a:stretch>
        </p:blipFill>
        <p:spPr bwMode="auto">
          <a:xfrm>
            <a:off x="3460102" y="5157192"/>
            <a:ext cx="568389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X Dom</a:t>
            </a:r>
            <a:endParaRPr lang="en-CA" sz="2400" b="1" dirty="0"/>
          </a:p>
        </p:txBody>
      </p:sp>
      <p:pic>
        <p:nvPicPr>
          <p:cNvPr id="125954" name="Picture 2" descr="Vol 3 Issue 2 Figure 3"/>
          <p:cNvPicPr>
            <a:picLocks noChangeAspect="1" noChangeArrowheads="1"/>
          </p:cNvPicPr>
          <p:nvPr/>
        </p:nvPicPr>
        <p:blipFill>
          <a:blip r:embed="rId2" cstate="print"/>
          <a:srcRect l="8252" t="15210" r="830" b="11180"/>
          <a:stretch>
            <a:fillRect/>
          </a:stretch>
        </p:blipFill>
        <p:spPr bwMode="auto">
          <a:xfrm>
            <a:off x="0" y="1196752"/>
            <a:ext cx="9186527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99766DC380EC41B0C646DC6BEDE1C2" ma:contentTypeVersion="0" ma:contentTypeDescription="Create a new document." ma:contentTypeScope="" ma:versionID="46df14caedb83cc47a62a714c32e4e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370703-545B-4FF6-8EA6-DD32F13A840F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B023AF-E394-4FBF-BC5B-6A14E5DDC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A4ABE9C-3C12-4612-89D7-7D4F0B5D4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3106</Words>
  <Application>Microsoft Office PowerPoint</Application>
  <PresentationFormat>On-screen Show (4:3)</PresentationFormat>
  <Paragraphs>572</Paragraphs>
  <Slides>105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1" baseType="lpstr">
      <vt:lpstr>Arial</vt:lpstr>
      <vt:lpstr>Arial Black</vt:lpstr>
      <vt:lpstr>Calibri</vt:lpstr>
      <vt:lpstr>Times New Roman</vt:lpstr>
      <vt:lpstr>Wingdings</vt:lpstr>
      <vt:lpstr>Office Theme</vt:lpstr>
      <vt:lpstr>Patterns and Processes in Inheritance</vt:lpstr>
      <vt:lpstr>Laying Foundations &amp; SINGLE ALLELES</vt:lpstr>
      <vt:lpstr> Genes and Heredity</vt:lpstr>
      <vt:lpstr>Selective Breeding</vt:lpstr>
      <vt:lpstr>Early Theories</vt:lpstr>
      <vt:lpstr>Early Theories</vt:lpstr>
      <vt:lpstr>Early Theories</vt:lpstr>
      <vt:lpstr>Mendelian Genetics</vt:lpstr>
      <vt:lpstr>Mendelian Genetics</vt:lpstr>
      <vt:lpstr>Mendelian Genetics</vt:lpstr>
      <vt:lpstr>Mendelian Genetics</vt:lpstr>
      <vt:lpstr>Complete Dominance</vt:lpstr>
      <vt:lpstr>Mendelian Genetics</vt:lpstr>
      <vt:lpstr>The Law of Segregation</vt:lpstr>
      <vt:lpstr>Law of Segregation</vt:lpstr>
      <vt:lpstr>Genetic Crosses</vt:lpstr>
      <vt:lpstr>Genetic Crosses</vt:lpstr>
      <vt:lpstr>Punnett Square</vt:lpstr>
      <vt:lpstr>Using a Punnett Square</vt:lpstr>
      <vt:lpstr>Using a Punnett Square</vt:lpstr>
      <vt:lpstr>Punnett Square Practice</vt:lpstr>
      <vt:lpstr>Punnett Square Practice</vt:lpstr>
      <vt:lpstr>Punnett Square Practice</vt:lpstr>
      <vt:lpstr>Punnett Square Practice</vt:lpstr>
      <vt:lpstr>Test Cross (pg. 603)</vt:lpstr>
      <vt:lpstr>Test Cross</vt:lpstr>
      <vt:lpstr>Test Cross</vt:lpstr>
      <vt:lpstr>Test Cross</vt:lpstr>
      <vt:lpstr>Test Cross continued...</vt:lpstr>
      <vt:lpstr>Practice</vt:lpstr>
      <vt:lpstr>MULTIPLE ALLELES</vt:lpstr>
      <vt:lpstr>Multiple Alleles</vt:lpstr>
      <vt:lpstr>Multiple Alleles</vt:lpstr>
      <vt:lpstr>Multiple Alleles – Blood Types</vt:lpstr>
      <vt:lpstr>Multiple Alleles in Flies</vt:lpstr>
      <vt:lpstr>Multiple Alleles in Flies Sample Ex 1 (pg. 609)</vt:lpstr>
      <vt:lpstr>Multiple Alleles in Flies Practice #1 (pg. 609)</vt:lpstr>
      <vt:lpstr>Incomplete Dominance</vt:lpstr>
      <vt:lpstr>Incomplete Dominance</vt:lpstr>
      <vt:lpstr>Incomplete Dominance</vt:lpstr>
      <vt:lpstr>Co-dominance</vt:lpstr>
      <vt:lpstr>Co-dominance</vt:lpstr>
      <vt:lpstr>Co-dominance</vt:lpstr>
      <vt:lpstr>Genes and the Environment</vt:lpstr>
      <vt:lpstr>Practice</vt:lpstr>
      <vt:lpstr>DiHYBRID CROSSES (TWO TRAITS)</vt:lpstr>
      <vt:lpstr>Law of Independent Assortment</vt:lpstr>
      <vt:lpstr>DiHybrid Cross</vt:lpstr>
      <vt:lpstr>DiHybrid Cross</vt:lpstr>
      <vt:lpstr>F2 - DiHybrid Cross</vt:lpstr>
      <vt:lpstr>Dihybrid Cross</vt:lpstr>
      <vt:lpstr>Dihybrid Cross</vt:lpstr>
      <vt:lpstr>Dihybrid Cross</vt:lpstr>
      <vt:lpstr>Dihybrid Cross</vt:lpstr>
      <vt:lpstr>Dihybrid Cross</vt:lpstr>
      <vt:lpstr>Practice</vt:lpstr>
      <vt:lpstr>Extending Mendel’s Laws: More Patterns and Probabilities</vt:lpstr>
      <vt:lpstr>Probability</vt:lpstr>
      <vt:lpstr>Product Rule</vt:lpstr>
      <vt:lpstr>Morgan and Sex-linked Traits</vt:lpstr>
      <vt:lpstr>Sex-Linked Inheritance</vt:lpstr>
      <vt:lpstr>Sex-Linked Inheritance</vt:lpstr>
      <vt:lpstr>Sex-Linked Inheritance</vt:lpstr>
      <vt:lpstr>Sex-Linked Inheritance</vt:lpstr>
      <vt:lpstr>PowerPoint Presentation</vt:lpstr>
      <vt:lpstr>Sex-Linked Inheritance</vt:lpstr>
      <vt:lpstr>Sex-Linked Inheritance</vt:lpstr>
      <vt:lpstr>Polygenetic Traits</vt:lpstr>
      <vt:lpstr>Epistatic genes</vt:lpstr>
      <vt:lpstr>Pleiotropic Genes</vt:lpstr>
      <vt:lpstr>Barr Bodies</vt:lpstr>
      <vt:lpstr>Practice</vt:lpstr>
      <vt:lpstr>LINKAGE, Recombination &amp; MAP UNITS</vt:lpstr>
      <vt:lpstr>Chromosomal Theory of Inheritance</vt:lpstr>
      <vt:lpstr>Linked Genes &amp; Meiosis</vt:lpstr>
      <vt:lpstr>Linked Genes &amp; Meiosis</vt:lpstr>
      <vt:lpstr>Linked Genes &amp; Meiosis</vt:lpstr>
      <vt:lpstr>Gene Linkage &amp; Cross-Over</vt:lpstr>
      <vt:lpstr>Crossing over of Linked genes</vt:lpstr>
      <vt:lpstr>Gene Linkage &amp; Cross-Over</vt:lpstr>
      <vt:lpstr>Chromosome Mapping</vt:lpstr>
      <vt:lpstr>Recombination Frequency</vt:lpstr>
      <vt:lpstr>Recombination Frequency</vt:lpstr>
      <vt:lpstr>Recombination Frequency</vt:lpstr>
      <vt:lpstr>Recombination Frequency</vt:lpstr>
      <vt:lpstr>Map Units</vt:lpstr>
      <vt:lpstr>Map Units</vt:lpstr>
      <vt:lpstr>Map Units</vt:lpstr>
      <vt:lpstr>Map Units</vt:lpstr>
      <vt:lpstr> Using Marker Genes </vt:lpstr>
      <vt:lpstr>Practice</vt:lpstr>
      <vt:lpstr>Genetics and Society</vt:lpstr>
      <vt:lpstr>Inheritance</vt:lpstr>
      <vt:lpstr>Types of Inheritance</vt:lpstr>
      <vt:lpstr>Analyzing Pedigrees</vt:lpstr>
      <vt:lpstr>Pedigree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Genetics Analysis</vt:lpstr>
      <vt:lpstr>Practice</vt:lpstr>
      <vt:lpstr>Review Questions</vt:lpstr>
      <vt:lpstr>Review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and Processes in Inheritance</dc:title>
  <dc:creator>ian b</dc:creator>
  <cp:lastModifiedBy>Jared Heidinger</cp:lastModifiedBy>
  <cp:revision>240</cp:revision>
  <dcterms:created xsi:type="dcterms:W3CDTF">2011-05-18T22:18:59Z</dcterms:created>
  <dcterms:modified xsi:type="dcterms:W3CDTF">2015-11-17T21:43:07Z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0x010100FA99766DC380EC41B0C646DC6BEDE1C2</vt:lpwstr>
  </property>
</Properties>
</file>