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3" r:id="rId9"/>
    <p:sldId id="261" r:id="rId10"/>
    <p:sldId id="265" r:id="rId11"/>
    <p:sldId id="267" r:id="rId12"/>
    <p:sldId id="268" r:id="rId13"/>
    <p:sldId id="266" r:id="rId14"/>
    <p:sldId id="269" r:id="rId15"/>
    <p:sldId id="272" r:id="rId16"/>
    <p:sldId id="270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6729-F569-402B-9543-6E5276A4F59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310E9-A0B6-4AE7-834B-9BE3DB74F72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8851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D542-29D6-4A21-A35A-E62E9DBCBEEA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3C9F-85F8-4232-899B-C7E6DBF369F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science/biology/heredity-and-genetics/v/hardy-weinberg-principle?playlist=Biolo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61248"/>
            <a:ext cx="9144000" cy="1196752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Population and Community Dynamics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4499992" cy="648072"/>
          </a:xfrm>
        </p:spPr>
        <p:txBody>
          <a:bodyPr/>
          <a:lstStyle/>
          <a:p>
            <a:pPr algn="l"/>
            <a:r>
              <a:rPr lang="en-CA" dirty="0" smtClean="0"/>
              <a:t>Chapter 21 – PART 1</a:t>
            </a:r>
            <a:endParaRPr lang="en-CA" dirty="0"/>
          </a:p>
        </p:txBody>
      </p:sp>
      <p:pic>
        <p:nvPicPr>
          <p:cNvPr id="17410" name="Picture 2" descr="http://cdn.zmescience.com/wp-content/uploads/2012/06/Over-Popu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5792">
            <a:off x="3622499" y="-108598"/>
            <a:ext cx="5035033" cy="5419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67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u="sng" dirty="0" smtClean="0"/>
              <a:t>In our example population there are </a:t>
            </a:r>
            <a:r>
              <a:rPr lang="en-CA" b="1" u="sng" dirty="0" smtClean="0"/>
              <a:t>500 moths</a:t>
            </a:r>
            <a:r>
              <a:rPr lang="en-CA" dirty="0" smtClean="0"/>
              <a:t>:</a:t>
            </a:r>
          </a:p>
          <a:p>
            <a:r>
              <a:rPr lang="en-CA" b="1" dirty="0" smtClean="0">
                <a:solidFill>
                  <a:srgbClr val="663300"/>
                </a:solidFill>
              </a:rPr>
              <a:t>320 homozygous brown</a:t>
            </a:r>
          </a:p>
          <a:p>
            <a:r>
              <a:rPr lang="en-CA" b="1" dirty="0" smtClean="0">
                <a:solidFill>
                  <a:srgbClr val="663300"/>
                </a:solidFill>
              </a:rPr>
              <a:t>160 heterozygous brown</a:t>
            </a:r>
          </a:p>
          <a:p>
            <a:r>
              <a:rPr lang="en-CA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white</a:t>
            </a:r>
          </a:p>
          <a:p>
            <a:pPr lvl="1"/>
            <a:endParaRPr lang="en-CA" dirty="0"/>
          </a:p>
          <a:p>
            <a:r>
              <a:rPr lang="en-CA" b="1" dirty="0" smtClean="0"/>
              <a:t>What are the genotype frequencies? </a:t>
            </a:r>
          </a:p>
          <a:p>
            <a:pPr lvl="1"/>
            <a:r>
              <a:rPr lang="en-CA" sz="2600" b="1" i="1" dirty="0" smtClean="0"/>
              <a:t>Type of moth/total number of moths </a:t>
            </a:r>
          </a:p>
          <a:p>
            <a:pPr lvl="1"/>
            <a:endParaRPr lang="en-CA" b="1" dirty="0"/>
          </a:p>
          <a:p>
            <a:pPr lvl="1">
              <a:buNone/>
            </a:pPr>
            <a:endParaRPr lang="en-CA" b="1" dirty="0"/>
          </a:p>
          <a:p>
            <a:r>
              <a:rPr lang="en-CA" b="1" dirty="0" smtClean="0"/>
              <a:t>What are the allele frequencies? </a:t>
            </a:r>
          </a:p>
          <a:p>
            <a:pPr>
              <a:buNone/>
            </a:pPr>
            <a:r>
              <a:rPr lang="en-CA" sz="2600" i="1" dirty="0" smtClean="0"/>
              <a:t>Remember: each individual contributes 2 alleles to the gene pool </a:t>
            </a:r>
          </a:p>
          <a:p>
            <a:pPr>
              <a:buNone/>
            </a:pPr>
            <a:endParaRPr lang="en-CA" sz="2600" i="1" dirty="0" smtClean="0"/>
          </a:p>
          <a:p>
            <a:pPr>
              <a:buNone/>
            </a:pPr>
            <a:endParaRPr lang="en-CA" sz="2600" i="1" dirty="0" smtClean="0"/>
          </a:p>
          <a:p>
            <a:pPr>
              <a:buNone/>
            </a:pPr>
            <a:endParaRPr lang="en-CA" i="1" dirty="0" smtClean="0"/>
          </a:p>
          <a:p>
            <a:pPr>
              <a:buNone/>
            </a:pPr>
            <a:endParaRPr lang="en-CA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CA" b="1" dirty="0" smtClean="0"/>
              <a:t>Hardy-Weinberg Principle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8962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320 AA = </a:t>
            </a:r>
            <a:r>
              <a:rPr lang="en-CA" b="1" dirty="0" smtClean="0"/>
              <a:t>640 A </a:t>
            </a:r>
            <a:r>
              <a:rPr lang="en-CA" dirty="0" smtClean="0"/>
              <a:t>(from AA genotype)</a:t>
            </a:r>
          </a:p>
          <a:p>
            <a:endParaRPr lang="en-CA" dirty="0"/>
          </a:p>
          <a:p>
            <a:r>
              <a:rPr lang="en-CA" dirty="0" smtClean="0"/>
              <a:t>160 </a:t>
            </a:r>
            <a:r>
              <a:rPr lang="en-CA" dirty="0" err="1" smtClean="0"/>
              <a:t>Aa</a:t>
            </a:r>
            <a:r>
              <a:rPr lang="en-CA" dirty="0" smtClean="0"/>
              <a:t> = </a:t>
            </a:r>
            <a:r>
              <a:rPr lang="en-CA" b="1" dirty="0" smtClean="0"/>
              <a:t>160 A + 160 a </a:t>
            </a:r>
            <a:r>
              <a:rPr lang="en-CA" dirty="0" smtClean="0"/>
              <a:t>(from </a:t>
            </a:r>
            <a:r>
              <a:rPr lang="en-CA" dirty="0" err="1" smtClean="0"/>
              <a:t>Aa</a:t>
            </a:r>
            <a:r>
              <a:rPr lang="en-CA" dirty="0" smtClean="0"/>
              <a:t> genotype)</a:t>
            </a:r>
          </a:p>
          <a:p>
            <a:endParaRPr lang="en-CA" dirty="0"/>
          </a:p>
          <a:p>
            <a:r>
              <a:rPr lang="en-CA" dirty="0" smtClean="0"/>
              <a:t>20 </a:t>
            </a:r>
            <a:r>
              <a:rPr lang="en-CA" dirty="0" err="1" smtClean="0"/>
              <a:t>aa</a:t>
            </a:r>
            <a:r>
              <a:rPr lang="en-CA" dirty="0" smtClean="0"/>
              <a:t> = </a:t>
            </a:r>
            <a:r>
              <a:rPr lang="en-CA" b="1" dirty="0" smtClean="0"/>
              <a:t>40 a </a:t>
            </a:r>
            <a:r>
              <a:rPr lang="en-CA" dirty="0" smtClean="0"/>
              <a:t>(from </a:t>
            </a:r>
            <a:r>
              <a:rPr lang="en-CA" dirty="0" err="1" smtClean="0"/>
              <a:t>aa</a:t>
            </a:r>
            <a:r>
              <a:rPr lang="en-CA" dirty="0" smtClean="0"/>
              <a:t> genotype)</a:t>
            </a:r>
          </a:p>
          <a:p>
            <a:endParaRPr lang="en-CA" dirty="0"/>
          </a:p>
          <a:p>
            <a:r>
              <a:rPr lang="en-CA" b="1" dirty="0" smtClean="0"/>
              <a:t>TOTAL: </a:t>
            </a:r>
            <a:r>
              <a:rPr lang="en-CA" b="1" dirty="0" smtClean="0">
                <a:solidFill>
                  <a:srgbClr val="FF0000"/>
                </a:solidFill>
              </a:rPr>
              <a:t>1000 </a:t>
            </a:r>
            <a:r>
              <a:rPr lang="en-CA" dirty="0" smtClean="0">
                <a:sym typeface="Wingdings" pitchFamily="2" charset="2"/>
              </a:rPr>
              <a:t> the number of alleles in the gene pool </a:t>
            </a: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None/>
            </a:pPr>
            <a:r>
              <a:rPr lang="en-CA" b="1" u="sng" dirty="0" smtClean="0">
                <a:sym typeface="Wingdings" pitchFamily="2" charset="2"/>
              </a:rPr>
              <a:t>Allele frequency:</a:t>
            </a:r>
          </a:p>
          <a:p>
            <a:r>
              <a:rPr lang="en-CA" b="1" dirty="0" smtClean="0">
                <a:sym typeface="Wingdings" pitchFamily="2" charset="2"/>
              </a:rPr>
              <a:t>A = </a:t>
            </a:r>
          </a:p>
          <a:p>
            <a:endParaRPr lang="en-CA" b="1" dirty="0" smtClean="0">
              <a:sym typeface="Wingdings" pitchFamily="2" charset="2"/>
            </a:endParaRPr>
          </a:p>
          <a:p>
            <a:r>
              <a:rPr lang="en-CA" b="1" dirty="0" smtClean="0">
                <a:sym typeface="Wingdings" pitchFamily="2" charset="2"/>
              </a:rPr>
              <a:t>a = </a:t>
            </a:r>
          </a:p>
          <a:p>
            <a:endParaRPr lang="en-CA" b="1" u="sng" dirty="0">
              <a:sym typeface="Wingdings" pitchFamily="2" charset="2"/>
            </a:endParaRPr>
          </a:p>
          <a:p>
            <a:endParaRPr lang="en-CA" b="1" u="sng" dirty="0" smtClean="0">
              <a:sym typeface="Wingdings" pitchFamily="2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CA" b="1" dirty="0" smtClean="0"/>
              <a:t>Hardy-Weinberg Principle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4898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>
                <a:solidFill>
                  <a:srgbClr val="0070C0"/>
                </a:solidFill>
              </a:rPr>
              <a:t>For a gene with only 2 alleles</a:t>
            </a:r>
          </a:p>
          <a:p>
            <a:pPr algn="ctr">
              <a:buNone/>
            </a:pPr>
            <a:r>
              <a:rPr lang="en-CA" sz="5200" b="1" dirty="0" smtClean="0"/>
              <a:t>p + q = 1</a:t>
            </a:r>
            <a:endParaRPr lang="en-CA" sz="5200" b="1" dirty="0"/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p</a:t>
            </a:r>
            <a:r>
              <a:rPr lang="en-CA" dirty="0" smtClean="0"/>
              <a:t>= frequency of allele </a:t>
            </a:r>
            <a:r>
              <a:rPr lang="en-CA" b="1" dirty="0" smtClean="0">
                <a:solidFill>
                  <a:srgbClr val="663300"/>
                </a:solidFill>
              </a:rPr>
              <a:t>A (dominant)</a:t>
            </a:r>
          </a:p>
          <a:p>
            <a:pPr>
              <a:buNone/>
            </a:pPr>
            <a:r>
              <a:rPr lang="en-CA" b="1" dirty="0" smtClean="0"/>
              <a:t>q</a:t>
            </a:r>
            <a:r>
              <a:rPr lang="en-CA" dirty="0" smtClean="0"/>
              <a:t>= frequency of allele </a:t>
            </a:r>
            <a:r>
              <a:rPr lang="en-CA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(recessive)</a:t>
            </a:r>
            <a:endParaRPr lang="en-CA" dirty="0"/>
          </a:p>
          <a:p>
            <a:pPr algn="ctr">
              <a:buNone/>
            </a:pPr>
            <a:endParaRPr lang="en-CA" sz="3200" b="1" dirty="0" smtClean="0"/>
          </a:p>
          <a:p>
            <a:pPr algn="ctr">
              <a:buNone/>
            </a:pPr>
            <a:r>
              <a:rPr lang="en-CA" sz="5200" b="1" dirty="0"/>
              <a:t>p</a:t>
            </a:r>
            <a:r>
              <a:rPr lang="en-CA" sz="5200" b="1" baseline="30000" dirty="0" smtClean="0"/>
              <a:t>2</a:t>
            </a:r>
            <a:r>
              <a:rPr lang="en-CA" sz="5200" b="1" dirty="0" smtClean="0"/>
              <a:t> + 2pq + q</a:t>
            </a:r>
            <a:r>
              <a:rPr lang="en-CA" sz="5200" b="1" baseline="30000" dirty="0" smtClean="0"/>
              <a:t>2</a:t>
            </a:r>
            <a:r>
              <a:rPr lang="en-CA" sz="5200" b="1" dirty="0" smtClean="0"/>
              <a:t> = 1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 smtClean="0"/>
              <a:t>p2</a:t>
            </a:r>
            <a:r>
              <a:rPr lang="en-CA" dirty="0" smtClean="0"/>
              <a:t>= frequency of homozygous dominant</a:t>
            </a:r>
          </a:p>
          <a:p>
            <a:pPr marL="0" indent="0">
              <a:buNone/>
            </a:pPr>
            <a:r>
              <a:rPr lang="en-CA" b="1" dirty="0" smtClean="0"/>
              <a:t>2pq</a:t>
            </a:r>
            <a:r>
              <a:rPr lang="en-CA" dirty="0" smtClean="0"/>
              <a:t>= frequency of heterozygous</a:t>
            </a:r>
          </a:p>
          <a:p>
            <a:pPr marL="0" indent="0">
              <a:buNone/>
            </a:pPr>
            <a:r>
              <a:rPr lang="en-CA" b="1" dirty="0"/>
              <a:t>q</a:t>
            </a:r>
            <a:r>
              <a:rPr lang="en-CA" b="1" dirty="0" smtClean="0"/>
              <a:t>2</a:t>
            </a:r>
            <a:r>
              <a:rPr lang="en-CA" dirty="0" smtClean="0"/>
              <a:t>=  frequency of homozygous recessive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Hardy-Weinberg Equation 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8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 l="2265" t="5650" r="2327" b="2992"/>
          <a:stretch>
            <a:fillRect/>
          </a:stretch>
        </p:blipFill>
        <p:spPr bwMode="auto">
          <a:xfrm>
            <a:off x="0" y="27914"/>
            <a:ext cx="8964488" cy="68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24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96752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H.W. Equation Contd.....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3800" b="1" dirty="0"/>
              <a:t>p</a:t>
            </a:r>
            <a:r>
              <a:rPr lang="en-CA" sz="3800" dirty="0" smtClean="0"/>
              <a:t>= frequency of </a:t>
            </a:r>
            <a:r>
              <a:rPr lang="en-CA" sz="3800" b="1" dirty="0" smtClean="0">
                <a:solidFill>
                  <a:srgbClr val="663300"/>
                </a:solidFill>
              </a:rPr>
              <a:t>A</a:t>
            </a:r>
            <a:r>
              <a:rPr lang="en-CA" sz="3800" dirty="0" smtClean="0"/>
              <a:t> = </a:t>
            </a:r>
            <a:r>
              <a:rPr lang="en-CA" sz="3800" b="1" dirty="0" smtClean="0">
                <a:solidFill>
                  <a:srgbClr val="663300"/>
                </a:solidFill>
              </a:rPr>
              <a:t>0.8 or 80%</a:t>
            </a:r>
          </a:p>
          <a:p>
            <a:pPr>
              <a:buNone/>
            </a:pPr>
            <a:r>
              <a:rPr lang="en-CA" sz="3800" b="1" dirty="0"/>
              <a:t>q</a:t>
            </a:r>
            <a:r>
              <a:rPr lang="en-CA" sz="3800" dirty="0" smtClean="0"/>
              <a:t>= frequency of </a:t>
            </a:r>
            <a:r>
              <a:rPr lang="en-CA" sz="3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CA" sz="3800" dirty="0" smtClean="0"/>
              <a:t> = </a:t>
            </a:r>
            <a:r>
              <a:rPr lang="en-CA" sz="3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 or 20%</a:t>
            </a:r>
            <a:endParaRPr lang="en-CA" dirty="0"/>
          </a:p>
          <a:p>
            <a:pPr algn="ctr">
              <a:buNone/>
            </a:pPr>
            <a:endParaRPr lang="en-CA" sz="4300" b="1" dirty="0" smtClean="0"/>
          </a:p>
          <a:p>
            <a:pPr algn="ctr">
              <a:buNone/>
            </a:pPr>
            <a:r>
              <a:rPr lang="en-CA" sz="4300" b="1" dirty="0" smtClean="0"/>
              <a:t>p</a:t>
            </a:r>
            <a:r>
              <a:rPr lang="en-CA" sz="4300" b="1" baseline="30000" dirty="0" smtClean="0"/>
              <a:t>2</a:t>
            </a:r>
            <a:r>
              <a:rPr lang="en-CA" sz="4300" b="1" dirty="0" smtClean="0"/>
              <a:t> </a:t>
            </a:r>
            <a:r>
              <a:rPr lang="en-CA" sz="4300" b="1" dirty="0"/>
              <a:t>+ 2pq + q</a:t>
            </a:r>
            <a:r>
              <a:rPr lang="en-CA" sz="4300" b="1" baseline="30000" dirty="0"/>
              <a:t>2</a:t>
            </a:r>
            <a:r>
              <a:rPr lang="en-CA" sz="4300" b="1" dirty="0"/>
              <a:t> = 1</a:t>
            </a:r>
          </a:p>
          <a:p>
            <a:pPr marL="45720" indent="0">
              <a:buNone/>
            </a:pPr>
            <a:endParaRPr lang="en-CA" dirty="0" smtClean="0"/>
          </a:p>
          <a:p>
            <a:pPr marL="45720" indent="0">
              <a:buNone/>
            </a:pPr>
            <a:r>
              <a:rPr lang="en-CA" sz="3800" dirty="0" smtClean="0"/>
              <a:t>AA genotype =</a:t>
            </a:r>
          </a:p>
          <a:p>
            <a:pPr marL="45720" indent="0">
              <a:buNone/>
            </a:pPr>
            <a:r>
              <a:rPr lang="en-CA" sz="3800" dirty="0" err="1" smtClean="0"/>
              <a:t>Aa</a:t>
            </a:r>
            <a:r>
              <a:rPr lang="en-CA" sz="3800" dirty="0" smtClean="0"/>
              <a:t> genotype =</a:t>
            </a:r>
          </a:p>
          <a:p>
            <a:pPr marL="45720" indent="0">
              <a:buNone/>
            </a:pPr>
            <a:r>
              <a:rPr lang="en-CA" sz="3800" dirty="0" err="1" smtClean="0"/>
              <a:t>Aa</a:t>
            </a:r>
            <a:r>
              <a:rPr lang="en-CA" sz="3800" dirty="0" smtClean="0"/>
              <a:t> genotype = 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xmlns="" val="10870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3174" t="4565" r="1419" b="2821"/>
          <a:stretch>
            <a:fillRect/>
          </a:stretch>
        </p:blipFill>
        <p:spPr bwMode="auto">
          <a:xfrm>
            <a:off x="251520" y="0"/>
            <a:ext cx="83731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9632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Conditions of the Hardy-Weinberg Principle: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4000" u="sng" dirty="0" smtClean="0"/>
              <a:t>Allele frequencies in a population </a:t>
            </a:r>
            <a:r>
              <a:rPr lang="en-CA" sz="4000" b="1" u="sng" dirty="0" smtClean="0">
                <a:solidFill>
                  <a:srgbClr val="FF0000"/>
                </a:solidFill>
              </a:rPr>
              <a:t>will</a:t>
            </a:r>
          </a:p>
          <a:p>
            <a:pPr>
              <a:buNone/>
            </a:pPr>
            <a:r>
              <a:rPr lang="en-CA" sz="4000" b="1" u="sng" dirty="0" smtClean="0">
                <a:solidFill>
                  <a:srgbClr val="FF0000"/>
                </a:solidFill>
              </a:rPr>
              <a:t>not change</a:t>
            </a:r>
            <a:r>
              <a:rPr lang="en-CA" sz="4000" b="1" u="sng" dirty="0" smtClean="0"/>
              <a:t> </a:t>
            </a:r>
            <a:r>
              <a:rPr lang="en-CA" sz="4000" u="sng" dirty="0" smtClean="0"/>
              <a:t>if</a:t>
            </a:r>
            <a:r>
              <a:rPr lang="en-CA" sz="4000" dirty="0" smtClean="0"/>
              <a:t>:</a:t>
            </a:r>
          </a:p>
          <a:p>
            <a:pPr lvl="1"/>
            <a:r>
              <a:rPr lang="en-CA" sz="3200" dirty="0" smtClean="0"/>
              <a:t>The population is infinitely large</a:t>
            </a:r>
          </a:p>
          <a:p>
            <a:pPr lvl="1"/>
            <a:r>
              <a:rPr lang="en-CA" sz="3200" dirty="0" smtClean="0"/>
              <a:t>No migration occurs</a:t>
            </a:r>
          </a:p>
          <a:p>
            <a:pPr lvl="1"/>
            <a:r>
              <a:rPr lang="en-CA" sz="3200" dirty="0" smtClean="0"/>
              <a:t>No mutations occur</a:t>
            </a:r>
          </a:p>
          <a:p>
            <a:pPr lvl="1"/>
            <a:r>
              <a:rPr lang="en-CA" sz="3200" dirty="0" smtClean="0"/>
              <a:t>No natural selection occurs</a:t>
            </a:r>
          </a:p>
          <a:p>
            <a:pPr lvl="1"/>
            <a:r>
              <a:rPr lang="en-CA" sz="3200" dirty="0" smtClean="0"/>
              <a:t>Mating is random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xmlns="" val="27694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2511" cy="1143000"/>
          </a:xfrm>
        </p:spPr>
        <p:txBody>
          <a:bodyPr/>
          <a:lstStyle/>
          <a:p>
            <a:pPr algn="l"/>
            <a:r>
              <a:rPr lang="en-CA" b="1" dirty="0" smtClean="0"/>
              <a:t>Practice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89654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70C0"/>
                </a:solidFill>
              </a:rPr>
              <a:t>Pg. 720 #1-3</a:t>
            </a:r>
          </a:p>
          <a:p>
            <a:endParaRPr lang="en-CA" sz="3600" b="1" dirty="0" smtClean="0">
              <a:solidFill>
                <a:srgbClr val="0070C0"/>
              </a:solidFill>
            </a:endParaRPr>
          </a:p>
          <a:p>
            <a:r>
              <a:rPr lang="en-CA" sz="3600" b="1" dirty="0" smtClean="0">
                <a:solidFill>
                  <a:srgbClr val="0070C0"/>
                </a:solidFill>
              </a:rPr>
              <a:t>Pg. 722 #5-8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KEYS POSTED WED. EVE. (Check your Work!)</a:t>
            </a:r>
          </a:p>
          <a:p>
            <a:pPr lvl="1"/>
            <a:endParaRPr lang="en-CA" b="1" dirty="0" smtClean="0">
              <a:solidFill>
                <a:srgbClr val="0070C0"/>
              </a:solidFill>
            </a:endParaRPr>
          </a:p>
          <a:p>
            <a:r>
              <a:rPr lang="en-CA" sz="3600" b="1" dirty="0" smtClean="0"/>
              <a:t>Hardy-Weinberg Worksheet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Discuss Tomorrow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6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CA" dirty="0" smtClean="0"/>
              <a:t>Successful individuals of a species are able to</a:t>
            </a:r>
          </a:p>
          <a:p>
            <a:pPr marL="514350" indent="-51435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reproduce</a:t>
            </a:r>
            <a:r>
              <a:rPr lang="en-CA" dirty="0" smtClean="0"/>
              <a:t> and </a:t>
            </a:r>
            <a:r>
              <a:rPr lang="en-CA" b="1" dirty="0" smtClean="0">
                <a:solidFill>
                  <a:srgbClr val="0070C0"/>
                </a:solidFill>
              </a:rPr>
              <a:t>adapt to their environments. </a:t>
            </a:r>
          </a:p>
          <a:p>
            <a:pPr marL="514350" indent="-514350">
              <a:buNone/>
            </a:pPr>
            <a:endParaRPr lang="en-CA" i="1" dirty="0" smtClean="0"/>
          </a:p>
          <a:p>
            <a:pPr marL="514350" indent="-514350">
              <a:buNone/>
            </a:pPr>
            <a:endParaRPr lang="en-CA" i="1" dirty="0" smtClean="0"/>
          </a:p>
          <a:p>
            <a:pPr marL="514350" indent="-514350">
              <a:buNone/>
            </a:pPr>
            <a:r>
              <a:rPr lang="en-CA" b="1" i="1" dirty="0" smtClean="0">
                <a:solidFill>
                  <a:srgbClr val="7030A0"/>
                </a:solidFill>
              </a:rPr>
              <a:t>What role might their genetic makeup</a:t>
            </a:r>
          </a:p>
          <a:p>
            <a:pPr marL="514350" indent="-514350">
              <a:buNone/>
            </a:pPr>
            <a:r>
              <a:rPr lang="en-CA" b="1" i="1" dirty="0" smtClean="0">
                <a:solidFill>
                  <a:srgbClr val="7030A0"/>
                </a:solidFill>
              </a:rPr>
              <a:t>play in meeting these two demands?</a:t>
            </a:r>
            <a:endParaRPr lang="en-CA" b="1" i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ts2.mm.bing.net/th?id=I4532621309707329&amp;pid=1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7879" y="3140968"/>
            <a:ext cx="2506121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73400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Populations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8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949899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The population size of </a:t>
            </a:r>
            <a:r>
              <a:rPr lang="en-CA" b="1" dirty="0" smtClean="0"/>
              <a:t>marine green turtles </a:t>
            </a:r>
            <a:r>
              <a:rPr lang="en-CA" dirty="0" smtClean="0"/>
              <a:t>shows little change over time, while the </a:t>
            </a:r>
            <a:r>
              <a:rPr lang="en-CA" b="1" dirty="0" smtClean="0"/>
              <a:t>locust</a:t>
            </a:r>
            <a:r>
              <a:rPr lang="en-CA" dirty="0" smtClean="0"/>
              <a:t> population in the Canadian prairies varies widely from year to year. </a:t>
            </a:r>
          </a:p>
          <a:p>
            <a:pPr marL="0" indent="0"/>
            <a:r>
              <a:rPr lang="en-CA" b="1" i="1" dirty="0" smtClean="0">
                <a:solidFill>
                  <a:schemeClr val="accent6">
                    <a:lumMod val="75000"/>
                  </a:schemeClr>
                </a:solidFill>
              </a:rPr>
              <a:t>What might this suggest about the environments in which they live? </a:t>
            </a:r>
          </a:p>
          <a:p>
            <a:pPr marL="0" indent="0"/>
            <a:r>
              <a:rPr lang="en-CA" b="1" i="1" dirty="0" smtClean="0">
                <a:solidFill>
                  <a:srgbClr val="0070C0"/>
                </a:solidFill>
              </a:rPr>
              <a:t>Which environment is most stable?</a:t>
            </a:r>
            <a:endParaRPr lang="en-CA" b="1" i="1" dirty="0">
              <a:solidFill>
                <a:srgbClr val="0070C0"/>
              </a:solidFill>
            </a:endParaRPr>
          </a:p>
        </p:txBody>
      </p:sp>
      <p:pic>
        <p:nvPicPr>
          <p:cNvPr id="3076" name="Picture 4" descr="http://ts1.mm.bing.net/th?id=I4900648461598992&amp;pid=1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42726"/>
            <a:ext cx="3059831" cy="231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1.mm.bing.net/th?id=I4732363032494792&amp;pid=1.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3589" y="4077072"/>
            <a:ext cx="2890411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73400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Populations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3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40095" cy="926976"/>
          </a:xfrm>
        </p:spPr>
        <p:txBody>
          <a:bodyPr/>
          <a:lstStyle/>
          <a:p>
            <a:pPr marL="0" indent="0" algn="l">
              <a:buNone/>
            </a:pPr>
            <a:r>
              <a:rPr lang="en-CA" b="1" dirty="0" smtClean="0"/>
              <a:t>Populations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b="1" u="sng" dirty="0" smtClean="0"/>
              <a:t>Population:</a:t>
            </a:r>
          </a:p>
          <a:p>
            <a:r>
              <a:rPr lang="en-CA" dirty="0" smtClean="0"/>
              <a:t>A group of organisms of the same species that live in the same habitat or ecosystem at the same time.</a:t>
            </a:r>
          </a:p>
          <a:p>
            <a:endParaRPr lang="en-CA" dirty="0"/>
          </a:p>
          <a:p>
            <a:r>
              <a:rPr lang="en-CA" b="1" dirty="0" smtClean="0">
                <a:solidFill>
                  <a:srgbClr val="0070C0"/>
                </a:solidFill>
              </a:rPr>
              <a:t>Each individual has a different genotype.</a:t>
            </a:r>
          </a:p>
          <a:p>
            <a:pPr lvl="1"/>
            <a:r>
              <a:rPr lang="en-CA" dirty="0" smtClean="0"/>
              <a:t>Differences in </a:t>
            </a:r>
            <a:r>
              <a:rPr lang="en-CA" b="1" i="1" dirty="0" smtClean="0"/>
              <a:t>genotypes </a:t>
            </a:r>
            <a:r>
              <a:rPr lang="en-CA" dirty="0" smtClean="0"/>
              <a:t>and environmental influences account for differences among the </a:t>
            </a:r>
            <a:r>
              <a:rPr lang="en-CA" b="1" i="1" dirty="0" smtClean="0"/>
              <a:t>phenotypes</a:t>
            </a:r>
            <a:r>
              <a:rPr lang="en-CA" dirty="0" smtClean="0"/>
              <a:t> of individuals of the same species. </a:t>
            </a:r>
          </a:p>
          <a:p>
            <a:pPr lvl="1"/>
            <a:endParaRPr lang="en-CA" dirty="0"/>
          </a:p>
          <a:p>
            <a:r>
              <a:rPr lang="en-CA" dirty="0" smtClean="0"/>
              <a:t>All of the genes that occur in a population are referred to as the </a:t>
            </a:r>
            <a:r>
              <a:rPr lang="en-CA" b="1" u="sng" dirty="0" smtClean="0"/>
              <a:t>gene pool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Maintains continuity of traits from generation to generation.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045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6980055" cy="1143000"/>
          </a:xfrm>
        </p:spPr>
        <p:txBody>
          <a:bodyPr/>
          <a:lstStyle/>
          <a:p>
            <a:pPr algn="l"/>
            <a:r>
              <a:rPr lang="en-CA" b="1" dirty="0" smtClean="0"/>
              <a:t>Hardy-Weinberg Terminology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u="sng" dirty="0" smtClean="0"/>
              <a:t>Allele frequency:</a:t>
            </a:r>
          </a:p>
          <a:p>
            <a:r>
              <a:rPr lang="en-CA" dirty="0" smtClean="0"/>
              <a:t>The proportion of allele copies in a population of a given gene.</a:t>
            </a:r>
          </a:p>
          <a:p>
            <a:pPr lvl="1"/>
            <a:r>
              <a:rPr lang="en-CA" dirty="0" smtClean="0"/>
              <a:t>Changes in populations can be measured in part by looking for changes in allele frequencies. </a:t>
            </a:r>
            <a:endParaRPr lang="en-CA" dirty="0"/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Note: </a:t>
            </a:r>
            <a:r>
              <a:rPr lang="en-CA" dirty="0" smtClean="0"/>
              <a:t>not all genes exhibit variation</a:t>
            </a:r>
          </a:p>
          <a:p>
            <a:pPr lvl="2"/>
            <a:endParaRPr lang="en-CA" dirty="0" smtClean="0"/>
          </a:p>
          <a:p>
            <a:pPr>
              <a:buNone/>
            </a:pPr>
            <a:r>
              <a:rPr lang="en-CA" b="1" u="sng" dirty="0" smtClean="0"/>
              <a:t>Fixed frequency:</a:t>
            </a:r>
          </a:p>
          <a:p>
            <a:r>
              <a:rPr lang="en-CA" dirty="0" smtClean="0"/>
              <a:t>The frequency of an allele within a population when only a single allele is present for a particular gene.</a:t>
            </a:r>
          </a:p>
          <a:p>
            <a:pPr lvl="1"/>
            <a:r>
              <a:rPr lang="en-CA" dirty="0" smtClean="0"/>
              <a:t>The allele’s frequency is </a:t>
            </a:r>
            <a:r>
              <a:rPr lang="en-CA" b="1" dirty="0" smtClean="0">
                <a:solidFill>
                  <a:srgbClr val="FF0000"/>
                </a:solidFill>
              </a:rPr>
              <a:t>always 100% </a:t>
            </a:r>
            <a:r>
              <a:rPr lang="en-CA" dirty="0" smtClean="0"/>
              <a:t>(only option)</a:t>
            </a:r>
            <a:endParaRPr lang="en-CA" dirty="0"/>
          </a:p>
          <a:p>
            <a:pPr lvl="2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xmlns="" val="6351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en-CA" b="1" u="sng" dirty="0" smtClean="0"/>
              <a:t>Genotypic ratio:</a:t>
            </a:r>
          </a:p>
          <a:p>
            <a:r>
              <a:rPr lang="en-CA" dirty="0" smtClean="0"/>
              <a:t>The ratio of offspring with each possible allele combination from a particular cross</a:t>
            </a:r>
          </a:p>
          <a:p>
            <a:pPr>
              <a:buNone/>
            </a:pPr>
            <a:r>
              <a:rPr lang="en-CA" b="1" dirty="0" smtClean="0"/>
              <a:t>Ex. </a:t>
            </a:r>
            <a:r>
              <a:rPr lang="en-CA" b="1" dirty="0" smtClean="0">
                <a:solidFill>
                  <a:srgbClr val="0070C0"/>
                </a:solidFill>
              </a:rPr>
              <a:t>250 AA </a:t>
            </a:r>
            <a:r>
              <a:rPr lang="en-CA" b="1" dirty="0" smtClean="0"/>
              <a:t>: 500 </a:t>
            </a:r>
            <a:r>
              <a:rPr lang="en-CA" b="1" dirty="0" err="1" smtClean="0"/>
              <a:t>Aa</a:t>
            </a:r>
            <a:r>
              <a:rPr lang="en-CA" b="1" dirty="0" smtClean="0"/>
              <a:t> 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250 </a:t>
            </a:r>
            <a:r>
              <a:rPr lang="en-CA" b="1" dirty="0" err="1" smtClean="0">
                <a:solidFill>
                  <a:schemeClr val="accent6">
                    <a:lumMod val="75000"/>
                  </a:schemeClr>
                </a:solidFill>
              </a:rPr>
              <a:t>aa</a:t>
            </a:r>
            <a:endParaRPr lang="en-C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b="1" u="sng" dirty="0" smtClean="0"/>
              <a:t>Phenotypic ratio:</a:t>
            </a:r>
          </a:p>
          <a:p>
            <a:r>
              <a:rPr lang="en-CA" dirty="0" smtClean="0"/>
              <a:t>The ratio of offspring with a dominant trait to the alternative, recessive trait.</a:t>
            </a:r>
          </a:p>
          <a:p>
            <a:pPr>
              <a:buNone/>
            </a:pPr>
            <a:r>
              <a:rPr lang="en-CA" b="1" dirty="0" smtClean="0"/>
              <a:t>Ex. </a:t>
            </a:r>
            <a:r>
              <a:rPr lang="en-CA" b="1" dirty="0" smtClean="0">
                <a:solidFill>
                  <a:srgbClr val="0070C0"/>
                </a:solidFill>
              </a:rPr>
              <a:t>750 Squid </a:t>
            </a:r>
            <a:r>
              <a:rPr lang="en-CA" b="1" dirty="0" smtClean="0"/>
              <a:t>:</a:t>
            </a:r>
            <a:r>
              <a:rPr lang="en-CA" b="1" dirty="0" smtClean="0">
                <a:solidFill>
                  <a:srgbClr val="0070C0"/>
                </a:solidFill>
              </a:rPr>
              <a:t>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250 not Squid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80055" cy="1143000"/>
          </a:xfrm>
        </p:spPr>
        <p:txBody>
          <a:bodyPr/>
          <a:lstStyle/>
          <a:p>
            <a:pPr algn="l"/>
            <a:r>
              <a:rPr lang="en-CA" b="1" dirty="0" smtClean="0"/>
              <a:t>Hardy-Weinberg Terminology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0935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r>
              <a:rPr lang="en-CA" dirty="0" smtClean="0"/>
              <a:t>The idea behind Hardy-Weinberg is that scientists studying inheritance of traits in populations wanted an equation to calculate the number of </a:t>
            </a:r>
            <a:r>
              <a:rPr lang="en-CA" b="1" dirty="0" smtClean="0">
                <a:solidFill>
                  <a:srgbClr val="0070C0"/>
                </a:solidFill>
              </a:rPr>
              <a:t>alleles</a:t>
            </a:r>
            <a:r>
              <a:rPr lang="en-CA" dirty="0" smtClean="0"/>
              <a:t> in a population. </a:t>
            </a:r>
          </a:p>
          <a:p>
            <a:endParaRPr lang="en-CA" dirty="0"/>
          </a:p>
          <a:p>
            <a:r>
              <a:rPr lang="en-CA" dirty="0" smtClean="0"/>
              <a:t>They did this by measuring the </a:t>
            </a:r>
            <a:r>
              <a:rPr lang="en-CA" b="1" dirty="0" smtClean="0">
                <a:solidFill>
                  <a:srgbClr val="0070C0"/>
                </a:solidFill>
              </a:rPr>
              <a:t>allele’s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 frequency</a:t>
            </a:r>
            <a:r>
              <a:rPr lang="en-CA" dirty="0" smtClean="0"/>
              <a:t>.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5229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hlinkClick r:id="rId2"/>
              </a:rPr>
              <a:t>http://www.khanacademy.org/science/biology/heredity-and-genetics/v/hardy-weinberg-principle?playlist=Biology</a:t>
            </a:r>
            <a:r>
              <a:rPr lang="en-CA" sz="2800" dirty="0" smtClean="0"/>
              <a:t> </a:t>
            </a:r>
            <a:endParaRPr lang="en-CA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CA" b="1" dirty="0" smtClean="0"/>
              <a:t>Hardy-Weinberg Principle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5720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am I </a:t>
            </a:r>
            <a:r>
              <a:rPr lang="en-CA" dirty="0"/>
              <a:t>b</a:t>
            </a:r>
            <a:r>
              <a:rPr lang="en-CA" dirty="0" smtClean="0"/>
              <a:t>eing asked to find?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Create Dominance Hierarchy.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Identify what info. has been given to you.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If allele frequency is given, you already have either p or q (easy to solve).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If no allele frequency is given, use info. you have been given to find q</a:t>
            </a:r>
            <a:r>
              <a:rPr lang="en-CA" baseline="30000" dirty="0" smtClean="0"/>
              <a:t>2</a:t>
            </a:r>
            <a:r>
              <a:rPr lang="en-CA" dirty="0" smtClean="0"/>
              <a:t>, then take  √q</a:t>
            </a:r>
            <a:r>
              <a:rPr lang="en-CA" baseline="30000" dirty="0" smtClean="0"/>
              <a:t>2</a:t>
            </a:r>
            <a:r>
              <a:rPr lang="en-CA" dirty="0" smtClean="0"/>
              <a:t> to get q and solve.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B</a:t>
            </a:r>
            <a:r>
              <a:rPr lang="en-CA" dirty="0" smtClean="0"/>
              <a:t>e sure you are solving what the question is asking (know your terminology)</a:t>
            </a:r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CA" b="1" dirty="0" smtClean="0"/>
              <a:t>Solving a Hardy-Weinberg Problem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2642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CA" b="1" dirty="0" smtClean="0"/>
              <a:t>Remember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An </a:t>
            </a:r>
            <a:r>
              <a:rPr lang="en-CA" b="1" dirty="0" smtClean="0">
                <a:solidFill>
                  <a:srgbClr val="FF0000"/>
                </a:solidFill>
              </a:rPr>
              <a:t>allele</a:t>
            </a:r>
            <a:r>
              <a:rPr lang="en-CA" dirty="0" smtClean="0"/>
              <a:t> is one of several forms of the same gene. </a:t>
            </a:r>
          </a:p>
          <a:p>
            <a:pPr>
              <a:buNone/>
            </a:pPr>
            <a:r>
              <a:rPr lang="en-CA" b="1" dirty="0" smtClean="0"/>
              <a:t>Ex. </a:t>
            </a:r>
            <a:r>
              <a:rPr lang="en-CA" dirty="0" smtClean="0"/>
              <a:t>The gene for wing colour  in moths has 2 alleles:</a:t>
            </a:r>
          </a:p>
          <a:p>
            <a:pPr>
              <a:buNone/>
            </a:pPr>
            <a:r>
              <a:rPr lang="en-CA" b="1" dirty="0" smtClean="0"/>
              <a:t>		</a:t>
            </a:r>
            <a:r>
              <a:rPr lang="en-CA" b="1" dirty="0" smtClean="0">
                <a:solidFill>
                  <a:srgbClr val="663300"/>
                </a:solidFill>
              </a:rPr>
              <a:t>Brown </a:t>
            </a:r>
            <a:r>
              <a:rPr lang="en-CA" dirty="0" smtClean="0"/>
              <a:t>and </a:t>
            </a:r>
            <a:r>
              <a:rPr lang="en-CA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endParaRPr lang="en-CA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0" name="AutoShape 2" descr="data:image/jpeg;base64,/9j/4AAQSkZJRgABAQAAAQABAAD/2wCEAAkGBhMSERUUExQWFRUWFx8aGBgXGRgcGhwcGxkXGhoYGhscGyYfGBojGhccHy8gIycpLCwsGB4xNTAqNSYsLCkBCQoKDgwOGg8PGiwkHyQsLCwsLCwsLCwsKSksLCksLCwpLCksLCwpLCwsLCwsLCwsLCwsLCksLCwsKSwsLCwsLP/AABEIAKwBJAMBIgACEQEDEQH/xAAbAAACAwEBAQAAAAAAAAAAAAADBAECBQAGB//EADoQAAECBAQEAwcDBAICAwAAAAECEQADITEEEkFRBSJhcYGRoQYTMrHB0fBCUuEUI2LxcoIVMxYXsv/EABcBAQEBAQAAAAAAAAAAAAAAAAEAAgP/xAAiEQEBAQACAwACAgMAAAAAAAAAARECIRIxQVFhA3EiweH/2gAMAwEAAhEDEQA/AGpSFAFSQrIBofUi0dMUAKqJVqNO8FTPLiWCWsW63oYaHDWS7OzkBRH0jjjTOS1CGL3ArDMiSSpWdQtRyXD0qLt2guBklFwA9mq1L+MHTOSoCz66lxpTSKRJRiDLszmlaG1O8KTJUwVzAq/KbvF8QhK0uFOoMX9Y7DyAk5lqcHzH3iS0nipAIX0qFM/SCYriaNEnuWhNiskpNBZwPKsVWXLqT+m7gDyAi1HcPMmrBJQCFDl08S9dBAkLQByrCSbufT+IYTxflSKAmlf8dB3hOYCTyioYl2FbkDvSKob+nIYv4bOKj5RyVEmjkNpt871h73JIocrj17RWTKrlZkjTUgcu+8OBVMnkqA/W+tq+sLf+NJmDMkME0c0eH0yABepsWerabCKqJAc1odi7Vt4RVAKwxS5L9CLd2isuQHUwLluY1F7AQUTyRyglNdRrp5/MREkEByeY0pcG/am8STlJU4ZtwPB+ghfM6g6hSj6AflYNNngOEv59IUwoyELVbSjuWbygqNSjlKg4YACidRtF5qQASzkeGg+8Cl4ggAbuwtU7kkmKTsRWtP0s7nvoIUVxGNyghJSVE7eltI5aVHKVMaabdh0hdGDBmAvypoRq562DfWNSXwwJIJS+13FbOPKCEyiUhCGBIoHLdPSKhYo3YXEVxs5IDKDFXXQGC4mfLSgEoPhWnfSNAriSGZWZhcij/eMqdNzLJSDlU3nqW6w4FGZUAFL0Sou/hFxgUht9GJB/1GdRBbAWSHdk9f406x0nK/MmpDmxOl33rEzcInMFVKtO+0FNiGDkXIbqaxIKZJBSQwOY3u3lSEv/ABiXc5ibBxQdW+0aCS4SEuo7V1etbCDzZIIoVOzWs33gLERwpKlPUF31AbprB0LSigbK3UlzvT0jRk4UOWJcf4189oXxGE/aHegLsw3hRDDzxcpN2cOPx4rOwgUFEzCHsliS2iY0JCShiJd9PrHTZhq5A/43FejNAmWnCksEjW3bw+kVRgEZiFcouxJehp2h5c5IJZxoDTxJNTC81C2OU97HtClUSZWgU3Z/Ux0OYVwllrr0p8xEQLDQkHMc6q99btS0NyZ6VKAW51PU6OXakCGDYhqv1o3VtYWW4BSEgOwLXI+/2jSbUybpQn7feFJxKapobukVB+sKSTzOXoWpaGVTUmz+A+u8CEl4gJBJYk6NuNftGfiaocEki4SKt9WgqzyqzBR0AFa7vDnDsD7xQDMkM7i46+MXtASWypABBOujnfrGgjhiiWdIrVvnaHFyBLSyUhLElk7nteL4fEMb5Q9NPN9YvGayGnh0liFJBzC5d3bTUNGdxDDolBKkFSwVhLEkg0JLb29I2Qh6i+/cVjL4xg8pSskGtmY0BbpcxtKniIuUukC4t49W0h9E8Zi5FqdtQ+3aM8SRlygUd2TqTenaF14uoSmiVbmqa/LvGWmoJ1LuLaU7doXnTUhDHsLkuav1MJJJNbhL2v8AmsEBSE1dzX8EG6MVlrUmn4ARcxMqfkGhGusKZzUACl/oBWoiV40JS9tGaGA1iMUk2Ll6A/xC65pICipTPQaDSkKS1lZcJKQ/xddBXxhkSwGAUVbBgSANDs/SC0pXMCvjto7m2r79In3iQCo1S24Da0H5eLy0sCSH/aaM3zeB8TxCSUSmAz3bYVI6PTzjG6VEoIQ+t1NWtyO1b9IdVjywUrM1WYfLWAmclDBwa3alvMbRaYGVVi4o2gsauwhnQEOBzMpRYXqT5UvB8QGJAAKe5FPqO8BWsAhj8Icu+vk3lF1o5c9yC79LMIdQU7EBLOAwsK31hdXEC9WSDVw4r0GsWmyCslTMKPcHyu0LTcp+FJpdyTDSZVPXmdA1pXzLAxfE41bUA2INL/MQqlBCUlJNTWl6doGEKFGd2AYmrekSMSVJEzMklSetC7Vhkb1BOhb8MK4bDrqWIA8G8WvDSBRlEZWdwQ58YlqZgDUDnd/SFsz1FrN9zeCqlpdqFxavzgk2YFJACWqATRurNvEiqAFddri2sUXhU5qhy16tXUwWXO5iEgkanaunhBFrU1i++jb0iRISggEFutGPYUpCmb3pJQltqtaCTVczFTeejMDEggMwJa9/rEkKw5DcwFNT/MdA52QmxH/aOhwa0Zk4qJDZXZyCPKF0BQXQ8pH0gyEi5pFpMsqLOAPwmBCe7TRlVZ1VFLfjQRTCgDtt0/3C5khIKmJGrEMOsUGUalk1Y+FD1iwuUsigBYWJ7+u0b3CZfI5NxUC348ZgUgp5QqptoD57wnPnFCs0slJFelAadbGH0nrVSUkWB1DFvOMvDyyZqgoulJo1qfaNbDJCpQUS7gEqZqM/hCOHwq/eZioFIem+0arMPBQdj0anTfWMjj89JUmWFF2zEAeVdCfpDXFOIZEMl8xszFrO7hheMXDYIBObqS/U69YzacTJw1HJq7uD513i4wtKgDzfa94PIlqfmVpsGHQReWWq4rt6RkkDIXLcVyhyGuBqT4bRQq5XZ+oLeppDhxah26BvPeEsVLdJUkO9Sk0BL2Ox1cQrtZEhS1ctCadNh9fKITgCuhTYs436xbBY9KSEjkWxdCq0a43rZoPgnQSacx/UNWfwpCic7hczKomssEODckCpjpKQQsAmtCz+LuNo2C60kmiL01A1bSsEkYfLRTF6lqP1ixazJExLgBxl8ab+MZ8xRXMUsqqBkSdwPjoNyw/6xq49Xu0ukEqUwQB+40rs0U4ckIUAkWSHN3NSSOpvGcSkmehTukOdW0sfG0VCEZwAoi5PQBtdHh9aKslLKVuH9Ipi5ACeYauAxvvSHBoJGUlLX2YGjM57P5wVOYgFJAGrh2Z6dYXfNRmHQ1tQxo8Pn8tq6k37nUxie8KpYBRZ92F3Diu3SFDOIJZTFmpRgOjQ+S5cE01SGiqJZqTZ3FQNr7xvEUw8nl18/ntFFJILAgJGjm27941KAqer0s59I4yAOhIoGHXeHARJzB3fR7UNwNg0L4jCuWCWc0HQamtI1FyjUADuz+LPCWMSlB5yAbAZgDTT+YkXGCKWzFqU67RDslj8Q2b/AG8Wnz0ZnzNtzPpa9YiWJa1KD2FSRyl9mp4GDYSYxCg4Dl+w79oErGrSlnNdKRq4nh+U8pZ6eO4paEP6RYcln8yx1hxFkgv8WYnr9YPOnpBDsSL2Yn6xHuQzMBoSLnYO7CC4PDqUSksRuT+PAiM4qehUAasBSOjZm8Fc/wDsboAPtEQ+NXRVAVuDv+bd4rmKXYClK/TrDGKKCeSyr/pAhcpLGgZ6nXvfpGe0LInFQY8x1FaNrBphSbC+oicJKWGISXs/q8T73MoMkORUj1J2h7FDkbsWpQb6feBqGYKqGqGLvW7fnzhxBzBib9RftECSQ22hB+cYtpaXBMZmllBPwUFmb8LeED4jjAiiQFFrg1/N4yzJIckjwN2JofOIEskDY/PU+MPn0lJmIWTdgAXN7b9Ot6ReVPZv23D6x1QczUt33galPdOusHkjy8Q7BtjTroaflIuyQAQbb+kLIqxUCKM4NO9IJ7sKdiQxG3XvGpRqUqUToXo3SFZ2ckZdmq1TanaLhJSSUp6b03D2tBZeIloG/ZnrfqDDDpCVY5mYlmNwz1Guht0i6lzUuJfODRj8QfYmh9DDXv0qJIDUd9bvTb+YocQph8KVGx1H4PnEleG439C1hP8Aip0sRu+n3hjifFUoAcpY0evhUbvbpCKlLUedIVRnZ+liKeEeDn8SKpq0lKlISTlSl6ZSwJcm7dYt+GTXuJGJ9+ozCSEpDS7DTmV9tWjR4QAoLUS5BYNpqPM7x8x4bilSpufKQgkhSdCFPTZ/tHpP/laJZ5Avc0Z/MxGz8PcTcMMrlRTbv1hfHTUgOFOf0hvUx4/iPtupbhCcpSBzLq76ADaPOYrj00g5pqme3wjawrCz4vfK4hLlJPvFh71u9mAu0Jn2rlBJdZZh8KCSe9o8ApJM7OkEBq5vykNpSsh3aM+OfW8ei/8As+WFZUy1ktlBWUpHdgCYPxH28xAlvLRKHfMfH4nj53xGUEKJJJV4C3xPsKgdS+0bHDJQmS8yg4KApujkN1tGtkM470dT7fYxcwNMABvkQkfMEwtx32jnlkidN3PMR9YrhsMkrcJZKSXoO+l4hMiVNmufhB20HhB5fprw/a/D8VM92VLUVOLqUpR7hzAcTNOX3bDewJrZ1NDuIlJAUAGCbAXI+ghROFKhmdjYfmtILy/bXhFuH8BMw5QRa7AxaTw5phlupKhUlLCw8I1uBBSDVAO1wYW4pjVKmmagJTkuaue4ArHPz5Wm8eMJD2oxcpRCMQVJFGUxppRQ+ojeV7Uz0FInJQXAcyzVm/aQ3rHmyElRUiutQB/uIxGJUo5iSoveOm652R73hvFZUwnKpKvQilKaxWRxIAuGNbmwcmsfPJihmeW6dtxHouFcUzIdKXWkOtJHxC2YNZthGpGMexm8VKTRTenpEQoMpAORRJFehs3pHRpnDQlOXHKAKm9YZWlgOYKN73INugjlSUszsRfuIWTK0Du9P5jnobAmskOMpIdhV/EQKUkMyAC9DcU/GhOSFA1Jomn2Fd4ZTOzJcv8AUQpKA7uns5p0q0XWgpAAow1/L1gKMQCaEgdDS7fOLLk1/Hq32iUqs0qUmtPJtYXkLcurdqP1b/UOLcpLU31DxlTuIS0EALS5qA9ezXjNOtFdKs4BbSBKU+bSjvr5xicU9pEyaZFqJ7Dyet4UwntNNmrIypQlruSfUMY1ONvwt/nQTt+Fvl5mIm4kJHxMdizd7jePFe0nE5hYCcoDorK/ygXB5aQjMTmJ1NfHrG/BPZY7jMpAP9wEdH8qRnJ9p5ZaYElSTQMGLi97xkYkAoKS4BubeD6QucIUyv7dUiqQfmD4fOLOP2nxegX7XAAgS70ckC/UQur2ovyBk1BKjzb6aWaMv3IUEqQXeoHzDmkTNZFMudzURm5GvFXiPE560gFTBVWSAmlLNU6wiiSpOrbt94OqSVGisoFqVhZaSg0JUdr/AMQLB3SDzEt3iZglqoCADRwLV0MWwwqyksQLQxNWCwCWEZOFJctNUirbvXrHTOHBScqQHJFi9HJNe8OAuGFPrCeJls13e1REQZ4C3YkBNDTbeGU8WS5PWwHSreUGw+HSAQKP+6r+doFhJKUZnTQb/Txi6vsk5WHlTVqE0XNDoQSmhtqH/wC3eNKfgJMpeVC05cgAAINnV8Q1c/SASZZmHM4SAz6+A3hjDFnGQqL0Vcd4OV6yNceHelsNKUc6mYWGj7UGsEU6ZJYZFPUG5FHbwh6fJSHapSdTRzWiReAgL5iEubu1hr2EY1vAVSgosCMpF9S+8Nr4VLlICzNCdmr56Dxi+Fkyls5T1JI+bw2OISkky0lCyEvooA27UEZvK/F0ysYJoSlImJSDseauwtGd7pKVFKSo5gzqIv8ATvGliJYKhmzBQsdIr7oElmom5YBzpu8bnHPbny5fhkjC0YvmFmF/4iMOfdhSSBU3avZ4dUhUqrkuG18h0ga5qWqW/caAeZMdHNREgEA5SNQbRrcD4cudNTlYBJ51OzJUDytqSNIDwfg8yaUr+GU/xFxmvRJ0H+TPtvHsMHgvdSwEJp/iaV3e56nzhwVB9mkCmaaeoIHyjoJ/UT/0pU3cx0I7/I8pQU+csHv6hzrDSQEvzM+0SZABJrlH6aMWtSDTcYlmXlcinXd4MYwjiZjEZe0GQaNqz2p3hTFcSRLdS2A0Gp6iMvE8UmTQVA5JeuW58bnwiwya28RxGVKqpQBFkipP/UVjJR7SBZLJyAA1Xc9kjXuYTwfCveSjMBYPYBn+pMYmKwoBrQs1DX7wyz03P479ay8euYhSFLUo7JOUAaUDP6x5yZOVKW4ASX6fasPonslBUSGo7dXveHcPODrCvdnQFQANu+kanLGvCFp80TJWZSQptCouNj9Yrw3KKNVw2vk3XpHIkKlsoLSUvUA07uPlHY2WoTHIORTFwx8QxbpWtYLzsXjPjE49hpomSxLC3zKBCaElwpJ0qymY/tjS4KFS1ZZlMwUSwZ8pSymDZXCgaUNI2MNjUSlrUylBSRrlfuNKtba8Zcw5ppWpy4AYUSAKjKNbnz8s9cuOX2csu/DONxSQlSXYKGUktWruCbVMLzFKlyxkDgsGHf5w5Oly1JISASPPxiEy8qWbmA7MB31jNsnUb7Z6sTzEBOUEPevakSkk2dhfoOsUxDBTuyrEaV6RecGIZZBHru4iYUxKGqLNeAycSj9aT9IrilLILF+35+NAsKhOVjUj7QsnJvGEEMlKha5p/EUlYpxX71pETEJCbaXMCwyUXUCpiLFg9YkbE3NT4Q99W0p3iylVzJTm+f8AEITXGsFHFmRlAZ7kbQUwcrzH9IOz17tDH9elCSlSgomgaM5WHCmKqqOj+Vb2iwRkLEIH+T1Hd4PbUhiShYQSPhFet9OkO+/CjezJFSGpVwLmBomsP3MsgPXruNXiMZgVCUuegkEBSrG7u+1H3jF/bpNxE9ORaUhlqVZALAbqN2EMYr3ykKQTKQ4IbmPjeLYWQiSAwJmKDlRLk+MNqwRLlYG4qPA73jEl5d1W/GYjDhMlCWQ4o4b7RRaVI/a1zlT9YLiJ4SchAJLAHbcQTGYgzDmUzOyQBboAO0bmT9sf2HilpKEhmZPOoqJc69oUmISlJKK1ZWzM7vHT0NVm6H5kC0a/C/ZgzwJi1AA0Zq9C2kb4xi1lyMFMmlpSCrS4pqHUosD0v0h/A+zxlZFTkpJzUFwkeNyRHosFITKyoQeVNyK31O9YbncA94R/ddTkkflmjrJI5+SuIDpck0cMA7NStYXwM/8ASbgG9AW32HjC2NlTJJyma5Iu1QA9R1f5wtw/OqYMq81eYMQwbXr6RWqNudOUTRZHYj7eHhEwtiOCzMx/V1cD6xMY7a3ifROUwKgDSlvF+sZ+PxARRwVaAkUD367xOP4wZUtRID6MNSzR5NM0qUVr5lKtdvnvCOPHyMcUkpnSwQpXvX5nsfL5RGBCpdAaZCKlhUtFlMhL5SctDcBza8dLQFDNpp03i99O8kjR4fxFUlCZZypCrKoRTXreK4jCpLrzJUx01Ov4IzsVkmBBIJuMrt+XguFTLlLHI76Eks3QGM5fbXQiOFzFCiSAN+/pSAYjkmBlU1cAu+8beAUlAUp1OQ7LNEigpe296wpNMpKcxmjmJJILk9GF4zv5DJlSAJRDIUAXUz/qI32e1obWb8y8osABQU3Lt2gGHno94pE15YKcySogJYXer20hfGY+WKyytQF1JQrL3qLeEPksO4yW5ZC0lIS7rABA1DbtAps4JASrKoKDJyg6WrvFMDMQpJVKmpVQlQDFhqSNRESFAu5yZeZBDs7cyTqOjQiicIxaZLhQ+Iljeuj9rwlisVKKipyTW1zDGMxudrI0zZQz3ANSRCsqUFTEhaxU/pS1T1aM+N91FZU2tUts7ufOL42bLpld9TptDGNGV0UUCadOvSE5jAUDg38IYL6CplLfxCYnZVX7P5w9MSACaVakJJqBeNuZ7+sVMTUBukLyyXrbp1i+GHM1n/mLTUsVNQmEIIzXoIHMVR9g3Qx2Zbskizk6RK0Es6hSrC5+8Ztbk1GCnFKnYPoCPxoeFSoH4ieYjTpXSAploCM5FSaf6iyXalCpTv0p5Riuk6FmSVyk5kVcgJSbEmkOjAJyf3Zi1qNwFEDsEgs0KzcyQkk0SX6Q5j8SlSQsEVHWlDcs0cstptElzFLUlISVBh8LntYGtIBjMbNZSCklJpWlNi+0UwfEVIPKpjRspa3SLTppzAs7k6Of4vG5s6+M8unTFJCwSKkfpDWHkO8LpBXMGUElRYNubAQ9wbgpnzsuUhH6lCrdKhj2j6Dw3gMuUxRLSFEMCp1U3rY9o6ceGOfLm85w72RSkIMwFSzUh6A9v1DrGpj8ME0SSCDVqlgHpYEdDHosRJNA+t6OOnaEkSgRQ2uVEHSw7RvHLXn5GJWHcUe56B7aCNmVPRMGZHxC5AAUPR7wKaL5XAe6oFLlJQtCganlJBDV36Rk5qmJWQpJVlZRqWLmla6VbpGNjMefeEgZAGDB2LX6k6t1EexnYFGrGv4TGVxPgyShwaZg437PaMcuPK+qwS4ZiVrQ5Ubm23nHQueFzEsAvTYm9Y6M7Z7i0vx9QJQlRYF1MTc2pCsnh/6wkaACwDW849TOwIWnmCVAixFhva8YUzgq7JnKA/aQlQ+4EdXXjzxnGWTymxVQPy76X8IYkJGQpFW+FiNmZr1LQ2MLOQMpTLW4oQShj4g6QriJmRTKdJBH4FWIgz46znKFhkFJJIGYn9RYdrRX3zqYAAiht8yYsvHBZBBJa5obObCvjBHASahzdzY6HeLbO611fTsbh1oQksFS1BT8wJoxIYa0MK4XBpCCvkQH5RQPSvVoozsKAa7GGxjFIsxQBlKSAQQ1R0il+3umwpjQFrB926gGGYW6tDS5apZYgqKhW21fBoUwc1WZRUHcBno1z5dYYXxYJC0qAcEgAGhYsDuRSNTw9Yzby9s+fwuTMBCUCWpjzCh84CeLJEsVmFeUe8ypJqzMWo9dIcnoUQFywSCHJAoGDkPaKIxK0vQUqT9oPHvOI38sqUEzARLLppmpY+IoYZUkpSQXIFQa07QTFunEIVJopSecadCR5wHGulTmj0PYvBtoMS8MoupJBToCH0fzjNWipKVMBcajeGJKgjKpK1Ky0UDsXhoz0WyMol2Zn7HaL61GRMkauXFajyELicATp0jfmrCknOllWOrbF4ysRhLEh9KaxSs8uOdukKLpV1jsTMuAC38mLyXAFGA/BBSgljodI3b0xJ2XwmFBvZoe96HoiiaFTQNMt1szh/Mw7hMMSSmzWA1/mOPKuvGZCaycwKgAkVZ/KLDDZgFPV3H2MNpw9wdDetjFEKyZhpoYzpqMQPeNzZUgOunW3eFFYgORLS4s5+cXmlQBcUW3fWriCzZiUZQhBJKSaVZtVbCKT6xqiMCkfES7PSwegc6V0j6F7K8NknDpUlIW9TnAVlNiHI6egjwXCcMqfM927lSqnSzE/aPo/D8GMPICBVjVnArXxjrOmOV6PYeSlgw1sD9LCkMrQQm1LbmFcAkFyAzbuKM9oFjxNQHfrdi3/HWOkczE3HoSXLdbORr0hOZiAUgANsLBj84GmYlQBUAp6A007wsZrE1cdNPt3g0HcLg0hSlMHIc0oTEzZKSr4dNGbyMV4cs5GA7ua+cMYOYy7OTYPftoIl9I4qSgWuOtd/GFZM1QCgp6Fwzn0sI2MUCSCUkBnegq9gSzU2ECmgOU0yvSp/HjOF5/E4maVOyunMBTtljo11Yd6gt0N46HSaQUZSRciiDr5xnKwQYEulYqwNDWgIFoew8gOw05q7mwf1hrD5U5iaudbUdmrtEyz14Yn4wNgN3/AJjTw8oBGUM4YnWv7hC+FS6yoqqagPYdd6QeYUPUsGuI1ICOM4cnEJZYqPhWn4nGoP3jHX7HMP8A2LvQsgta4y1/iPRqnZQCm3nelY5K1vVm2H8wHXlJ3svPchOSmoUGLC5BDjtGPi+GTZRHvUkOb0qHrahMfR6P86NET8OFJKSAQ7sQCKWpvFkanOx80mTS9gwoaGo00p30gBSFMSC+7VPjHuJ3s+mZyAJTWyEpBDNXNfwheX7DD9Uw12Sl/t6QeLc/k/LyWN4gtKMjqCbs4rTaM3DziC7MNSSSNw9amPT+03AJeGXLqSFOeYJoxAow669YycVh0hKSsHKSAFMQk3pXUU6QZnTW72qiX71imYAvY66iOw/96a5rlDnZzQU0/mL4rh0sJKkrBKdjYm0IySsuc7E1PVr+kZ/bQ2IlNMIRTUs3djBJOFUpTObO48BfvCuGxoJUs2FNqAB+ogknETiSoTUSi1EKDlr1O/TzgEOyJanIcgN+dxGZjpWUUpWtaVgiZQVX3k7N+9JH/wCGZqxXESylJOdU1BIzZgAtOyqBinfUdoMw7c7hdKFHwp3iSoUfyi2IyggjUafOKBRLZal46TuM32sZxQpJSjMolgkFt6voG1hmVNW5KphQogcssJUALjMSOYwuEEqqCknkD7O5Pm0a81eHQEywglTcy6aCtP8AcZnGX2r+2eFgEn3kwrP6gAABtkZj84DMnFegOUiosQQeYdKV2jQxPFZSZaQJYNASp+atmpbWFEz0IKgoApUBrUHOkApOh5n8I14Sy57g2AT5yioJlpzAhwKUbV9o2vZOZh5g9zPH9wlkLFm/aSDYGMlcnPNCE85JYUYE6Ds99LR7DgnsyqSsKmBKVVygMfJvhA9Yp16FovCODpwhWuYQ5LJIPo2nbSNuRM94k1YuAANKA+N7whxFSspzZb8oBJqDR/N40OAYEoFRmrsdQQ5cVcDzic9NKRlS+U92f0e8J4zEVZSgVVs7gE9bXjYxCADYq00cV+kZeO4cCSdSQwFOX6nrpDi0qhOjkJTRTdeu8XOHBetOr+sXVhgkB1Cpcgaeln1iFJOZkkB6v/qH+wrgpbKLEEWBbWtA9oamTgkgG5SVG4GzHq+kM4fChAcqOxatemtYshiAol81g1if4iw6tIDAk6sX8NoVxBZQJIp8TOCU6bvvWsOE0fQd/JnaF8RmVUEANW7k6Vr5ACGhTEKUS6VEA6UHoRHQnOluScwr1UPpHQeSHwkzK7FzqasT/EGRld1Najj+a0aFZyGLgsbkvpv3gclS1uST4s7QE4iakCtA5tYtr2hYTM5GXSuwB00tEkUIpV6+FGjpWQJdJGZmLvf8F7Vi1YZw8khLuC/ehi/ujXr+VgAWbkuaWpB0pLE1cBg/f5xtlVBILetxFp84JDk+MVnYoWBJVszAWuTtCeJUXqzkWeoD/OM6WlwqeFJAGpJLaVsesScWkkjMKCpAt0hPgSP/AGKJuq47Mel6eEWxEvmZNyKHzh1YyuMJTNYLBISPiYOH0rYGkLe1+HIkYdrOeVgQAwAobjyjfmygSLqDaDUE0h48OC0DNZvhYU2AizfZ3HxXEJy/ClKCaHK+U7Zkl27iATJ0xJClJAlgM6SFV3LGgPWPpHF/ZlE3MUcpTZOpPgbnrHl+Leyk+UlykFO6We9jlp4F+hjPjnp1nPWIeGkpVNfkSpIL6qJNu2saGFxOHSn+8FEqNwRb93WtGhXGYScEfCyAMpbQO+bLqQoDUwn/AEy+RW4DajNW3SGWSX8/6NbcnjqcOWSkLGbXbqerhotMxiZoCkJKVG40IoluxjCwsgrcEfpHokCgOrDWG5yVygnJlszkaEVPheNcecvL/L1/xm7mwfKJaAPdgaO76uH8DSKJWkJdIq7ecARiFTH92CUjzP3DvWNbCez8xcogAmrlvl1L7RiSHlcY3EMRy5lEuC+lARQ93AfuIDKwpWSsm4caV84Y4r7MzZaAXWSq7hxQszauGPjC2ETNIcHKADTIK7UJ6aQWdLdDmSmIf4WYmtAFUprQCDYfDhS0pHM7AAF3I+FP1PYQXDyVTFBBSSuyQQyX/wCJNfGPY+zPsqpM7PNYhNUpBGUGugFGinEWyHeA+xapcxM6YpKyLJGnR6CnzjcxwILsCwo/3sIdE8BkBTZQ7bPvCmOlmaWY5XFC7De1DSDfw57rMwODSplqUCq5Sd7eIj1MujHRrRhDKksEtlBDkMXvWHMDxBxVQIqBQv2v6w8aD8xCSzi1u9iIFKlpWpVSG2oOhbWFZuICiK1DgVppXv8AWLYPFFKjQVox6besb0JUkyVcxSrONA3nHIKHIIZxRvQPCOPxOdRIB0AG38xKFOmhI7/Q7wbNJ1RV21q1T9vWLmWol/Bi/fM/pAU47ldqHR3tv4axIWVMeYUsD6NDqXRiHJBBBe7vbYdoVx89OUJch3oGc1u8M/1CAW5Sp35ad3jLx+EK5j1brbp4Rm3CTxXD1TDmExSKMwNKaht4mNOTkKQ5BOtvqI6KYMWxCHJNvOsdLSL3IYOdbf6iy0ua1Y0g6F5QGAoA1OogiITkOF2QBQbneCowaAkGi6M4qT4aCCY9ICX6/OpgElfK3c+TfeEpRL7dBt1A1g2JUQBuSH6CpJ/N4uleYB2ol/WIQczJNjffSG9INJDBQ9PzpEDFgy0sllVJLDUkgPfbyiJSsySLMWp4wsicSrKagbxm3A0sFLKQavrXX7VhiZ+kkBwKFwb9NYSlSWl5gS5za7NDWHUyE77+EbnaHwktVbM1Dq3bSGQCXszV7/6gMpfwmjkVLQQS3TV63hRTESEoD6KoTctCGOWJgKQ2Qhm/0Y0uJTHlq/NoyZEkCYDufv8AaMcqWTiPZ4KlroQtQ8BYsmtNax4uZwZROVIWoB6BZABD1YBxvH1TDuSokknKn5xWXLCXal6sH+UE7Plj5GiVNSrICp1Jb4Q5DnW3iY1V+xkxSaJW+xdQ7VVWPf8A/hpJX7woBU57Gt2tpD/uw/kfnDFebznAvZxMlNUgqN3q23S3laPQLZIJzMzWHgdItKD33i82iykWY/NvlBovZBRSQU5QoFmJYpNjbUxno4MmWxCAc3xZi9Klg4pU2jWEkOUtR/HTWJlyA7dfpBb8BLCcHkpWDlGYBgWtc+F408OGLuOn5rAzLDpG9+t4MZCQGajO3WNalcQsZtGappe7GK4tRZpYemjF1Gzip0vA/wCnBYmpMO4lbN+aGLExzPLEqoRdwDXWv8RMqWCXBd7Po/8AqL8QRpuSftC+GksEFzW9esZ9EaYvKoZUhnY2/G6xdyVXc+PrBHKVJINSawymWzm53MaGg5QHp2ZrwDGy1khNQNAC34INisQQmm31jkqv4eESDlyEhgxFHLmjW7vBfdBm0egH36RZNddPrfeAFbIJ/wAm6M8VUECcoLJfR1NV9RTSF5kwsSsAaC76iLT8QQpJ6W0tHe4BLEUN/wA8YNOBJxKBT6H7R0CxckBRAjoE/9k="/>
          <p:cNvSpPr>
            <a:spLocks noChangeAspect="1" noChangeArrowheads="1"/>
          </p:cNvSpPr>
          <p:nvPr/>
        </p:nvSpPr>
        <p:spPr bwMode="auto">
          <a:xfrm>
            <a:off x="155575" y="-784225"/>
            <a:ext cx="278130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92" name="AutoShape 4" descr="data:image/jpeg;base64,/9j/4AAQSkZJRgABAQAAAQABAAD/2wCEAAkGBhMSERUUExQWFRUWFx8aGBgXGRgcGhwcGxkXGhoYGhscGyYfGBojGhccHy8gIycpLCwsGB4xNTAqNSYsLCkBCQoKDgwOGg8PGiwkHyQsLCwsLCwsLCwsKSksLCksLCwpLCksLCwpLCwsLCwsLCwsLCwsLCksLCwsKSwsLCwsLP/AABEIAKwBJAMBIgACEQEDEQH/xAAbAAACAwEBAQAAAAAAAAAAAAADBAECBQAGB//EADoQAAECBAQEAwcDBAICAwAAAAECEQADITEEEkFRBSJhcYGRoQYTMrHB0fBCUuEUI2LxcoIVMxYXsv/EABcBAQEBAQAAAAAAAAAAAAAAAAEAAgP/xAAiEQEBAQACAwACAgMAAAAAAAAAARECIRIxQVFhA3EiweH/2gAMAwEAAhEDEQA/AGpSFAFSQrIBofUi0dMUAKqJVqNO8FTPLiWCWsW63oYaHDWS7OzkBRH0jjjTOS1CGL3ArDMiSSpWdQtRyXD0qLt2guBklFwA9mq1L+MHTOSoCz66lxpTSKRJRiDLszmlaG1O8KTJUwVzAq/KbvF8QhK0uFOoMX9Y7DyAk5lqcHzH3iS0nipAIX0qFM/SCYriaNEnuWhNiskpNBZwPKsVWXLqT+m7gDyAi1HcPMmrBJQCFDl08S9dBAkLQByrCSbufT+IYTxflSKAmlf8dB3hOYCTyioYl2FbkDvSKob+nIYv4bOKj5RyVEmjkNpt871h73JIocrj17RWTKrlZkjTUgcu+8OBVMnkqA/W+tq+sLf+NJmDMkME0c0eH0yABepsWerabCKqJAc1odi7Vt4RVAKwxS5L9CLd2isuQHUwLluY1F7AQUTyRyglNdRrp5/MREkEByeY0pcG/am8STlJU4ZtwPB+ghfM6g6hSj6AflYNNngOEv59IUwoyELVbSjuWbygqNSjlKg4YACidRtF5qQASzkeGg+8Cl4ggAbuwtU7kkmKTsRWtP0s7nvoIUVxGNyghJSVE7eltI5aVHKVMaabdh0hdGDBmAvypoRq562DfWNSXwwJIJS+13FbOPKCEyiUhCGBIoHLdPSKhYo3YXEVxs5IDKDFXXQGC4mfLSgEoPhWnfSNAriSGZWZhcij/eMqdNzLJSDlU3nqW6w4FGZUAFL0Sou/hFxgUht9GJB/1GdRBbAWSHdk9f406x0nK/MmpDmxOl33rEzcInMFVKtO+0FNiGDkXIbqaxIKZJBSQwOY3u3lSEv/ABiXc5ibBxQdW+0aCS4SEuo7V1etbCDzZIIoVOzWs33gLERwpKlPUF31AbprB0LSigbK3UlzvT0jRk4UOWJcf4189oXxGE/aHegLsw3hRDDzxcpN2cOPx4rOwgUFEzCHsliS2iY0JCShiJd9PrHTZhq5A/43FejNAmWnCksEjW3bw+kVRgEZiFcouxJehp2h5c5IJZxoDTxJNTC81C2OU97HtClUSZWgU3Z/Ux0OYVwllrr0p8xEQLDQkHMc6q99btS0NyZ6VKAW51PU6OXakCGDYhqv1o3VtYWW4BSEgOwLXI+/2jSbUybpQn7feFJxKapobukVB+sKSTzOXoWpaGVTUmz+A+u8CEl4gJBJYk6NuNftGfiaocEki4SKt9WgqzyqzBR0AFa7vDnDsD7xQDMkM7i46+MXtASWypABBOujnfrGgjhiiWdIrVvnaHFyBLSyUhLElk7nteL4fEMb5Q9NPN9YvGayGnh0liFJBzC5d3bTUNGdxDDolBKkFSwVhLEkg0JLb29I2Qh6i+/cVjL4xg8pSskGtmY0BbpcxtKniIuUukC4t49W0h9E8Zi5FqdtQ+3aM8SRlygUd2TqTenaF14uoSmiVbmqa/LvGWmoJ1LuLaU7doXnTUhDHsLkuav1MJJJNbhL2v8AmsEBSE1dzX8EG6MVlrUmn4ARcxMqfkGhGusKZzUACl/oBWoiV40JS9tGaGA1iMUk2Ll6A/xC65pICipTPQaDSkKS1lZcJKQ/xddBXxhkSwGAUVbBgSANDs/SC0pXMCvjto7m2r79In3iQCo1S24Da0H5eLy0sCSH/aaM3zeB8TxCSUSmAz3bYVI6PTzjG6VEoIQ+t1NWtyO1b9IdVjywUrM1WYfLWAmclDBwa3alvMbRaYGVVi4o2gsauwhnQEOBzMpRYXqT5UvB8QGJAAKe5FPqO8BWsAhj8Icu+vk3lF1o5c9yC79LMIdQU7EBLOAwsK31hdXEC9WSDVw4r0GsWmyCslTMKPcHyu0LTcp+FJpdyTDSZVPXmdA1pXzLAxfE41bUA2INL/MQqlBCUlJNTWl6doGEKFGd2AYmrekSMSVJEzMklSetC7Vhkb1BOhb8MK4bDrqWIA8G8WvDSBRlEZWdwQ58YlqZgDUDnd/SFsz1FrN9zeCqlpdqFxavzgk2YFJACWqATRurNvEiqAFddri2sUXhU5qhy16tXUwWXO5iEgkanaunhBFrU1i++jb0iRISggEFutGPYUpCmb3pJQltqtaCTVczFTeejMDEggMwJa9/rEkKw5DcwFNT/MdA52QmxH/aOhwa0Zk4qJDZXZyCPKF0BQXQ8pH0gyEi5pFpMsqLOAPwmBCe7TRlVZ1VFLfjQRTCgDtt0/3C5khIKmJGrEMOsUGUalk1Y+FD1iwuUsigBYWJ7+u0b3CZfI5NxUC348ZgUgp5QqptoD57wnPnFCs0slJFelAadbGH0nrVSUkWB1DFvOMvDyyZqgoulJo1qfaNbDJCpQUS7gEqZqM/hCOHwq/eZioFIem+0arMPBQdj0anTfWMjj89JUmWFF2zEAeVdCfpDXFOIZEMl8xszFrO7hheMXDYIBObqS/U69YzacTJw1HJq7uD513i4wtKgDzfa94PIlqfmVpsGHQReWWq4rt6RkkDIXLcVyhyGuBqT4bRQq5XZ+oLeppDhxah26BvPeEsVLdJUkO9Sk0BL2Ox1cQrtZEhS1ctCadNh9fKITgCuhTYs436xbBY9KSEjkWxdCq0a43rZoPgnQSacx/UNWfwpCic7hczKomssEODckCpjpKQQsAmtCz+LuNo2C60kmiL01A1bSsEkYfLRTF6lqP1ixazJExLgBxl8ab+MZ8xRXMUsqqBkSdwPjoNyw/6xq49Xu0ukEqUwQB+40rs0U4ckIUAkWSHN3NSSOpvGcSkmehTukOdW0sfG0VCEZwAoi5PQBtdHh9aKslLKVuH9Ipi5ACeYauAxvvSHBoJGUlLX2YGjM57P5wVOYgFJAGrh2Z6dYXfNRmHQ1tQxo8Pn8tq6k37nUxie8KpYBRZ92F3Diu3SFDOIJZTFmpRgOjQ+S5cE01SGiqJZqTZ3FQNr7xvEUw8nl18/ntFFJILAgJGjm27941KAqer0s59I4yAOhIoGHXeHARJzB3fR7UNwNg0L4jCuWCWc0HQamtI1FyjUADuz+LPCWMSlB5yAbAZgDTT+YkXGCKWzFqU67RDslj8Q2b/AG8Wnz0ZnzNtzPpa9YiWJa1KD2FSRyl9mp4GDYSYxCg4Dl+w79oErGrSlnNdKRq4nh+U8pZ6eO4paEP6RYcln8yx1hxFkgv8WYnr9YPOnpBDsSL2Yn6xHuQzMBoSLnYO7CC4PDqUSksRuT+PAiM4qehUAasBSOjZm8Fc/wDsboAPtEQ+NXRVAVuDv+bd4rmKXYClK/TrDGKKCeSyr/pAhcpLGgZ6nXvfpGe0LInFQY8x1FaNrBphSbC+oicJKWGISXs/q8T73MoMkORUj1J2h7FDkbsWpQb6feBqGYKqGqGLvW7fnzhxBzBib9RftECSQ22hB+cYtpaXBMZmllBPwUFmb8LeED4jjAiiQFFrg1/N4yzJIckjwN2JofOIEskDY/PU+MPn0lJmIWTdgAXN7b9Ot6ReVPZv23D6x1QczUt33galPdOusHkjy8Q7BtjTroaflIuyQAQbb+kLIqxUCKM4NO9IJ7sKdiQxG3XvGpRqUqUToXo3SFZ2ckZdmq1TanaLhJSSUp6b03D2tBZeIloG/ZnrfqDDDpCVY5mYlmNwz1Guht0i6lzUuJfODRj8QfYmh9DDXv0qJIDUd9bvTb+YocQph8KVGx1H4PnEleG439C1hP8Aip0sRu+n3hjifFUoAcpY0evhUbvbpCKlLUedIVRnZ+liKeEeDn8SKpq0lKlISTlSl6ZSwJcm7dYt+GTXuJGJ9+ozCSEpDS7DTmV9tWjR4QAoLUS5BYNpqPM7x8x4bilSpufKQgkhSdCFPTZ/tHpP/laJZ5Avc0Z/MxGz8PcTcMMrlRTbv1hfHTUgOFOf0hvUx4/iPtupbhCcpSBzLq76ADaPOYrj00g5pqme3wjawrCz4vfK4hLlJPvFh71u9mAu0Jn2rlBJdZZh8KCSe9o8ApJM7OkEBq5vykNpSsh3aM+OfW8ei/8As+WFZUy1ktlBWUpHdgCYPxH28xAlvLRKHfMfH4nj53xGUEKJJJV4C3xPsKgdS+0bHDJQmS8yg4KApujkN1tGtkM470dT7fYxcwNMABvkQkfMEwtx32jnlkidN3PMR9YrhsMkrcJZKSXoO+l4hMiVNmufhB20HhB5fprw/a/D8VM92VLUVOLqUpR7hzAcTNOX3bDewJrZ1NDuIlJAUAGCbAXI+ghROFKhmdjYfmtILy/bXhFuH8BMw5QRa7AxaTw5phlupKhUlLCw8I1uBBSDVAO1wYW4pjVKmmagJTkuaue4ArHPz5Wm8eMJD2oxcpRCMQVJFGUxppRQ+ojeV7Uz0FInJQXAcyzVm/aQ3rHmyElRUiutQB/uIxGJUo5iSoveOm652R73hvFZUwnKpKvQilKaxWRxIAuGNbmwcmsfPJihmeW6dtxHouFcUzIdKXWkOtJHxC2YNZthGpGMexm8VKTRTenpEQoMpAORRJFehs3pHRpnDQlOXHKAKm9YZWlgOYKN73INugjlSUszsRfuIWTK0Du9P5jnobAmskOMpIdhV/EQKUkMyAC9DcU/GhOSFA1Jomn2Fd4ZTOzJcv8AUQpKA7uns5p0q0XWgpAAow1/L1gKMQCaEgdDS7fOLLk1/Hq32iUqs0qUmtPJtYXkLcurdqP1b/UOLcpLU31DxlTuIS0EALS5qA9ezXjNOtFdKs4BbSBKU+bSjvr5xicU9pEyaZFqJ7Dyet4UwntNNmrIypQlruSfUMY1ONvwt/nQTt+Fvl5mIm4kJHxMdizd7jePFe0nE5hYCcoDorK/ygXB5aQjMTmJ1NfHrG/BPZY7jMpAP9wEdH8qRnJ9p5ZaYElSTQMGLi97xkYkAoKS4BubeD6QucIUyv7dUiqQfmD4fOLOP2nxegX7XAAgS70ckC/UQur2ovyBk1BKjzb6aWaMv3IUEqQXeoHzDmkTNZFMudzURm5GvFXiPE560gFTBVWSAmlLNU6wiiSpOrbt94OqSVGisoFqVhZaSg0JUdr/AMQLB3SDzEt3iZglqoCADRwLV0MWwwqyksQLQxNWCwCWEZOFJctNUirbvXrHTOHBScqQHJFi9HJNe8OAuGFPrCeJls13e1REQZ4C3YkBNDTbeGU8WS5PWwHSreUGw+HSAQKP+6r+doFhJKUZnTQb/Txi6vsk5WHlTVqE0XNDoQSmhtqH/wC3eNKfgJMpeVC05cgAAINnV8Q1c/SASZZmHM4SAz6+A3hjDFnGQqL0Vcd4OV6yNceHelsNKUc6mYWGj7UGsEU6ZJYZFPUG5FHbwh6fJSHapSdTRzWiReAgL5iEubu1hr2EY1vAVSgosCMpF9S+8Nr4VLlICzNCdmr56Dxi+Fkyls5T1JI+bw2OISkky0lCyEvooA27UEZvK/F0ysYJoSlImJSDseauwtGd7pKVFKSo5gzqIv8ATvGliJYKhmzBQsdIr7oElmom5YBzpu8bnHPbny5fhkjC0YvmFmF/4iMOfdhSSBU3avZ4dUhUqrkuG18h0ga5qWqW/caAeZMdHNREgEA5SNQbRrcD4cudNTlYBJ51OzJUDytqSNIDwfg8yaUr+GU/xFxmvRJ0H+TPtvHsMHgvdSwEJp/iaV3e56nzhwVB9mkCmaaeoIHyjoJ/UT/0pU3cx0I7/I8pQU+csHv6hzrDSQEvzM+0SZABJrlH6aMWtSDTcYlmXlcinXd4MYwjiZjEZe0GQaNqz2p3hTFcSRLdS2A0Gp6iMvE8UmTQVA5JeuW58bnwiwya28RxGVKqpQBFkipP/UVjJR7SBZLJyAA1Xc9kjXuYTwfCveSjMBYPYBn+pMYmKwoBrQs1DX7wyz03P479ay8euYhSFLUo7JOUAaUDP6x5yZOVKW4ASX6fasPonslBUSGo7dXveHcPODrCvdnQFQANu+kanLGvCFp80TJWZSQptCouNj9Yrw3KKNVw2vk3XpHIkKlsoLSUvUA07uPlHY2WoTHIORTFwx8QxbpWtYLzsXjPjE49hpomSxLC3zKBCaElwpJ0qymY/tjS4KFS1ZZlMwUSwZ8pSymDZXCgaUNI2MNjUSlrUylBSRrlfuNKtba8Zcw5ppWpy4AYUSAKjKNbnz8s9cuOX2csu/DONxSQlSXYKGUktWruCbVMLzFKlyxkDgsGHf5w5Oly1JISASPPxiEy8qWbmA7MB31jNsnUb7Z6sTzEBOUEPevakSkk2dhfoOsUxDBTuyrEaV6RecGIZZBHru4iYUxKGqLNeAycSj9aT9IrilLILF+35+NAsKhOVjUj7QsnJvGEEMlKha5p/EUlYpxX71pETEJCbaXMCwyUXUCpiLFg9YkbE3NT4Q99W0p3iylVzJTm+f8AEITXGsFHFmRlAZ7kbQUwcrzH9IOz17tDH9elCSlSgomgaM5WHCmKqqOj+Vb2iwRkLEIH+T1Hd4PbUhiShYQSPhFet9OkO+/CjezJFSGpVwLmBomsP3MsgPXruNXiMZgVCUuegkEBSrG7u+1H3jF/bpNxE9ORaUhlqVZALAbqN2EMYr3ykKQTKQ4IbmPjeLYWQiSAwJmKDlRLk+MNqwRLlYG4qPA73jEl5d1W/GYjDhMlCWQ4o4b7RRaVI/a1zlT9YLiJ4SchAJLAHbcQTGYgzDmUzOyQBboAO0bmT9sf2HilpKEhmZPOoqJc69oUmISlJKK1ZWzM7vHT0NVm6H5kC0a/C/ZgzwJi1AA0Zq9C2kb4xi1lyMFMmlpSCrS4pqHUosD0v0h/A+zxlZFTkpJzUFwkeNyRHosFITKyoQeVNyK31O9YbncA94R/ddTkkflmjrJI5+SuIDpck0cMA7NStYXwM/8ASbgG9AW32HjC2NlTJJyma5Iu1QA9R1f5wtw/OqYMq81eYMQwbXr6RWqNudOUTRZHYj7eHhEwtiOCzMx/V1cD6xMY7a3ifROUwKgDSlvF+sZ+PxARRwVaAkUD367xOP4wZUtRID6MNSzR5NM0qUVr5lKtdvnvCOPHyMcUkpnSwQpXvX5nsfL5RGBCpdAaZCKlhUtFlMhL5SctDcBza8dLQFDNpp03i99O8kjR4fxFUlCZZypCrKoRTXreK4jCpLrzJUx01Ov4IzsVkmBBIJuMrt+XguFTLlLHI76Eks3QGM5fbXQiOFzFCiSAN+/pSAYjkmBlU1cAu+8beAUlAUp1OQ7LNEigpe296wpNMpKcxmjmJJILk9GF4zv5DJlSAJRDIUAXUz/qI32e1obWb8y8osABQU3Lt2gGHno94pE15YKcySogJYXer20hfGY+WKyytQF1JQrL3qLeEPksO4yW5ZC0lIS7rABA1DbtAps4JASrKoKDJyg6WrvFMDMQpJVKmpVQlQDFhqSNRESFAu5yZeZBDs7cyTqOjQiicIxaZLhQ+Iljeuj9rwlisVKKipyTW1zDGMxudrI0zZQz3ANSRCsqUFTEhaxU/pS1T1aM+N91FZU2tUts7ufOL42bLpld9TptDGNGV0UUCadOvSE5jAUDg38IYL6CplLfxCYnZVX7P5w9MSACaVakJJqBeNuZ7+sVMTUBukLyyXrbp1i+GHM1n/mLTUsVNQmEIIzXoIHMVR9g3Qx2Zbskizk6RK0Es6hSrC5+8Ztbk1GCnFKnYPoCPxoeFSoH4ieYjTpXSAploCM5FSaf6iyXalCpTv0p5Riuk6FmSVyk5kVcgJSbEmkOjAJyf3Zi1qNwFEDsEgs0KzcyQkk0SX6Q5j8SlSQsEVHWlDcs0cstptElzFLUlISVBh8LntYGtIBjMbNZSCklJpWlNi+0UwfEVIPKpjRspa3SLTppzAs7k6Of4vG5s6+M8unTFJCwSKkfpDWHkO8LpBXMGUElRYNubAQ9wbgpnzsuUhH6lCrdKhj2j6Dw3gMuUxRLSFEMCp1U3rY9o6ceGOfLm85w72RSkIMwFSzUh6A9v1DrGpj8ME0SSCDVqlgHpYEdDHosRJNA+t6OOnaEkSgRQ2uVEHSw7RvHLXn5GJWHcUe56B7aCNmVPRMGZHxC5AAUPR7wKaL5XAe6oFLlJQtCganlJBDV36Rk5qmJWQpJVlZRqWLmla6VbpGNjMefeEgZAGDB2LX6k6t1EexnYFGrGv4TGVxPgyShwaZg437PaMcuPK+qwS4ZiVrQ5Ubm23nHQueFzEsAvTYm9Y6M7Z7i0vx9QJQlRYF1MTc2pCsnh/6wkaACwDW849TOwIWnmCVAixFhva8YUzgq7JnKA/aQlQ+4EdXXjzxnGWTymxVQPy76X8IYkJGQpFW+FiNmZr1LQ2MLOQMpTLW4oQShj4g6QriJmRTKdJBH4FWIgz46znKFhkFJJIGYn9RYdrRX3zqYAAiht8yYsvHBZBBJa5obObCvjBHASahzdzY6HeLbO611fTsbh1oQksFS1BT8wJoxIYa0MK4XBpCCvkQH5RQPSvVoozsKAa7GGxjFIsxQBlKSAQQ1R0il+3umwpjQFrB926gGGYW6tDS5apZYgqKhW21fBoUwc1WZRUHcBno1z5dYYXxYJC0qAcEgAGhYsDuRSNTw9Yzby9s+fwuTMBCUCWpjzCh84CeLJEsVmFeUe8ypJqzMWo9dIcnoUQFywSCHJAoGDkPaKIxK0vQUqT9oPHvOI38sqUEzARLLppmpY+IoYZUkpSQXIFQa07QTFunEIVJopSecadCR5wHGulTmj0PYvBtoMS8MoupJBToCH0fzjNWipKVMBcajeGJKgjKpK1Ky0UDsXhoz0WyMol2Zn7HaL61GRMkauXFajyELicATp0jfmrCknOllWOrbF4ysRhLEh9KaxSs8uOdukKLpV1jsTMuAC38mLyXAFGA/BBSgljodI3b0xJ2XwmFBvZoe96HoiiaFTQNMt1szh/Mw7hMMSSmzWA1/mOPKuvGZCaycwKgAkVZ/KLDDZgFPV3H2MNpw9wdDetjFEKyZhpoYzpqMQPeNzZUgOunW3eFFYgORLS4s5+cXmlQBcUW3fWriCzZiUZQhBJKSaVZtVbCKT6xqiMCkfES7PSwegc6V0j6F7K8NknDpUlIW9TnAVlNiHI6egjwXCcMqfM927lSqnSzE/aPo/D8GMPICBVjVnArXxjrOmOV6PYeSlgw1sD9LCkMrQQm1LbmFcAkFyAzbuKM9oFjxNQHfrdi3/HWOkczE3HoSXLdbORr0hOZiAUgANsLBj84GmYlQBUAp6A007wsZrE1cdNPt3g0HcLg0hSlMHIc0oTEzZKSr4dNGbyMV4cs5GA7ua+cMYOYy7OTYPftoIl9I4qSgWuOtd/GFZM1QCgp6Fwzn0sI2MUCSCUkBnegq9gSzU2ECmgOU0yvSp/HjOF5/E4maVOyunMBTtljo11Yd6gt0N46HSaQUZSRciiDr5xnKwQYEulYqwNDWgIFoew8gOw05q7mwf1hrD5U5iaudbUdmrtEyz14Yn4wNgN3/AJjTw8oBGUM4YnWv7hC+FS6yoqqagPYdd6QeYUPUsGuI1ICOM4cnEJZYqPhWn4nGoP3jHX7HMP8A2LvQsgta4y1/iPRqnZQCm3nelY5K1vVm2H8wHXlJ3svPchOSmoUGLC5BDjtGPi+GTZRHvUkOb0qHrahMfR6P86NET8OFJKSAQ7sQCKWpvFkanOx80mTS9gwoaGo00p30gBSFMSC+7VPjHuJ3s+mZyAJTWyEpBDNXNfwheX7DD9Uw12Sl/t6QeLc/k/LyWN4gtKMjqCbs4rTaM3DziC7MNSSSNw9amPT+03AJeGXLqSFOeYJoxAow669YycVh0hKSsHKSAFMQk3pXUU6QZnTW72qiX71imYAvY66iOw/96a5rlDnZzQU0/mL4rh0sJKkrBKdjYm0IySsuc7E1PVr+kZ/bQ2IlNMIRTUs3djBJOFUpTObO48BfvCuGxoJUs2FNqAB+ogknETiSoTUSi1EKDlr1O/TzgEOyJanIcgN+dxGZjpWUUpWtaVgiZQVX3k7N+9JH/wCGZqxXESylJOdU1BIzZgAtOyqBinfUdoMw7c7hdKFHwp3iSoUfyi2IyggjUafOKBRLZal46TuM32sZxQpJSjMolgkFt6voG1hmVNW5KphQogcssJUALjMSOYwuEEqqCknkD7O5Pm0a81eHQEywglTcy6aCtP8AcZnGX2r+2eFgEn3kwrP6gAABtkZj84DMnFegOUiosQQeYdKV2jQxPFZSZaQJYNASp+atmpbWFEz0IKgoApUBrUHOkApOh5n8I14Sy57g2AT5yioJlpzAhwKUbV9o2vZOZh5g9zPH9wlkLFm/aSDYGMlcnPNCE85JYUYE6Ds99LR7DgnsyqSsKmBKVVygMfJvhA9Yp16FovCODpwhWuYQ5LJIPo2nbSNuRM94k1YuAANKA+N7whxFSspzZb8oBJqDR/N40OAYEoFRmrsdQQ5cVcDzic9NKRlS+U92f0e8J4zEVZSgVVs7gE9bXjYxCADYq00cV+kZeO4cCSdSQwFOX6nrpDi0qhOjkJTRTdeu8XOHBetOr+sXVhgkB1Cpcgaeln1iFJOZkkB6v/qH+wrgpbKLEEWBbWtA9oamTgkgG5SVG4GzHq+kM4fChAcqOxatemtYshiAol81g1if4iw6tIDAk6sX8NoVxBZQJIp8TOCU6bvvWsOE0fQd/JnaF8RmVUEANW7k6Vr5ACGhTEKUS6VEA6UHoRHQnOluScwr1UPpHQeSHwkzK7FzqasT/EGRld1Najj+a0aFZyGLgsbkvpv3gclS1uST4s7QE4iakCtA5tYtr2hYTM5GXSuwB00tEkUIpV6+FGjpWQJdJGZmLvf8F7Vi1YZw8khLuC/ehi/ujXr+VgAWbkuaWpB0pLE1cBg/f5xtlVBILetxFp84JDk+MVnYoWBJVszAWuTtCeJUXqzkWeoD/OM6WlwqeFJAGpJLaVsesScWkkjMKCpAt0hPgSP/AGKJuq47Mel6eEWxEvmZNyKHzh1YyuMJTNYLBISPiYOH0rYGkLe1+HIkYdrOeVgQAwAobjyjfmygSLqDaDUE0h48OC0DNZvhYU2AizfZ3HxXEJy/ClKCaHK+U7Zkl27iATJ0xJClJAlgM6SFV3LGgPWPpHF/ZlE3MUcpTZOpPgbnrHl+Leyk+UlykFO6We9jlp4F+hjPjnp1nPWIeGkpVNfkSpIL6qJNu2saGFxOHSn+8FEqNwRb93WtGhXGYScEfCyAMpbQO+bLqQoDUwn/AEy+RW4DajNW3SGWSX8/6NbcnjqcOWSkLGbXbqerhotMxiZoCkJKVG40IoluxjCwsgrcEfpHokCgOrDWG5yVygnJlszkaEVPheNcecvL/L1/xm7mwfKJaAPdgaO76uH8DSKJWkJdIq7ecARiFTH92CUjzP3DvWNbCez8xcogAmrlvl1L7RiSHlcY3EMRy5lEuC+lARQ93AfuIDKwpWSsm4caV84Y4r7MzZaAXWSq7hxQszauGPjC2ETNIcHKADTIK7UJ6aQWdLdDmSmIf4WYmtAFUprQCDYfDhS0pHM7AAF3I+FP1PYQXDyVTFBBSSuyQQyX/wCJNfGPY+zPsqpM7PNYhNUpBGUGugFGinEWyHeA+xapcxM6YpKyLJGnR6CnzjcxwILsCwo/3sIdE8BkBTZQ7bPvCmOlmaWY5XFC7De1DSDfw57rMwODSplqUCq5Sd7eIj1MujHRrRhDKksEtlBDkMXvWHMDxBxVQIqBQv2v6w8aD8xCSzi1u9iIFKlpWpVSG2oOhbWFZuICiK1DgVppXv8AWLYPFFKjQVox6besb0JUkyVcxSrONA3nHIKHIIZxRvQPCOPxOdRIB0AG38xKFOmhI7/Q7wbNJ1RV21q1T9vWLmWol/Bi/fM/pAU47ldqHR3tv4axIWVMeYUsD6NDqXRiHJBBBe7vbYdoVx89OUJch3oGc1u8M/1CAW5Sp35ad3jLx+EK5j1brbp4Rm3CTxXD1TDmExSKMwNKaht4mNOTkKQ5BOtvqI6KYMWxCHJNvOsdLSL3IYOdbf6iy0ua1Y0g6F5QGAoA1OogiITkOF2QBQbneCowaAkGi6M4qT4aCCY9ICX6/OpgElfK3c+TfeEpRL7dBt1A1g2JUQBuSH6CpJ/N4uleYB2ol/WIQczJNjffSG9INJDBQ9PzpEDFgy0sllVJLDUkgPfbyiJSsySLMWp4wsicSrKagbxm3A0sFLKQavrXX7VhiZ+kkBwKFwb9NYSlSWl5gS5za7NDWHUyE77+EbnaHwktVbM1Dq3bSGQCXszV7/6gMpfwmjkVLQQS3TV63hRTESEoD6KoTctCGOWJgKQ2Qhm/0Y0uJTHlq/NoyZEkCYDufv8AaMcqWTiPZ4KlroQtQ8BYsmtNax4uZwZROVIWoB6BZABD1YBxvH1TDuSokknKn5xWXLCXal6sH+UE7Plj5GiVNSrICp1Jb4Q5DnW3iY1V+xkxSaJW+xdQ7VVWPf8A/hpJX7woBU57Gt2tpD/uw/kfnDFebznAvZxMlNUgqN3q23S3laPQLZIJzMzWHgdItKD33i82iykWY/NvlBovZBRSQU5QoFmJYpNjbUxno4MmWxCAc3xZi9Klg4pU2jWEkOUtR/HTWJlyA7dfpBb8BLCcHkpWDlGYBgWtc+F408OGLuOn5rAzLDpG9+t4MZCQGajO3WNalcQsZtGappe7GK4tRZpYemjF1Gzip0vA/wCnBYmpMO4lbN+aGLExzPLEqoRdwDXWv8RMqWCXBd7Po/8AqL8QRpuSftC+GksEFzW9esZ9EaYvKoZUhnY2/G6xdyVXc+PrBHKVJINSawymWzm53MaGg5QHp2ZrwDGy1khNQNAC34INisQQmm31jkqv4eESDlyEhgxFHLmjW7vBfdBm0egH36RZNddPrfeAFbIJ/wAm6M8VUECcoLJfR1NV9RTSF5kwsSsAaC76iLT8QQpJ6W0tHe4BLEUN/wA8YNOBJxKBT6H7R0CxckBRAjoE/9k="/>
          <p:cNvSpPr>
            <a:spLocks noChangeAspect="1" noChangeArrowheads="1"/>
          </p:cNvSpPr>
          <p:nvPr/>
        </p:nvSpPr>
        <p:spPr bwMode="auto">
          <a:xfrm>
            <a:off x="155575" y="-784225"/>
            <a:ext cx="278130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0" y="350100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/>
              <a:t> </a:t>
            </a:r>
            <a:r>
              <a:rPr lang="en-CA" sz="3200" b="1" dirty="0" smtClean="0">
                <a:solidFill>
                  <a:srgbClr val="663300"/>
                </a:solidFill>
              </a:rPr>
              <a:t>Brown</a:t>
            </a:r>
            <a:r>
              <a:rPr lang="en-CA" sz="3200" dirty="0" smtClean="0"/>
              <a:t> is dominant to </a:t>
            </a:r>
            <a:r>
              <a:rPr lang="en-CA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</a:p>
          <a:p>
            <a:endParaRPr lang="en-CA" sz="3200" dirty="0" smtClean="0"/>
          </a:p>
          <a:p>
            <a:r>
              <a:rPr lang="en-CA" sz="3200" dirty="0" smtClean="0"/>
              <a:t>Let’s say that </a:t>
            </a:r>
            <a:r>
              <a:rPr lang="en-CA" sz="3200" b="1" dirty="0" smtClean="0"/>
              <a:t>A</a:t>
            </a:r>
            <a:r>
              <a:rPr lang="en-CA" sz="3200" dirty="0" smtClean="0"/>
              <a:t>= </a:t>
            </a:r>
            <a:r>
              <a:rPr lang="en-CA" sz="3200" b="1" dirty="0" smtClean="0">
                <a:solidFill>
                  <a:srgbClr val="663300"/>
                </a:solidFill>
              </a:rPr>
              <a:t>brown</a:t>
            </a:r>
            <a:r>
              <a:rPr lang="en-CA" sz="3200" dirty="0" smtClean="0"/>
              <a:t> and </a:t>
            </a:r>
            <a:r>
              <a:rPr lang="en-CA" sz="3200" b="1" dirty="0" smtClean="0"/>
              <a:t>a</a:t>
            </a:r>
            <a:r>
              <a:rPr lang="en-CA" sz="3200" dirty="0" smtClean="0"/>
              <a:t>= </a:t>
            </a:r>
            <a:r>
              <a:rPr lang="en-CA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</a:p>
          <a:p>
            <a:pPr marL="45720" indent="0">
              <a:buNone/>
            </a:pPr>
            <a:endParaRPr lang="en-CA" sz="3200" dirty="0" smtClean="0"/>
          </a:p>
          <a:p>
            <a:r>
              <a:rPr lang="en-CA" sz="3200" b="1" dirty="0" smtClean="0"/>
              <a:t>Write down the 3 possible genotypes: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6199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0708BD-A29B-4A1D-89CB-A5E1FC9FB936}"/>
</file>

<file path=customXml/itemProps2.xml><?xml version="1.0" encoding="utf-8"?>
<ds:datastoreItem xmlns:ds="http://schemas.openxmlformats.org/officeDocument/2006/customXml" ds:itemID="{B0872227-599B-4CF2-B400-85498F44977C}"/>
</file>

<file path=customXml/itemProps3.xml><?xml version="1.0" encoding="utf-8"?>
<ds:datastoreItem xmlns:ds="http://schemas.openxmlformats.org/officeDocument/2006/customXml" ds:itemID="{81FF1CEA-61E4-4C2C-8B4E-1731A4BDCD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726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Population and Community Dynamics</vt:lpstr>
      <vt:lpstr>Slide 2</vt:lpstr>
      <vt:lpstr>Slide 3</vt:lpstr>
      <vt:lpstr>Populations</vt:lpstr>
      <vt:lpstr>Hardy-Weinberg Terminology </vt:lpstr>
      <vt:lpstr>Hardy-Weinberg Terminology</vt:lpstr>
      <vt:lpstr>Hardy-Weinberg Principle </vt:lpstr>
      <vt:lpstr>Solving a Hardy-Weinberg Problem </vt:lpstr>
      <vt:lpstr>Remember…</vt:lpstr>
      <vt:lpstr>Hardy-Weinberg Principle </vt:lpstr>
      <vt:lpstr>Hardy-Weinberg Principle </vt:lpstr>
      <vt:lpstr>Slide 12</vt:lpstr>
      <vt:lpstr>Slide 13</vt:lpstr>
      <vt:lpstr>H.W. Equation Contd.....</vt:lpstr>
      <vt:lpstr>Slide 15</vt:lpstr>
      <vt:lpstr>Conditions of the Hardy-Weinberg Principle:</vt:lpstr>
      <vt:lpstr>Practice</vt:lpstr>
    </vt:vector>
  </TitlesOfParts>
  <Company>Lethbridge School District #51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and Community Dynamics</dc:title>
  <dc:creator>Jaclyn Dudas</dc:creator>
  <cp:lastModifiedBy>Patrick</cp:lastModifiedBy>
  <cp:revision>28</cp:revision>
  <cp:lastPrinted>2012-05-22T13:18:20Z</cp:lastPrinted>
  <dcterms:created xsi:type="dcterms:W3CDTF">2012-05-21T20:16:24Z</dcterms:created>
  <dcterms:modified xsi:type="dcterms:W3CDTF">2012-11-14T03:28:38Z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