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58" r:id="rId3"/>
    <p:sldId id="257" r:id="rId4"/>
    <p:sldId id="264" r:id="rId5"/>
    <p:sldId id="259" r:id="rId6"/>
    <p:sldId id="268" r:id="rId7"/>
    <p:sldId id="260" r:id="rId8"/>
    <p:sldId id="261" r:id="rId9"/>
    <p:sldId id="269" r:id="rId10"/>
    <p:sldId id="262" r:id="rId11"/>
    <p:sldId id="263" r:id="rId12"/>
    <p:sldId id="265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A9D6-69DF-4D31-ADBA-6EE752D4256E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FAE0D-6F96-49C2-9E33-A9DABF9D79B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1718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A5077-D218-45F4-BEC1-750A1EBE9A10}" type="slidenum">
              <a:rPr lang="en-US"/>
              <a:pPr/>
              <a:t>4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9C4A-CB80-4F1E-AF83-34C8DAF15EDA}" type="datetimeFigureOut">
              <a:rPr lang="en-CA" smtClean="0"/>
              <a:pPr/>
              <a:t>14/11/2012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FDE06-BC2D-4020-AE4B-DEF27B3ABBD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youtube.com/watch?v=LyRA807djL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GgAbyYDFeg&amp;list=PLPTIy3JA29L7xnWCaic2A4t8XTLNu64OZ&amp;index=1&amp;feature=plpp_vide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jQ_yN5znyk&amp;feature=relat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6JEA2olN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brooklyn.cuny.edu/bc/ahp/LAD/C21/graphics/C21_GenePool_2.GIF"/>
          <p:cNvPicPr>
            <a:picLocks noChangeAspect="1" noChangeArrowheads="1"/>
          </p:cNvPicPr>
          <p:nvPr/>
        </p:nvPicPr>
        <p:blipFill>
          <a:blip r:embed="rId2" cstate="print"/>
          <a:srcRect t="12700"/>
          <a:stretch>
            <a:fillRect/>
          </a:stretch>
        </p:blipFill>
        <p:spPr bwMode="auto">
          <a:xfrm>
            <a:off x="1288365" y="0"/>
            <a:ext cx="785563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805264"/>
            <a:ext cx="7772400" cy="1052736"/>
          </a:xfrm>
        </p:spPr>
        <p:txBody>
          <a:bodyPr/>
          <a:lstStyle/>
          <a:p>
            <a:pPr algn="l"/>
            <a:r>
              <a:rPr lang="en-CA" b="1" dirty="0" smtClean="0"/>
              <a:t>Changes in Gene Pools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6400800" cy="553616"/>
          </a:xfrm>
        </p:spPr>
        <p:txBody>
          <a:bodyPr>
            <a:normAutofit lnSpcReduction="10000"/>
          </a:bodyPr>
          <a:lstStyle/>
          <a:p>
            <a:pPr algn="l"/>
            <a:r>
              <a:rPr lang="en-CA" dirty="0" smtClean="0"/>
              <a:t>Chapter 21 – PART 2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160343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024744" cy="1143000"/>
          </a:xfrm>
        </p:spPr>
        <p:txBody>
          <a:bodyPr/>
          <a:lstStyle/>
          <a:p>
            <a:pPr algn="l"/>
            <a:r>
              <a:rPr lang="en-CA" b="1" dirty="0" smtClean="0"/>
              <a:t>Gene Flow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The movement of alleles from one </a:t>
            </a:r>
          </a:p>
          <a:p>
            <a:pPr>
              <a:buNone/>
            </a:pPr>
            <a:r>
              <a:rPr lang="en-CA" dirty="0" smtClean="0"/>
              <a:t>population to another through the </a:t>
            </a:r>
          </a:p>
          <a:p>
            <a:pPr>
              <a:buNone/>
            </a:pPr>
            <a:r>
              <a:rPr lang="en-CA" dirty="0" smtClean="0"/>
              <a:t>movement of individuals or gametes.</a:t>
            </a:r>
          </a:p>
          <a:p>
            <a:pPr>
              <a:buNone/>
            </a:pPr>
            <a:endParaRPr lang="en-CA" sz="1500" dirty="0" smtClean="0"/>
          </a:p>
          <a:p>
            <a:r>
              <a:rPr lang="en-CA" dirty="0" smtClean="0"/>
              <a:t>Alters both populations</a:t>
            </a:r>
          </a:p>
          <a:p>
            <a:pPr lvl="1"/>
            <a:r>
              <a:rPr lang="en-CA" dirty="0" smtClean="0"/>
              <a:t>Occurs in wild populations</a:t>
            </a:r>
          </a:p>
          <a:p>
            <a:pPr>
              <a:buNone/>
            </a:pPr>
            <a:r>
              <a:rPr lang="en-US" b="1" dirty="0" smtClean="0"/>
              <a:t>Ex #1 </a:t>
            </a:r>
            <a:r>
              <a:rPr lang="en-US" dirty="0"/>
              <a:t>S</a:t>
            </a:r>
            <a:r>
              <a:rPr lang="en-US" dirty="0" smtClean="0"/>
              <a:t>eed </a:t>
            </a:r>
            <a:r>
              <a:rPr lang="en-US" dirty="0"/>
              <a:t>&amp; pollen distribution </a:t>
            </a:r>
            <a:r>
              <a:rPr lang="en-US" dirty="0" smtClean="0"/>
              <a:t>by wind </a:t>
            </a:r>
            <a:r>
              <a:rPr lang="en-US" dirty="0"/>
              <a:t>&amp; </a:t>
            </a:r>
            <a:r>
              <a:rPr lang="en-US" dirty="0" smtClean="0"/>
              <a:t>insects</a:t>
            </a:r>
            <a:endParaRPr lang="en-US" dirty="0"/>
          </a:p>
          <a:p>
            <a:pPr>
              <a:buNone/>
            </a:pPr>
            <a:r>
              <a:rPr lang="en-US" b="1" dirty="0" smtClean="0"/>
              <a:t>Ex #2 </a:t>
            </a:r>
            <a:r>
              <a:rPr lang="en-US" dirty="0"/>
              <a:t>M</a:t>
            </a:r>
            <a:r>
              <a:rPr lang="en-US" dirty="0" smtClean="0"/>
              <a:t>igration </a:t>
            </a:r>
            <a:r>
              <a:rPr lang="en-US" dirty="0"/>
              <a:t>of animals</a:t>
            </a:r>
          </a:p>
          <a:p>
            <a:pPr lvl="1"/>
            <a:r>
              <a:rPr lang="en-US" dirty="0"/>
              <a:t>sub-populations may have </a:t>
            </a:r>
            <a:r>
              <a:rPr lang="en-US" dirty="0" smtClean="0"/>
              <a:t>different </a:t>
            </a:r>
            <a:r>
              <a:rPr lang="en-US" dirty="0"/>
              <a:t>allele </a:t>
            </a:r>
            <a:r>
              <a:rPr lang="en-US" dirty="0" smtClean="0"/>
              <a:t>frequencies </a:t>
            </a:r>
            <a:endParaRPr lang="en-US" dirty="0"/>
          </a:p>
          <a:p>
            <a:pPr lvl="1"/>
            <a:r>
              <a:rPr lang="en-US" dirty="0"/>
              <a:t>causes </a:t>
            </a:r>
            <a:r>
              <a:rPr lang="en-US" b="1" dirty="0">
                <a:solidFill>
                  <a:srgbClr val="CC0000"/>
                </a:solidFill>
              </a:rPr>
              <a:t>genetic mixing</a:t>
            </a:r>
            <a:r>
              <a:rPr lang="en-US" b="1" dirty="0"/>
              <a:t> </a:t>
            </a:r>
            <a:r>
              <a:rPr lang="en-US" dirty="0" smtClean="0"/>
              <a:t>across </a:t>
            </a:r>
            <a:r>
              <a:rPr lang="en-US" dirty="0"/>
              <a:t>regions</a:t>
            </a:r>
          </a:p>
          <a:p>
            <a:pPr lvl="1"/>
            <a:r>
              <a:rPr lang="en-US" dirty="0"/>
              <a:t>reduce differences </a:t>
            </a:r>
            <a:r>
              <a:rPr lang="en-US" dirty="0" smtClean="0"/>
              <a:t>between </a:t>
            </a:r>
            <a:r>
              <a:rPr lang="en-US" dirty="0"/>
              <a:t>populations</a:t>
            </a:r>
          </a:p>
          <a:p>
            <a:endParaRPr lang="en-CA" dirty="0"/>
          </a:p>
        </p:txBody>
      </p:sp>
      <p:grpSp>
        <p:nvGrpSpPr>
          <p:cNvPr id="4" name="Group 1028"/>
          <p:cNvGrpSpPr>
            <a:grpSpLocks/>
          </p:cNvGrpSpPr>
          <p:nvPr/>
        </p:nvGrpSpPr>
        <p:grpSpPr bwMode="auto">
          <a:xfrm>
            <a:off x="6588224" y="0"/>
            <a:ext cx="2555776" cy="2564904"/>
            <a:chOff x="2410" y="960"/>
            <a:chExt cx="1244" cy="1533"/>
          </a:xfrm>
        </p:grpSpPr>
        <p:grpSp>
          <p:nvGrpSpPr>
            <p:cNvPr id="5" name="Group 1029"/>
            <p:cNvGrpSpPr>
              <a:grpSpLocks/>
            </p:cNvGrpSpPr>
            <p:nvPr/>
          </p:nvGrpSpPr>
          <p:grpSpPr bwMode="auto">
            <a:xfrm>
              <a:off x="2410" y="960"/>
              <a:ext cx="1244" cy="1533"/>
              <a:chOff x="2400" y="1104"/>
              <a:chExt cx="1244" cy="1533"/>
            </a:xfrm>
          </p:grpSpPr>
          <p:pic>
            <p:nvPicPr>
              <p:cNvPr id="7" name="Picture 1030" descr="f21-05b_five_agents_of__c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20250" t="2251" r="20250"/>
              <a:stretch>
                <a:fillRect/>
              </a:stretch>
            </p:blipFill>
            <p:spPr bwMode="auto">
              <a:xfrm>
                <a:off x="2400" y="1104"/>
                <a:ext cx="1244" cy="1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ectangle 1031"/>
              <p:cNvSpPr>
                <a:spLocks noChangeArrowheads="1"/>
              </p:cNvSpPr>
              <p:nvPr/>
            </p:nvSpPr>
            <p:spPr bwMode="auto">
              <a:xfrm>
                <a:off x="2406" y="1111"/>
                <a:ext cx="1221" cy="1509"/>
              </a:xfrm>
              <a:prstGeom prst="rect">
                <a:avLst/>
              </a:prstGeom>
              <a:noFill/>
              <a:ln w="57150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EA18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6" name="Rectangle 1032"/>
            <p:cNvSpPr>
              <a:spLocks noChangeArrowheads="1"/>
            </p:cNvSpPr>
            <p:nvPr/>
          </p:nvSpPr>
          <p:spPr bwMode="auto">
            <a:xfrm>
              <a:off x="2445" y="2305"/>
              <a:ext cx="825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="" xmlns:p14="http://schemas.microsoft.com/office/powerpoint/2010/main" val="53863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024744" cy="1143000"/>
          </a:xfrm>
        </p:spPr>
        <p:txBody>
          <a:bodyPr/>
          <a:lstStyle/>
          <a:p>
            <a:pPr algn="l"/>
            <a:r>
              <a:rPr lang="en-CA" b="1" dirty="0" smtClean="0"/>
              <a:t>Mutations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/>
              <a:t>Can be beneficial or </a:t>
            </a:r>
          </a:p>
          <a:p>
            <a:pPr>
              <a:buNone/>
            </a:pPr>
            <a:r>
              <a:rPr lang="en-US" sz="3600" dirty="0" smtClean="0"/>
              <a:t>harmful </a:t>
            </a:r>
          </a:p>
          <a:p>
            <a:endParaRPr lang="en-US" sz="3600" dirty="0"/>
          </a:p>
          <a:p>
            <a:r>
              <a:rPr lang="en-US" sz="3600" dirty="0" smtClean="0"/>
              <a:t>Mutation </a:t>
            </a:r>
            <a:r>
              <a:rPr lang="en-US" sz="3600" dirty="0"/>
              <a:t>creates </a:t>
            </a:r>
            <a:endParaRPr lang="en-US" sz="3600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CC0000"/>
                </a:solidFill>
              </a:rPr>
              <a:t>variation</a:t>
            </a:r>
            <a:endParaRPr lang="en-US" sz="3600" b="1" dirty="0"/>
          </a:p>
          <a:p>
            <a:pPr lvl="1"/>
            <a:r>
              <a:rPr lang="en-US" sz="3200" dirty="0"/>
              <a:t>new mutations are 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constantly appearing</a:t>
            </a:r>
          </a:p>
          <a:p>
            <a:pPr lvl="1">
              <a:buNone/>
            </a:pPr>
            <a:endParaRPr lang="en-US" sz="3200" dirty="0"/>
          </a:p>
          <a:p>
            <a:r>
              <a:rPr lang="en-US" sz="3600" dirty="0"/>
              <a:t>Mutation </a:t>
            </a:r>
            <a:r>
              <a:rPr lang="en-US" sz="3600" b="1" dirty="0">
                <a:solidFill>
                  <a:srgbClr val="CC0000"/>
                </a:solidFill>
              </a:rPr>
              <a:t>changes </a:t>
            </a:r>
            <a:r>
              <a:rPr lang="en-US" sz="3600" b="1" dirty="0" smtClean="0">
                <a:solidFill>
                  <a:srgbClr val="CC0000"/>
                </a:solidFill>
              </a:rPr>
              <a:t>the DNA </a:t>
            </a:r>
            <a:r>
              <a:rPr lang="en-US" sz="3600" b="1" dirty="0">
                <a:solidFill>
                  <a:srgbClr val="CC0000"/>
                </a:solidFill>
              </a:rPr>
              <a:t>sequence</a:t>
            </a:r>
            <a:endParaRPr lang="en-US" sz="3600" b="1" dirty="0"/>
          </a:p>
          <a:p>
            <a:pPr lvl="1"/>
            <a:r>
              <a:rPr lang="en-US" sz="3200" dirty="0" smtClean="0"/>
              <a:t>changes </a:t>
            </a:r>
            <a:r>
              <a:rPr lang="en-US" sz="3200" dirty="0"/>
              <a:t>in protein may </a:t>
            </a:r>
            <a:r>
              <a:rPr lang="en-US" sz="3200" dirty="0" smtClean="0"/>
              <a:t>change </a:t>
            </a:r>
            <a:r>
              <a:rPr lang="en-US" sz="3200" dirty="0"/>
              <a:t>phenotype &amp; </a:t>
            </a:r>
            <a:r>
              <a:rPr lang="en-US" sz="3200" dirty="0" smtClean="0"/>
              <a:t>therefore </a:t>
            </a:r>
            <a:r>
              <a:rPr lang="en-US" sz="3200" dirty="0"/>
              <a:t>change fitness</a:t>
            </a:r>
          </a:p>
          <a:p>
            <a:endParaRPr lang="en-CA" dirty="0"/>
          </a:p>
        </p:txBody>
      </p:sp>
      <p:pic>
        <p:nvPicPr>
          <p:cNvPr id="4098" name="Picture 2" descr="http://upload.wikimedia.org/wikipedia/commons/thumb/f/f3/Mutation_and_selection_diagram.svg/300px-Mutation_and_selection_diagram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1285" y="0"/>
            <a:ext cx="5052715" cy="4581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975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Natural Selection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Differential survival &amp; reproduction due to </a:t>
            </a:r>
            <a:r>
              <a:rPr lang="en-US" dirty="0" smtClean="0"/>
              <a:t>changing</a:t>
            </a:r>
          </a:p>
          <a:p>
            <a:pPr>
              <a:buNone/>
            </a:pPr>
            <a:r>
              <a:rPr lang="en-US" dirty="0" smtClean="0"/>
              <a:t>environmental </a:t>
            </a:r>
            <a:r>
              <a:rPr lang="en-US" dirty="0"/>
              <a:t>conditions </a:t>
            </a:r>
          </a:p>
          <a:p>
            <a:pPr lvl="1"/>
            <a:r>
              <a:rPr lang="en-US" dirty="0"/>
              <a:t>climate change</a:t>
            </a:r>
          </a:p>
          <a:p>
            <a:pPr lvl="1"/>
            <a:r>
              <a:rPr lang="en-US" dirty="0"/>
              <a:t>food source availability</a:t>
            </a:r>
          </a:p>
          <a:p>
            <a:pPr lvl="1"/>
            <a:r>
              <a:rPr lang="en-US" dirty="0"/>
              <a:t>predators, parasites, diseases</a:t>
            </a:r>
          </a:p>
          <a:p>
            <a:pPr lvl="1"/>
            <a:r>
              <a:rPr lang="en-US" dirty="0"/>
              <a:t>toxins</a:t>
            </a:r>
          </a:p>
          <a:p>
            <a:r>
              <a:rPr lang="en-US" dirty="0"/>
              <a:t>C</a:t>
            </a:r>
            <a:r>
              <a:rPr lang="en-US" dirty="0" smtClean="0">
                <a:solidFill>
                  <a:schemeClr val="tx1"/>
                </a:solidFill>
              </a:rPr>
              <a:t>ombinations </a:t>
            </a:r>
            <a:r>
              <a:rPr lang="en-US" dirty="0">
                <a:solidFill>
                  <a:schemeClr val="tx1"/>
                </a:solidFill>
              </a:rPr>
              <a:t>of alleles </a:t>
            </a:r>
            <a:r>
              <a:rPr lang="en-US" dirty="0" smtClean="0">
                <a:solidFill>
                  <a:schemeClr val="tx1"/>
                </a:solidFill>
              </a:rPr>
              <a:t>that </a:t>
            </a:r>
            <a:r>
              <a:rPr lang="en-US" dirty="0">
                <a:solidFill>
                  <a:schemeClr val="tx1"/>
                </a:solidFill>
              </a:rPr>
              <a:t>provide “fitness” </a:t>
            </a:r>
            <a:r>
              <a:rPr lang="en-US" dirty="0" smtClean="0">
                <a:solidFill>
                  <a:schemeClr val="tx1"/>
                </a:solidFill>
              </a:rPr>
              <a:t>increase </a:t>
            </a:r>
            <a:r>
              <a:rPr lang="en-US" dirty="0">
                <a:solidFill>
                  <a:schemeClr val="tx1"/>
                </a:solidFill>
              </a:rPr>
              <a:t>in the population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adaptive evolutionary </a:t>
            </a:r>
            <a:r>
              <a:rPr lang="en-US" dirty="0" smtClean="0">
                <a:solidFill>
                  <a:schemeClr val="tx1"/>
                </a:solidFill>
              </a:rPr>
              <a:t>change</a:t>
            </a:r>
          </a:p>
          <a:p>
            <a:pPr>
              <a:buNone/>
            </a:pPr>
            <a:r>
              <a:rPr lang="en-US" b="1" dirty="0" smtClean="0"/>
              <a:t>Ex. </a:t>
            </a:r>
            <a:r>
              <a:rPr lang="en-US" dirty="0" smtClean="0">
                <a:hlinkClick r:id="rId2"/>
              </a:rPr>
              <a:t>The Peppered Moth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rgbClr val="FF0000"/>
                </a:solidFill>
              </a:rPr>
              <a:t>Malaria/Sickle Cell Anemia</a:t>
            </a:r>
            <a:endParaRPr lang="en-US" b="1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16832"/>
            <a:ext cx="3096344" cy="2604625"/>
          </a:xfrm>
          <a:prstGeom prst="rect">
            <a:avLst/>
          </a:prstGeom>
          <a:noFill/>
          <a:ln w="9525">
            <a:solidFill>
              <a:srgbClr val="66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99785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Natural Selection</a:t>
            </a:r>
            <a:endParaRPr lang="en-CA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66" y="1268760"/>
            <a:ext cx="9147466" cy="484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99785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Non-Random Mating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en-CA" sz="3600" dirty="0" smtClean="0"/>
              <a:t>Sexual Selection</a:t>
            </a:r>
          </a:p>
          <a:p>
            <a:r>
              <a:rPr lang="en-CA" dirty="0" smtClean="0"/>
              <a:t>Differential reproductive success that results from variation in the ability to obtain mates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When combined with evolutionary pressures can create </a:t>
            </a:r>
            <a:r>
              <a:rPr lang="en-CA" b="1" dirty="0" smtClean="0">
                <a:solidFill>
                  <a:srgbClr val="FF0000"/>
                </a:solidFill>
              </a:rPr>
              <a:t>Sexual Dimorphism </a:t>
            </a:r>
            <a:r>
              <a:rPr lang="en-CA" dirty="0" smtClean="0"/>
              <a:t>within a species:</a:t>
            </a:r>
          </a:p>
          <a:p>
            <a:pPr lvl="1"/>
            <a:r>
              <a:rPr lang="en-CA" dirty="0" smtClean="0"/>
              <a:t>Striking differences in the physical appearance of males and females not usually applied to behavioral differences between sexes. 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hlinkClick r:id="rId2"/>
              </a:rPr>
              <a:t>https://www.youtube.com/watch?v=9GgAbyYDFeg&amp;list=PLPTIy3JA29L7xnWCaic2A4t8XTLNu64OZ&amp;index=1&amp;feature=plpp_video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065210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Practice</a:t>
            </a:r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r>
              <a:rPr lang="en-CA" sz="3600" dirty="0" smtClean="0"/>
              <a:t>For each type of change in a gene pool that we have discussed, write down how each affects the alleles in a population.</a:t>
            </a:r>
          </a:p>
          <a:p>
            <a:endParaRPr lang="en-CA" sz="3600" dirty="0" smtClean="0"/>
          </a:p>
          <a:p>
            <a:r>
              <a:rPr lang="en-CA" sz="3600" b="1" dirty="0" smtClean="0">
                <a:solidFill>
                  <a:srgbClr val="FF0000"/>
                </a:solidFill>
              </a:rPr>
              <a:t>Case Study </a:t>
            </a:r>
            <a:r>
              <a:rPr lang="en-CA" sz="3600" b="1" dirty="0" smtClean="0"/>
              <a:t>pg. 727</a:t>
            </a:r>
            <a:r>
              <a:rPr lang="en-CA" sz="3600" b="1" dirty="0"/>
              <a:t> </a:t>
            </a:r>
            <a:r>
              <a:rPr lang="en-CA" sz="3600" b="1" dirty="0" smtClean="0"/>
              <a:t>#1-5</a:t>
            </a:r>
          </a:p>
          <a:p>
            <a:pPr>
              <a:buNone/>
            </a:pPr>
            <a:endParaRPr lang="en-CA" sz="3600" b="1" dirty="0" smtClean="0"/>
          </a:p>
          <a:p>
            <a:r>
              <a:rPr lang="en-CA" sz="3600" b="1" dirty="0" smtClean="0">
                <a:solidFill>
                  <a:srgbClr val="0070C0"/>
                </a:solidFill>
              </a:rPr>
              <a:t>Pg. 730 #2-12</a:t>
            </a:r>
          </a:p>
          <a:p>
            <a:endParaRPr lang="en-CA" sz="3600" b="1" dirty="0" smtClean="0">
              <a:solidFill>
                <a:srgbClr val="0070C0"/>
              </a:solidFill>
            </a:endParaRPr>
          </a:p>
          <a:p>
            <a:r>
              <a:rPr lang="en-CA" sz="3600" b="1" dirty="0" smtClean="0">
                <a:solidFill>
                  <a:srgbClr val="7030A0"/>
                </a:solidFill>
              </a:rPr>
              <a:t>Homework Chopper Quiz Monday </a:t>
            </a:r>
            <a:r>
              <a:rPr lang="en-CA" sz="3600" b="1" dirty="0" smtClean="0"/>
              <a:t>(terms posted Sunday)</a:t>
            </a:r>
            <a:endParaRPr lang="en-CA" sz="3600" b="1" dirty="0"/>
          </a:p>
        </p:txBody>
      </p:sp>
    </p:spTree>
    <p:extLst>
      <p:ext uri="{BB962C8B-B14F-4D97-AF65-F5344CB8AC3E}">
        <p14:creationId xmlns="" xmlns:p14="http://schemas.microsoft.com/office/powerpoint/2010/main" val="98119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CA" b="1" dirty="0" smtClean="0"/>
              <a:t>Review of Hardy-Weinberg…</a:t>
            </a:r>
            <a:endParaRPr lang="en-CA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6876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u="sng" dirty="0" smtClean="0"/>
              <a:t>Conditions for H.W. Equilibrium include</a:t>
            </a:r>
            <a:r>
              <a:rPr lang="en-CA" sz="3200" b="1" dirty="0" smtClean="0"/>
              <a:t>:</a:t>
            </a:r>
          </a:p>
          <a:p>
            <a:r>
              <a:rPr lang="en-CA" sz="3200" dirty="0" smtClean="0"/>
              <a:t>1.</a:t>
            </a:r>
          </a:p>
          <a:p>
            <a:r>
              <a:rPr lang="en-CA" sz="3200" dirty="0" smtClean="0"/>
              <a:t>2.</a:t>
            </a:r>
          </a:p>
          <a:p>
            <a:r>
              <a:rPr lang="en-CA" sz="3200" dirty="0" smtClean="0"/>
              <a:t>3.</a:t>
            </a:r>
          </a:p>
          <a:p>
            <a:r>
              <a:rPr lang="en-CA" sz="3200" dirty="0" smtClean="0"/>
              <a:t>4.</a:t>
            </a:r>
          </a:p>
          <a:p>
            <a:r>
              <a:rPr lang="en-CA" sz="3200" dirty="0" smtClean="0"/>
              <a:t>5.</a:t>
            </a:r>
          </a:p>
          <a:p>
            <a:endParaRPr lang="en-CA" sz="3200" dirty="0" smtClean="0"/>
          </a:p>
          <a:p>
            <a:r>
              <a:rPr lang="en-CA" sz="3200" b="1" u="sng" dirty="0" smtClean="0"/>
              <a:t>In a H.W. Equation</a:t>
            </a:r>
            <a:r>
              <a:rPr lang="en-CA" sz="3200" b="1" dirty="0" smtClean="0"/>
              <a:t>:</a:t>
            </a:r>
          </a:p>
          <a:p>
            <a:r>
              <a:rPr lang="en-CA" sz="3200" dirty="0" smtClean="0"/>
              <a:t>p = 					q =</a:t>
            </a:r>
          </a:p>
          <a:p>
            <a:pPr algn="ctr"/>
            <a:endParaRPr lang="en-CA" sz="3200" dirty="0" smtClean="0"/>
          </a:p>
          <a:p>
            <a:pPr algn="ctr"/>
            <a:r>
              <a:rPr lang="en-CA" sz="3200" dirty="0" smtClean="0"/>
              <a:t>p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=			q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=			2pq=</a:t>
            </a:r>
          </a:p>
          <a:p>
            <a:endParaRPr lang="en-CA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59649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When is a </a:t>
            </a:r>
            <a:r>
              <a:rPr lang="en-CA" b="1" dirty="0"/>
              <a:t>G</a:t>
            </a:r>
            <a:r>
              <a:rPr lang="en-CA" b="1" dirty="0" smtClean="0"/>
              <a:t>ene </a:t>
            </a:r>
            <a:r>
              <a:rPr lang="en-CA" b="1" dirty="0"/>
              <a:t>P</a:t>
            </a:r>
            <a:r>
              <a:rPr lang="en-CA" b="1" dirty="0" smtClean="0"/>
              <a:t>ool predicted to change?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When a population is small, chance fluctuations in numbers will cause changes in allele frequencies</a:t>
            </a:r>
          </a:p>
          <a:p>
            <a:r>
              <a:rPr lang="en-CA" dirty="0" smtClean="0"/>
              <a:t>When individuals migrate</a:t>
            </a:r>
          </a:p>
          <a:p>
            <a:r>
              <a:rPr lang="en-CA" dirty="0" smtClean="0"/>
              <a:t>Mutations: new alleles will arise or existing ones will change</a:t>
            </a:r>
          </a:p>
          <a:p>
            <a:r>
              <a:rPr lang="en-CA" dirty="0" smtClean="0"/>
              <a:t>Natural Selection occurs</a:t>
            </a:r>
          </a:p>
          <a:p>
            <a:r>
              <a:rPr lang="en-CA" dirty="0" smtClean="0"/>
              <a:t>When mating is not random</a:t>
            </a:r>
          </a:p>
          <a:p>
            <a:endParaRPr lang="en-CA" dirty="0"/>
          </a:p>
          <a:p>
            <a:r>
              <a:rPr lang="en-CA" dirty="0" smtClean="0"/>
              <a:t>In other words.....gene pools are always changing because the environment is in a constant state of change. </a:t>
            </a:r>
            <a:r>
              <a:rPr lang="en-CA" b="1" dirty="0" smtClean="0"/>
              <a:t>Hardy-Weinberg only exists as a model, </a:t>
            </a:r>
            <a:r>
              <a:rPr lang="en-CA" b="1" dirty="0" smtClean="0">
                <a:solidFill>
                  <a:srgbClr val="FF0000"/>
                </a:solidFill>
              </a:rPr>
              <a:t>not in real life.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245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pPr algn="l"/>
            <a:r>
              <a:rPr lang="en-US" b="1" dirty="0"/>
              <a:t>5 Agents of </a:t>
            </a:r>
            <a:r>
              <a:rPr lang="en-US" b="1" dirty="0" smtClean="0"/>
              <a:t>Evolutionary </a:t>
            </a:r>
            <a:r>
              <a:rPr lang="en-US" b="1" dirty="0"/>
              <a:t>C</a:t>
            </a:r>
            <a:r>
              <a:rPr lang="en-US" b="1" dirty="0" smtClean="0"/>
              <a:t>hange</a:t>
            </a:r>
            <a:endParaRPr lang="en-US" b="1" dirty="0"/>
          </a:p>
        </p:txBody>
      </p:sp>
      <p:grpSp>
        <p:nvGrpSpPr>
          <p:cNvPr id="461865" name="Group 1065"/>
          <p:cNvGrpSpPr>
            <a:grpSpLocks/>
          </p:cNvGrpSpPr>
          <p:nvPr/>
        </p:nvGrpSpPr>
        <p:grpSpPr bwMode="auto">
          <a:xfrm>
            <a:off x="1150938" y="1220788"/>
            <a:ext cx="2128837" cy="2741612"/>
            <a:chOff x="725" y="769"/>
            <a:chExt cx="1341" cy="1727"/>
          </a:xfrm>
        </p:grpSpPr>
        <p:sp>
          <p:nvSpPr>
            <p:cNvPr id="461847" name="Rectangle 1047"/>
            <p:cNvSpPr>
              <a:spLocks noChangeArrowheads="1"/>
            </p:cNvSpPr>
            <p:nvPr/>
          </p:nvSpPr>
          <p:spPr bwMode="auto">
            <a:xfrm>
              <a:off x="1049" y="769"/>
              <a:ext cx="68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EA18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Mutation</a:t>
              </a:r>
            </a:p>
          </p:txBody>
        </p:sp>
        <p:grpSp>
          <p:nvGrpSpPr>
            <p:cNvPr id="461855" name="Group 1055"/>
            <p:cNvGrpSpPr>
              <a:grpSpLocks/>
            </p:cNvGrpSpPr>
            <p:nvPr/>
          </p:nvGrpSpPr>
          <p:grpSpPr bwMode="auto">
            <a:xfrm>
              <a:off x="725" y="960"/>
              <a:ext cx="1341" cy="1536"/>
              <a:chOff x="720" y="960"/>
              <a:chExt cx="1341" cy="1536"/>
            </a:xfrm>
          </p:grpSpPr>
          <p:grpSp>
            <p:nvGrpSpPr>
              <p:cNvPr id="461841" name="Group 1041"/>
              <p:cNvGrpSpPr>
                <a:grpSpLocks/>
              </p:cNvGrpSpPr>
              <p:nvPr/>
            </p:nvGrpSpPr>
            <p:grpSpPr bwMode="auto">
              <a:xfrm>
                <a:off x="720" y="960"/>
                <a:ext cx="1341" cy="1536"/>
                <a:chOff x="720" y="1104"/>
                <a:chExt cx="1341" cy="1536"/>
              </a:xfrm>
            </p:grpSpPr>
            <p:pic>
              <p:nvPicPr>
                <p:cNvPr id="461831" name="Picture 1031" descr="f21-05a_five_agents_of__c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 l="19125" t="2251" r="16875"/>
                <a:stretch>
                  <a:fillRect/>
                </a:stretch>
              </p:blipFill>
              <p:spPr bwMode="auto">
                <a:xfrm>
                  <a:off x="720" y="1104"/>
                  <a:ext cx="1341" cy="15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61836" name="Rectangle 1036"/>
                <p:cNvSpPr>
                  <a:spLocks noChangeArrowheads="1"/>
                </p:cNvSpPr>
                <p:nvPr/>
              </p:nvSpPr>
              <p:spPr bwMode="auto">
                <a:xfrm>
                  <a:off x="768" y="1111"/>
                  <a:ext cx="1221" cy="1509"/>
                </a:xfrm>
                <a:prstGeom prst="rect">
                  <a:avLst/>
                </a:prstGeom>
                <a:noFill/>
                <a:ln w="57150">
                  <a:solidFill>
                    <a:srgbClr val="CC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EA18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461852" name="Rectangle 1052"/>
              <p:cNvSpPr>
                <a:spLocks noChangeArrowheads="1"/>
              </p:cNvSpPr>
              <p:nvPr/>
            </p:nvSpPr>
            <p:spPr bwMode="auto">
              <a:xfrm>
                <a:off x="1405" y="2330"/>
                <a:ext cx="555" cy="1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461866" name="Group 1066"/>
          <p:cNvGrpSpPr>
            <a:grpSpLocks/>
          </p:cNvGrpSpPr>
          <p:nvPr/>
        </p:nvGrpSpPr>
        <p:grpSpPr bwMode="auto">
          <a:xfrm>
            <a:off x="3825875" y="1220788"/>
            <a:ext cx="1974850" cy="2736850"/>
            <a:chOff x="2410" y="769"/>
            <a:chExt cx="1244" cy="1724"/>
          </a:xfrm>
        </p:grpSpPr>
        <p:sp>
          <p:nvSpPr>
            <p:cNvPr id="461848" name="Rectangle 1048"/>
            <p:cNvSpPr>
              <a:spLocks noChangeArrowheads="1"/>
            </p:cNvSpPr>
            <p:nvPr/>
          </p:nvSpPr>
          <p:spPr bwMode="auto">
            <a:xfrm>
              <a:off x="2630" y="769"/>
              <a:ext cx="80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EA18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Gene Flow</a:t>
              </a:r>
            </a:p>
          </p:txBody>
        </p:sp>
        <p:grpSp>
          <p:nvGrpSpPr>
            <p:cNvPr id="461863" name="Group 1063"/>
            <p:cNvGrpSpPr>
              <a:grpSpLocks/>
            </p:cNvGrpSpPr>
            <p:nvPr/>
          </p:nvGrpSpPr>
          <p:grpSpPr bwMode="auto">
            <a:xfrm>
              <a:off x="2410" y="960"/>
              <a:ext cx="1244" cy="1533"/>
              <a:chOff x="2410" y="960"/>
              <a:chExt cx="1244" cy="1533"/>
            </a:xfrm>
          </p:grpSpPr>
          <p:grpSp>
            <p:nvGrpSpPr>
              <p:cNvPr id="461842" name="Group 1042"/>
              <p:cNvGrpSpPr>
                <a:grpSpLocks/>
              </p:cNvGrpSpPr>
              <p:nvPr/>
            </p:nvGrpSpPr>
            <p:grpSpPr bwMode="auto">
              <a:xfrm>
                <a:off x="2410" y="960"/>
                <a:ext cx="1244" cy="1533"/>
                <a:chOff x="2400" y="1104"/>
                <a:chExt cx="1244" cy="1533"/>
              </a:xfrm>
            </p:grpSpPr>
            <p:pic>
              <p:nvPicPr>
                <p:cNvPr id="461832" name="Picture 1032" descr="f21-05b_five_agents_of__c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 l="20250" t="2251" r="20250"/>
                <a:stretch>
                  <a:fillRect/>
                </a:stretch>
              </p:blipFill>
              <p:spPr bwMode="auto">
                <a:xfrm>
                  <a:off x="2400" y="1104"/>
                  <a:ext cx="1244" cy="15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61837" name="Rectangle 1037"/>
                <p:cNvSpPr>
                  <a:spLocks noChangeArrowheads="1"/>
                </p:cNvSpPr>
                <p:nvPr/>
              </p:nvSpPr>
              <p:spPr bwMode="auto">
                <a:xfrm>
                  <a:off x="2406" y="1111"/>
                  <a:ext cx="1221" cy="1509"/>
                </a:xfrm>
                <a:prstGeom prst="rect">
                  <a:avLst/>
                </a:prstGeom>
                <a:noFill/>
                <a:ln w="57150">
                  <a:solidFill>
                    <a:srgbClr val="CC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EA18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461854" name="Rectangle 1054"/>
              <p:cNvSpPr>
                <a:spLocks noChangeArrowheads="1"/>
              </p:cNvSpPr>
              <p:nvPr/>
            </p:nvSpPr>
            <p:spPr bwMode="auto">
              <a:xfrm>
                <a:off x="2445" y="2305"/>
                <a:ext cx="825" cy="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461869" name="Group 1069"/>
          <p:cNvGrpSpPr>
            <a:grpSpLocks/>
          </p:cNvGrpSpPr>
          <p:nvPr/>
        </p:nvGrpSpPr>
        <p:grpSpPr bwMode="auto">
          <a:xfrm>
            <a:off x="2438400" y="4022725"/>
            <a:ext cx="1979613" cy="2762250"/>
            <a:chOff x="1536" y="2534"/>
            <a:chExt cx="1247" cy="1740"/>
          </a:xfrm>
        </p:grpSpPr>
        <p:sp>
          <p:nvSpPr>
            <p:cNvPr id="461850" name="Rectangle 1050"/>
            <p:cNvSpPr>
              <a:spLocks noChangeArrowheads="1"/>
            </p:cNvSpPr>
            <p:nvPr/>
          </p:nvSpPr>
          <p:spPr bwMode="auto">
            <a:xfrm>
              <a:off x="1693" y="2534"/>
              <a:ext cx="932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EA18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Genetic Drift</a:t>
              </a:r>
            </a:p>
          </p:txBody>
        </p:sp>
        <p:grpSp>
          <p:nvGrpSpPr>
            <p:cNvPr id="461868" name="Group 1068"/>
            <p:cNvGrpSpPr>
              <a:grpSpLocks/>
            </p:cNvGrpSpPr>
            <p:nvPr/>
          </p:nvGrpSpPr>
          <p:grpSpPr bwMode="auto">
            <a:xfrm>
              <a:off x="1536" y="2738"/>
              <a:ext cx="1247" cy="1536"/>
              <a:chOff x="1536" y="2738"/>
              <a:chExt cx="1247" cy="1536"/>
            </a:xfrm>
          </p:grpSpPr>
          <p:grpSp>
            <p:nvGrpSpPr>
              <p:cNvPr id="461844" name="Group 1044"/>
              <p:cNvGrpSpPr>
                <a:grpSpLocks/>
              </p:cNvGrpSpPr>
              <p:nvPr/>
            </p:nvGrpSpPr>
            <p:grpSpPr bwMode="auto">
              <a:xfrm>
                <a:off x="1536" y="2738"/>
                <a:ext cx="1247" cy="1536"/>
                <a:chOff x="1536" y="2688"/>
                <a:chExt cx="1247" cy="1536"/>
              </a:xfrm>
            </p:grpSpPr>
            <p:pic>
              <p:nvPicPr>
                <p:cNvPr id="461834" name="Picture 1034" descr="f21-05d_five_agents_of__c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 l="20250" t="2251" r="20250"/>
                <a:stretch>
                  <a:fillRect/>
                </a:stretch>
              </p:blipFill>
              <p:spPr bwMode="auto">
                <a:xfrm>
                  <a:off x="1536" y="2688"/>
                  <a:ext cx="1247" cy="153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61839" name="Rectangle 1039"/>
                <p:cNvSpPr>
                  <a:spLocks noChangeArrowheads="1"/>
                </p:cNvSpPr>
                <p:nvPr/>
              </p:nvSpPr>
              <p:spPr bwMode="auto">
                <a:xfrm>
                  <a:off x="1536" y="2688"/>
                  <a:ext cx="1244" cy="1509"/>
                </a:xfrm>
                <a:prstGeom prst="rect">
                  <a:avLst/>
                </a:prstGeom>
                <a:noFill/>
                <a:ln w="57150">
                  <a:solidFill>
                    <a:srgbClr val="CC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EA18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461857" name="Rectangle 1057"/>
              <p:cNvSpPr>
                <a:spLocks noChangeArrowheads="1"/>
              </p:cNvSpPr>
              <p:nvPr/>
            </p:nvSpPr>
            <p:spPr bwMode="auto">
              <a:xfrm>
                <a:off x="1560" y="4075"/>
                <a:ext cx="750" cy="155"/>
              </a:xfrm>
              <a:prstGeom prst="rect">
                <a:avLst/>
              </a:prstGeom>
              <a:solidFill>
                <a:srgbClr val="DEE6F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461871" name="Group 1071"/>
          <p:cNvGrpSpPr>
            <a:grpSpLocks/>
          </p:cNvGrpSpPr>
          <p:nvPr/>
        </p:nvGrpSpPr>
        <p:grpSpPr bwMode="auto">
          <a:xfrm>
            <a:off x="5181600" y="4022725"/>
            <a:ext cx="1979613" cy="2762250"/>
            <a:chOff x="3264" y="2534"/>
            <a:chExt cx="1247" cy="1740"/>
          </a:xfrm>
        </p:grpSpPr>
        <p:grpSp>
          <p:nvGrpSpPr>
            <p:cNvPr id="461870" name="Group 1070"/>
            <p:cNvGrpSpPr>
              <a:grpSpLocks/>
            </p:cNvGrpSpPr>
            <p:nvPr/>
          </p:nvGrpSpPr>
          <p:grpSpPr bwMode="auto">
            <a:xfrm>
              <a:off x="3264" y="2534"/>
              <a:ext cx="1247" cy="1740"/>
              <a:chOff x="3264" y="2534"/>
              <a:chExt cx="1247" cy="1740"/>
            </a:xfrm>
          </p:grpSpPr>
          <p:grpSp>
            <p:nvGrpSpPr>
              <p:cNvPr id="461845" name="Group 1045"/>
              <p:cNvGrpSpPr>
                <a:grpSpLocks/>
              </p:cNvGrpSpPr>
              <p:nvPr/>
            </p:nvGrpSpPr>
            <p:grpSpPr bwMode="auto">
              <a:xfrm>
                <a:off x="3264" y="2738"/>
                <a:ext cx="1247" cy="1536"/>
                <a:chOff x="3264" y="2688"/>
                <a:chExt cx="1247" cy="1536"/>
              </a:xfrm>
            </p:grpSpPr>
            <p:pic>
              <p:nvPicPr>
                <p:cNvPr id="461835" name="Picture 1035" descr="f21-05e_five_agents_of__c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 l="20250" t="2251" r="20250"/>
                <a:stretch>
                  <a:fillRect/>
                </a:stretch>
              </p:blipFill>
              <p:spPr bwMode="auto">
                <a:xfrm>
                  <a:off x="3264" y="2688"/>
                  <a:ext cx="1247" cy="153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61840" name="Rectangle 1040"/>
                <p:cNvSpPr>
                  <a:spLocks noChangeArrowheads="1"/>
                </p:cNvSpPr>
                <p:nvPr/>
              </p:nvSpPr>
              <p:spPr bwMode="auto">
                <a:xfrm>
                  <a:off x="3270" y="2694"/>
                  <a:ext cx="1232" cy="1509"/>
                </a:xfrm>
                <a:prstGeom prst="rect">
                  <a:avLst/>
                </a:prstGeom>
                <a:noFill/>
                <a:ln w="57150">
                  <a:solidFill>
                    <a:srgbClr val="CC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EA18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461851" name="Rectangle 1051"/>
              <p:cNvSpPr>
                <a:spLocks noChangeArrowheads="1"/>
              </p:cNvSpPr>
              <p:nvPr/>
            </p:nvSpPr>
            <p:spPr bwMode="auto">
              <a:xfrm>
                <a:off x="3527" y="2534"/>
                <a:ext cx="721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EA18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Selection</a:t>
                </a:r>
              </a:p>
            </p:txBody>
          </p:sp>
        </p:grpSp>
        <p:sp>
          <p:nvSpPr>
            <p:cNvPr id="461858" name="Rectangle 1058"/>
            <p:cNvSpPr>
              <a:spLocks noChangeArrowheads="1"/>
            </p:cNvSpPr>
            <p:nvPr/>
          </p:nvSpPr>
          <p:spPr bwMode="auto">
            <a:xfrm>
              <a:off x="3295" y="4075"/>
              <a:ext cx="825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1867" name="Group 1067"/>
          <p:cNvGrpSpPr>
            <a:grpSpLocks/>
          </p:cNvGrpSpPr>
          <p:nvPr/>
        </p:nvGrpSpPr>
        <p:grpSpPr bwMode="auto">
          <a:xfrm>
            <a:off x="6205538" y="1220788"/>
            <a:ext cx="2235200" cy="2741612"/>
            <a:chOff x="3909" y="769"/>
            <a:chExt cx="1408" cy="1727"/>
          </a:xfrm>
        </p:grpSpPr>
        <p:sp>
          <p:nvSpPr>
            <p:cNvPr id="461849" name="Rectangle 1049"/>
            <p:cNvSpPr>
              <a:spLocks noChangeArrowheads="1"/>
            </p:cNvSpPr>
            <p:nvPr/>
          </p:nvSpPr>
          <p:spPr bwMode="auto">
            <a:xfrm>
              <a:off x="3909" y="769"/>
              <a:ext cx="1408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EA18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Non-random mating</a:t>
              </a:r>
            </a:p>
          </p:txBody>
        </p:sp>
        <p:grpSp>
          <p:nvGrpSpPr>
            <p:cNvPr id="461864" name="Group 1064"/>
            <p:cNvGrpSpPr>
              <a:grpSpLocks/>
            </p:cNvGrpSpPr>
            <p:nvPr/>
          </p:nvGrpSpPr>
          <p:grpSpPr bwMode="auto">
            <a:xfrm>
              <a:off x="3994" y="960"/>
              <a:ext cx="1246" cy="1536"/>
              <a:chOff x="3994" y="960"/>
              <a:chExt cx="1246" cy="1536"/>
            </a:xfrm>
          </p:grpSpPr>
          <p:grpSp>
            <p:nvGrpSpPr>
              <p:cNvPr id="461859" name="Group 1059"/>
              <p:cNvGrpSpPr>
                <a:grpSpLocks/>
              </p:cNvGrpSpPr>
              <p:nvPr/>
            </p:nvGrpSpPr>
            <p:grpSpPr bwMode="auto">
              <a:xfrm>
                <a:off x="3994" y="960"/>
                <a:ext cx="1246" cy="1536"/>
                <a:chOff x="3994" y="960"/>
                <a:chExt cx="1246" cy="1536"/>
              </a:xfrm>
            </p:grpSpPr>
            <p:grpSp>
              <p:nvGrpSpPr>
                <p:cNvPr id="461843" name="Group 1043"/>
                <p:cNvGrpSpPr>
                  <a:grpSpLocks/>
                </p:cNvGrpSpPr>
                <p:nvPr/>
              </p:nvGrpSpPr>
              <p:grpSpPr bwMode="auto">
                <a:xfrm>
                  <a:off x="3994" y="960"/>
                  <a:ext cx="1246" cy="1536"/>
                  <a:chOff x="3984" y="1104"/>
                  <a:chExt cx="1246" cy="1536"/>
                </a:xfrm>
              </p:grpSpPr>
              <p:pic>
                <p:nvPicPr>
                  <p:cNvPr id="461833" name="Picture 1033" descr="f21-05c_five_agents_of__c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rcRect l="20250" t="2251" r="20250"/>
                  <a:stretch>
                    <a:fillRect/>
                  </a:stretch>
                </p:blipFill>
                <p:spPr bwMode="auto">
                  <a:xfrm>
                    <a:off x="3984" y="1104"/>
                    <a:ext cx="1246" cy="15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61838" name="Rectangle 1038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1111"/>
                    <a:ext cx="1221" cy="1509"/>
                  </a:xfrm>
                  <a:prstGeom prst="rect">
                    <a:avLst/>
                  </a:prstGeom>
                  <a:noFill/>
                  <a:ln w="57150">
                    <a:solidFill>
                      <a:srgbClr val="CC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EA18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sp>
              <p:nvSpPr>
                <p:cNvPr id="461856" name="Rectangle 1056"/>
                <p:cNvSpPr>
                  <a:spLocks noChangeArrowheads="1"/>
                </p:cNvSpPr>
                <p:nvPr/>
              </p:nvSpPr>
              <p:spPr bwMode="auto">
                <a:xfrm>
                  <a:off x="4025" y="2300"/>
                  <a:ext cx="945" cy="15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pic>
            <p:nvPicPr>
              <p:cNvPr id="461862" name="Picture 1062" descr="23-16x2-MalePeacock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24300" r="23489" b="2702"/>
              <a:stretch>
                <a:fillRect/>
              </a:stretch>
            </p:blipFill>
            <p:spPr bwMode="auto">
              <a:xfrm>
                <a:off x="4025" y="991"/>
                <a:ext cx="1176" cy="1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="" xmlns:p14="http://schemas.microsoft.com/office/powerpoint/2010/main" val="307190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1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1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1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1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1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1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1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1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encil Che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Genetic Drift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3600" dirty="0" smtClean="0"/>
              <a:t>Is a change in the genetic makeup of a</a:t>
            </a:r>
          </a:p>
          <a:p>
            <a:pPr>
              <a:buNone/>
            </a:pPr>
            <a:r>
              <a:rPr lang="en-CA" sz="3600" dirty="0" smtClean="0"/>
              <a:t>population resulting from chance (random </a:t>
            </a:r>
          </a:p>
          <a:p>
            <a:pPr>
              <a:buNone/>
            </a:pPr>
            <a:r>
              <a:rPr lang="en-CA" sz="3600" dirty="0" smtClean="0"/>
              <a:t>events).</a:t>
            </a:r>
          </a:p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b="1" dirty="0" smtClean="0"/>
              <a:t>Ex. </a:t>
            </a:r>
            <a:r>
              <a:rPr lang="en-CA" dirty="0"/>
              <a:t>S</a:t>
            </a:r>
            <a:r>
              <a:rPr lang="en-CA" dirty="0" smtClean="0"/>
              <a:t>mall populations - can lead to fixation of alleles.</a:t>
            </a:r>
          </a:p>
          <a:p>
            <a:pPr lvl="1"/>
            <a:endParaRPr lang="en-CA" dirty="0"/>
          </a:p>
          <a:p>
            <a:r>
              <a:rPr lang="en-CA" dirty="0" smtClean="0"/>
              <a:t>Increases the % of homozygous individuals within a population and reduces its genetic diversity</a:t>
            </a:r>
          </a:p>
          <a:p>
            <a:pPr lvl="2"/>
            <a:endParaRPr lang="en-CA" sz="2800" dirty="0"/>
          </a:p>
          <a:p>
            <a:pPr>
              <a:buNone/>
            </a:pPr>
            <a:endParaRPr lang="en-CA" sz="1800" dirty="0"/>
          </a:p>
          <a:p>
            <a:endParaRPr lang="en-CA" sz="1800" dirty="0"/>
          </a:p>
        </p:txBody>
      </p:sp>
      <p:sp>
        <p:nvSpPr>
          <p:cNvPr id="4" name="Rectangle 3"/>
          <p:cNvSpPr/>
          <p:nvPr/>
        </p:nvSpPr>
        <p:spPr>
          <a:xfrm>
            <a:off x="0" y="621166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dirty="0" smtClean="0">
                <a:hlinkClick r:id="rId2"/>
              </a:rPr>
              <a:t>https://www.youtube.com/watch?v=mjQ_yN5znyk&amp;feature=related</a:t>
            </a:r>
            <a:r>
              <a:rPr lang="en-CA" sz="2400" dirty="0" smtClean="0"/>
              <a:t> </a:t>
            </a:r>
            <a:endParaRPr lang="en-C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59824" y="5949280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Watch to 3:50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000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2348880"/>
          </a:xfrm>
        </p:spPr>
        <p:txBody>
          <a:bodyPr>
            <a:normAutofit/>
          </a:bodyPr>
          <a:lstStyle/>
          <a:p>
            <a:pPr algn="l"/>
            <a:r>
              <a:rPr lang="en-CA" b="1" dirty="0" smtClean="0"/>
              <a:t>Genetic Drift</a:t>
            </a:r>
            <a:r>
              <a:rPr lang="en-CA" sz="2400" b="1" dirty="0" smtClean="0"/>
              <a:t/>
            </a:r>
            <a:br>
              <a:rPr lang="en-CA" sz="2400" b="1" dirty="0" smtClean="0"/>
            </a:br>
            <a:r>
              <a:rPr lang="en-CA" sz="3200" b="1" dirty="0" smtClean="0"/>
              <a:t/>
            </a:r>
            <a:br>
              <a:rPr lang="en-CA" sz="3200" b="1" dirty="0" smtClean="0"/>
            </a:br>
            <a:r>
              <a:rPr lang="en-CA" sz="3200" b="1" dirty="0" smtClean="0">
                <a:solidFill>
                  <a:srgbClr val="FF0000"/>
                </a:solidFill>
              </a:rPr>
              <a:t>Amplified in low populations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endParaRPr lang="en-CA" sz="1800" dirty="0"/>
          </a:p>
          <a:p>
            <a:pPr>
              <a:buNone/>
            </a:pPr>
            <a:endParaRPr lang="en-CA" sz="18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l="2751" t="10577" r="50909" b="5939"/>
          <a:stretch>
            <a:fillRect/>
          </a:stretch>
        </p:blipFill>
        <p:spPr bwMode="auto">
          <a:xfrm>
            <a:off x="0" y="2276872"/>
            <a:ext cx="448849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 l="50803" t="10441" r="1357" b="3756"/>
          <a:stretch>
            <a:fillRect/>
          </a:stretch>
        </p:blipFill>
        <p:spPr bwMode="auto">
          <a:xfrm>
            <a:off x="4533031" y="3617639"/>
            <a:ext cx="4610969" cy="324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377108" y="5229200"/>
            <a:ext cx="962644" cy="2351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940152" y="6597352"/>
            <a:ext cx="1008112" cy="2606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1000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Founder Effect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Genetic drift that results when a small number of</a:t>
            </a:r>
          </a:p>
          <a:p>
            <a:pPr>
              <a:buNone/>
            </a:pPr>
            <a:r>
              <a:rPr lang="en-CA" dirty="0" smtClean="0"/>
              <a:t>individuals separate from their original population</a:t>
            </a:r>
          </a:p>
          <a:p>
            <a:pPr>
              <a:buNone/>
            </a:pPr>
            <a:r>
              <a:rPr lang="en-CA" dirty="0" smtClean="0"/>
              <a:t>and find a new population. </a:t>
            </a:r>
            <a:endParaRPr lang="en-CA" sz="3600" dirty="0" smtClean="0"/>
          </a:p>
          <a:p>
            <a:r>
              <a:rPr lang="en-CA" sz="2800" dirty="0" smtClean="0"/>
              <a:t>Allele frequencies likely to not be the same as those of original population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pic>
        <p:nvPicPr>
          <p:cNvPr id="7170" name="Picture 2" descr="http://pdsblogs.org/chargerapes513/files/2012/10/foundere-1sj3vh8.jpg"/>
          <p:cNvPicPr>
            <a:picLocks noChangeAspect="1" noChangeArrowheads="1"/>
          </p:cNvPicPr>
          <p:nvPr/>
        </p:nvPicPr>
        <p:blipFill>
          <a:blip r:embed="rId2" cstate="print"/>
          <a:srcRect t="32033" b="6035"/>
          <a:stretch>
            <a:fillRect/>
          </a:stretch>
        </p:blipFill>
        <p:spPr bwMode="auto">
          <a:xfrm>
            <a:off x="0" y="3789040"/>
            <a:ext cx="9109117" cy="28529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0211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Bottleneck Effect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A dramatic, often temporary, reduction in population</a:t>
            </a:r>
          </a:p>
          <a:p>
            <a:pPr>
              <a:buNone/>
            </a:pPr>
            <a:r>
              <a:rPr lang="en-CA" dirty="0" smtClean="0"/>
              <a:t>size, usually resulting in significant genetic drift.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Frequency of alleles in the survivors is very different from that in the original population.</a:t>
            </a:r>
          </a:p>
          <a:p>
            <a:pPr lvl="1"/>
            <a:r>
              <a:rPr lang="en-CA" dirty="0" smtClean="0"/>
              <a:t>Narrows gene pool </a:t>
            </a:r>
          </a:p>
          <a:p>
            <a:pPr lvl="1">
              <a:buNone/>
            </a:pPr>
            <a:endParaRPr lang="en-CA" dirty="0" smtClean="0"/>
          </a:p>
          <a:p>
            <a:pPr>
              <a:buNone/>
            </a:pPr>
            <a:r>
              <a:rPr lang="en-CA" b="1" dirty="0" smtClean="0"/>
              <a:t>Ex</a:t>
            </a:r>
            <a:r>
              <a:rPr lang="en-CA" b="1" dirty="0"/>
              <a:t>.</a:t>
            </a:r>
            <a:r>
              <a:rPr lang="en-CA" b="1" dirty="0" smtClean="0"/>
              <a:t> </a:t>
            </a:r>
            <a:r>
              <a:rPr lang="en-CA" dirty="0"/>
              <a:t>E</a:t>
            </a:r>
            <a:r>
              <a:rPr lang="en-CA" dirty="0" smtClean="0"/>
              <a:t>lephant seals (Fig 4 pg. 724)</a:t>
            </a:r>
          </a:p>
          <a:p>
            <a:pPr lvl="1" algn="ctr">
              <a:buNone/>
            </a:pPr>
            <a:r>
              <a:rPr lang="en-CA" dirty="0" smtClean="0">
                <a:hlinkClick r:id="rId2"/>
              </a:rPr>
              <a:t>https://www.youtube.com/watch?v=Q6JEA2olNts</a:t>
            </a:r>
            <a:r>
              <a:rPr lang="en-CA" dirty="0" smtClean="0"/>
              <a:t> 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439783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l="1963" t="9061" r="3538" b="3714"/>
          <a:stretch>
            <a:fillRect/>
          </a:stretch>
        </p:blipFill>
        <p:spPr bwMode="auto">
          <a:xfrm>
            <a:off x="251520" y="737320"/>
            <a:ext cx="864096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Bottleneck Effect</a:t>
            </a:r>
            <a:endParaRPr lang="en-CA" b="1" dirty="0"/>
          </a:p>
        </p:txBody>
      </p:sp>
    </p:spTree>
    <p:extLst>
      <p:ext uri="{BB962C8B-B14F-4D97-AF65-F5344CB8AC3E}">
        <p14:creationId xmlns="" xmlns:p14="http://schemas.microsoft.com/office/powerpoint/2010/main" val="343978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9766DC380EC41B0C646DC6BEDE1C2" ma:contentTypeVersion="0" ma:contentTypeDescription="Create a new document." ma:contentTypeScope="" ma:versionID="46df14caedb83cc47a62a714c32e4e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306B2F-3F25-4D67-AFC9-DBBC9ED5D7C5}"/>
</file>

<file path=customXml/itemProps2.xml><?xml version="1.0" encoding="utf-8"?>
<ds:datastoreItem xmlns:ds="http://schemas.openxmlformats.org/officeDocument/2006/customXml" ds:itemID="{5584FB50-6CF7-42D5-A9C2-1FD3D7B05E71}"/>
</file>

<file path=customXml/itemProps3.xml><?xml version="1.0" encoding="utf-8"?>
<ds:datastoreItem xmlns:ds="http://schemas.openxmlformats.org/officeDocument/2006/customXml" ds:itemID="{DFEDA309-4805-4A69-B911-7CCF1A2EFA4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509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Changes in Gene Pools</vt:lpstr>
      <vt:lpstr>Review of Hardy-Weinberg…</vt:lpstr>
      <vt:lpstr>When is a Gene Pool predicted to change?</vt:lpstr>
      <vt:lpstr>5 Agents of Evolutionary Change</vt:lpstr>
      <vt:lpstr>Genetic Drift</vt:lpstr>
      <vt:lpstr>Genetic Drift  Amplified in low populations</vt:lpstr>
      <vt:lpstr>Founder Effect</vt:lpstr>
      <vt:lpstr>Bottleneck Effect</vt:lpstr>
      <vt:lpstr>Bottleneck Effect</vt:lpstr>
      <vt:lpstr>Gene Flow</vt:lpstr>
      <vt:lpstr>Mutations</vt:lpstr>
      <vt:lpstr>Natural Selection</vt:lpstr>
      <vt:lpstr>Natural Selection</vt:lpstr>
      <vt:lpstr>Non-Random Mating</vt:lpstr>
      <vt:lpstr>Practice</vt:lpstr>
    </vt:vector>
  </TitlesOfParts>
  <Company>Lethbridge School District #51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Gene Pools</dc:title>
  <dc:creator>Jaclyn Dudas</dc:creator>
  <cp:lastModifiedBy>Patrick</cp:lastModifiedBy>
  <cp:revision>23</cp:revision>
  <dcterms:created xsi:type="dcterms:W3CDTF">2012-05-24T00:20:44Z</dcterms:created>
  <dcterms:modified xsi:type="dcterms:W3CDTF">2012-11-15T03:46:18Z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0x010100FA99766DC380EC41B0C646DC6BEDE1C2</vt:lpwstr>
  </property>
</Properties>
</file>