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2" r:id="rId2"/>
    <p:sldId id="260" r:id="rId3"/>
    <p:sldId id="262" r:id="rId4"/>
    <p:sldId id="263" r:id="rId5"/>
    <p:sldId id="274" r:id="rId6"/>
    <p:sldId id="283" r:id="rId7"/>
    <p:sldId id="284" r:id="rId8"/>
    <p:sldId id="285" r:id="rId9"/>
    <p:sldId id="286" r:id="rId10"/>
    <p:sldId id="265" r:id="rId11"/>
    <p:sldId id="266" r:id="rId12"/>
    <p:sldId id="281" r:id="rId13"/>
    <p:sldId id="287" r:id="rId14"/>
    <p:sldId id="275" r:id="rId15"/>
    <p:sldId id="272" r:id="rId16"/>
    <p:sldId id="277" r:id="rId17"/>
    <p:sldId id="288" r:id="rId18"/>
    <p:sldId id="289" r:id="rId19"/>
    <p:sldId id="278" r:id="rId20"/>
    <p:sldId id="290" r:id="rId21"/>
    <p:sldId id="291" r:id="rId22"/>
    <p:sldId id="292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E87E0-E87D-4EB1-92AB-B889DC7EE4E9}" type="datetimeFigureOut">
              <a:rPr lang="en-US" smtClean="0"/>
              <a:pPr/>
              <a:t>6/10/2014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B3724-EDAB-41EA-A83A-379BB88A3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8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clip – 6:35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3724-EDAB-41EA-A83A-379BB88A379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08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clip – 2:45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3724-EDAB-41EA-A83A-379BB88A37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8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Gustav </a:t>
            </a:r>
            <a:r>
              <a:rPr lang="en-US" dirty="0" err="1" smtClean="0"/>
              <a:t>Kirchoff</a:t>
            </a:r>
            <a:r>
              <a:rPr lang="en-US" dirty="0" smtClean="0"/>
              <a:t> and Robert Bunsen discovered that each element produces</a:t>
            </a:r>
            <a:r>
              <a:rPr lang="en-US" baseline="0" dirty="0" smtClean="0"/>
              <a:t> a unique spectral pattern.  They also learned that there are three types of spectra.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3724-EDAB-41EA-A83A-379BB88A379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13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clip – 5:26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B3724-EDAB-41EA-A83A-379BB88A379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4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A30-DDB8-49A1-8EA2-81AEEA330786}" type="datetimeFigureOut">
              <a:rPr lang="en-US" smtClean="0"/>
              <a:pPr/>
              <a:t>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A64-943C-4F4F-9E0C-CEFA7D3DA3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A30-DDB8-49A1-8EA2-81AEEA330786}" type="datetimeFigureOut">
              <a:rPr lang="en-US" smtClean="0"/>
              <a:pPr/>
              <a:t>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A64-943C-4F4F-9E0C-CEFA7D3DA3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A30-DDB8-49A1-8EA2-81AEEA330786}" type="datetimeFigureOut">
              <a:rPr lang="en-US" smtClean="0"/>
              <a:pPr/>
              <a:t>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A64-943C-4F4F-9E0C-CEFA7D3DA3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A30-DDB8-49A1-8EA2-81AEEA330786}" type="datetimeFigureOut">
              <a:rPr lang="en-US" smtClean="0"/>
              <a:pPr/>
              <a:t>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A64-943C-4F4F-9E0C-CEFA7D3DA3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A30-DDB8-49A1-8EA2-81AEEA330786}" type="datetimeFigureOut">
              <a:rPr lang="en-US" smtClean="0"/>
              <a:pPr/>
              <a:t>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A64-943C-4F4F-9E0C-CEFA7D3DA3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A30-DDB8-49A1-8EA2-81AEEA330786}" type="datetimeFigureOut">
              <a:rPr lang="en-US" smtClean="0"/>
              <a:pPr/>
              <a:t>6/10/2014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A64-943C-4F4F-9E0C-CEFA7D3DA3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A30-DDB8-49A1-8EA2-81AEEA330786}" type="datetimeFigureOut">
              <a:rPr lang="en-US" smtClean="0"/>
              <a:pPr/>
              <a:t>6/10/2014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A64-943C-4F4F-9E0C-CEFA7D3DA3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A30-DDB8-49A1-8EA2-81AEEA330786}" type="datetimeFigureOut">
              <a:rPr lang="en-US" smtClean="0"/>
              <a:pPr/>
              <a:t>6/10/2014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A64-943C-4F4F-9E0C-CEFA7D3DA3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A30-DDB8-49A1-8EA2-81AEEA330786}" type="datetimeFigureOut">
              <a:rPr lang="en-US" smtClean="0"/>
              <a:pPr/>
              <a:t>6/10/2014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A64-943C-4F4F-9E0C-CEFA7D3DA3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A30-DDB8-49A1-8EA2-81AEEA330786}" type="datetimeFigureOut">
              <a:rPr lang="en-US" smtClean="0"/>
              <a:pPr/>
              <a:t>6/10/2014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A64-943C-4F4F-9E0C-CEFA7D3DA3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A30-DDB8-49A1-8EA2-81AEEA330786}" type="datetimeFigureOut">
              <a:rPr lang="en-US" smtClean="0"/>
              <a:pPr/>
              <a:t>6/10/2014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CA64-943C-4F4F-9E0C-CEFA7D3DA3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34A30-DDB8-49A1-8EA2-81AEEA330786}" type="datetimeFigureOut">
              <a:rPr lang="en-US" smtClean="0"/>
              <a:pPr/>
              <a:t>6/10/2014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FCA64-943C-4F4F-9E0C-CEFA7D3DA36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WCHS-06-07\District\Sciences\Science\Science%209\Unit%205\Jaime's%20Powerpoints\Huygens%20probe.asx" TargetMode="Externa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2009-2010\Science%209%202009-2010\Unit%20E%20-%20Space%20Exploration\Chapter%202\Huygens%20probe.as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2013-14\Sci%209\Unit%20E%20-%20Space%20Exploration\Chapter%203\spectroscopy.asf" TargetMode="External"/><Relationship Id="rId1" Type="http://schemas.microsoft.com/office/2007/relationships/media" Target="file:///E:\2013-14\Sci%209\Unit%20E%20-%20Space%20Exploration\Chapter%203\spectroscopy.asf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2013-14\Sci%209\Unit%20E%20-%20Space%20Exploration\Chapter%203\triangulation.asf" TargetMode="External"/><Relationship Id="rId1" Type="http://schemas.microsoft.com/office/2007/relationships/media" Target="file:///E:\2013-14\Sci%209\Unit%20E%20-%20Space%20Exploration\Chapter%203\triangulation.asf" TargetMode="External"/><Relationship Id="rId5" Type="http://schemas.openxmlformats.org/officeDocument/2006/relationships/image" Target="../media/image24.gif"/><Relationship Id="rId4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2013-14\Sci%209\Unit%20E%20-%20Space%20Exploration\Chapter%203\triangulation.asf" TargetMode="External"/><Relationship Id="rId1" Type="http://schemas.microsoft.com/office/2007/relationships/media" Target="file:///E:\2013-14\Sci%209\Unit%20E%20-%20Space%20Exploration\Chapter%203\triangulation.asf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" y="404664"/>
            <a:ext cx="4757742" cy="2357454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Chapter 3</a:t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3.1 Using Technology to See the Visible</a:t>
            </a:r>
            <a:endParaRPr lang="en-CA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428960" y="5429264"/>
            <a:ext cx="5715040" cy="142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Reflecting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refracting</a:t>
            </a:r>
            <a:r>
              <a:rPr lang="en-US" dirty="0" smtClean="0"/>
              <a:t> are two types of optical telescopes</a:t>
            </a:r>
          </a:p>
        </p:txBody>
      </p:sp>
    </p:spTree>
    <p:extLst>
      <p:ext uri="{BB962C8B-B14F-4D97-AF65-F5344CB8AC3E}">
        <p14:creationId xmlns:p14="http://schemas.microsoft.com/office/powerpoint/2010/main" val="20377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90" y="885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/>
              <a:t>Electromagnetic Spectrum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90" y="1357298"/>
            <a:ext cx="9125610" cy="550070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Visible light </a:t>
            </a:r>
            <a:r>
              <a:rPr lang="en-US" dirty="0" smtClean="0"/>
              <a:t>is only one part of the electromagnetic spectrum.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This spectrum includes </a:t>
            </a:r>
            <a:r>
              <a:rPr lang="en-US" b="1" dirty="0" smtClean="0">
                <a:solidFill>
                  <a:srgbClr val="00B050"/>
                </a:solidFill>
              </a:rPr>
              <a:t>infrared, X-ray, ultraviolet, and gamma radiation</a:t>
            </a:r>
            <a:r>
              <a:rPr lang="en-US" dirty="0" smtClean="0"/>
              <a:t>—which can also be emitted by objects in space.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Specific technologies are designed to detect these forms of radiation that come to us from space.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229" y="-214338"/>
            <a:ext cx="354977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/>
              <a:t>Radio Telescopes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3" y="1700808"/>
            <a:ext cx="9137577" cy="51571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collect and analyze </a:t>
            </a:r>
            <a:r>
              <a:rPr lang="en-US" b="1" dirty="0" smtClean="0">
                <a:solidFill>
                  <a:srgbClr val="00B050"/>
                </a:solidFill>
              </a:rPr>
              <a:t>radio waves </a:t>
            </a:r>
          </a:p>
          <a:p>
            <a:pPr>
              <a:buNone/>
            </a:pPr>
            <a:r>
              <a:rPr lang="en-US" dirty="0" smtClean="0"/>
              <a:t>    emitted from bodies in space</a:t>
            </a:r>
          </a:p>
          <a:p>
            <a:r>
              <a:rPr lang="en-US" dirty="0" smtClean="0"/>
              <a:t>radio waves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penetrate</a:t>
            </a:r>
            <a:r>
              <a:rPr lang="en-US" dirty="0" smtClean="0"/>
              <a:t> dust clouds and are not affected by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weather</a:t>
            </a:r>
            <a:r>
              <a:rPr lang="en-US" dirty="0" smtClean="0"/>
              <a:t> (can see “thru” other objects in space)</a:t>
            </a:r>
          </a:p>
          <a:p>
            <a:r>
              <a:rPr lang="en-US" dirty="0" smtClean="0"/>
              <a:t>lower </a:t>
            </a:r>
            <a:r>
              <a:rPr lang="en-US" b="1" dirty="0" smtClean="0">
                <a:solidFill>
                  <a:srgbClr val="C00000"/>
                </a:solidFill>
              </a:rPr>
              <a:t>resolution</a:t>
            </a:r>
            <a:r>
              <a:rPr lang="en-US" dirty="0" smtClean="0"/>
              <a:t> than optical telescopes</a:t>
            </a:r>
          </a:p>
          <a:p>
            <a:r>
              <a:rPr lang="en-US" dirty="0" smtClean="0"/>
              <a:t>allow astronomers to “see” parts of space that seemed to be empty</a:t>
            </a:r>
          </a:p>
          <a:p>
            <a:r>
              <a:rPr lang="en-US" dirty="0" smtClean="0"/>
              <a:t>can also be connected using </a:t>
            </a:r>
            <a:r>
              <a:rPr lang="en-US" dirty="0" err="1" smtClean="0">
                <a:solidFill>
                  <a:srgbClr val="FF0000"/>
                </a:solidFill>
              </a:rPr>
              <a:t>interferometry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smtClean="0"/>
              <a:t>This can increase image detail by 100x or more!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sn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1412776"/>
            <a:ext cx="459063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476672"/>
            <a:ext cx="496855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V.L.A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75448" y="2132856"/>
            <a:ext cx="496855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V.L.B.I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jpl.nasa.gov/history/hires/1997/VL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0967" y="3068960"/>
            <a:ext cx="479303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Space Probes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16" y="1268760"/>
            <a:ext cx="4186238" cy="5569023"/>
          </a:xfrm>
        </p:spPr>
        <p:txBody>
          <a:bodyPr>
            <a:noAutofit/>
          </a:bodyPr>
          <a:lstStyle/>
          <a:p>
            <a:r>
              <a:rPr lang="en-CA" sz="3600" dirty="0" smtClean="0"/>
              <a:t>unmanned satellites or remote-controlled “</a:t>
            </a:r>
            <a:r>
              <a:rPr lang="en-CA" sz="3600" dirty="0" err="1" smtClean="0"/>
              <a:t>landers</a:t>
            </a:r>
            <a:r>
              <a:rPr lang="en-CA" sz="3600" dirty="0" smtClean="0"/>
              <a:t>” used to explore areas or objects in space that are too difficult or dangerous to send humans to</a:t>
            </a:r>
          </a:p>
          <a:p>
            <a:pPr>
              <a:buNone/>
            </a:pPr>
            <a:endParaRPr lang="en-CA" sz="3600" dirty="0"/>
          </a:p>
        </p:txBody>
      </p:sp>
      <p:pic>
        <p:nvPicPr>
          <p:cNvPr id="4" name="Huygens probe.asx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327989" y="0"/>
            <a:ext cx="4816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0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CA" dirty="0" smtClean="0"/>
              <a:t>Huygens Probe</a:t>
            </a:r>
            <a:endParaRPr lang="en-CA" dirty="0"/>
          </a:p>
        </p:txBody>
      </p:sp>
      <p:pic>
        <p:nvPicPr>
          <p:cNvPr id="4" name="Huygens probe.asx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24" y="928670"/>
            <a:ext cx="7643866" cy="573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6" y="0"/>
            <a:ext cx="3971924" cy="1143000"/>
          </a:xfrm>
        </p:spPr>
        <p:txBody>
          <a:bodyPr>
            <a:normAutofit/>
          </a:bodyPr>
          <a:lstStyle/>
          <a:p>
            <a:pPr algn="l"/>
            <a:r>
              <a:rPr lang="en-CA" b="1" u="sng" dirty="0" smtClean="0"/>
              <a:t>Spectroscopy</a:t>
            </a:r>
            <a:endParaRPr lang="en-C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4" y="3861048"/>
            <a:ext cx="9144000" cy="3079494"/>
          </a:xfrm>
        </p:spPr>
        <p:txBody>
          <a:bodyPr/>
          <a:lstStyle/>
          <a:p>
            <a:r>
              <a:rPr lang="en-CA" dirty="0" smtClean="0"/>
              <a:t>A spectroscope is a device that passes light through a diffraction grating to produce a focused spectrum.</a:t>
            </a:r>
          </a:p>
          <a:p>
            <a:r>
              <a:rPr lang="en-CA" dirty="0" smtClean="0"/>
              <a:t>The </a:t>
            </a:r>
            <a:r>
              <a:rPr lang="en-CA" b="1" u="sng" dirty="0" smtClean="0"/>
              <a:t>lines</a:t>
            </a:r>
            <a:r>
              <a:rPr lang="en-CA" b="1" dirty="0" smtClean="0"/>
              <a:t> </a:t>
            </a:r>
            <a:r>
              <a:rPr lang="en-CA" dirty="0" smtClean="0"/>
              <a:t>in the spectrum of a star can be compared to spectra of </a:t>
            </a:r>
            <a:r>
              <a:rPr lang="en-CA" b="1" u="sng" dirty="0" smtClean="0"/>
              <a:t>known chemicals</a:t>
            </a:r>
            <a:r>
              <a:rPr lang="en-CA" dirty="0" smtClean="0"/>
              <a:t> to find out the </a:t>
            </a:r>
            <a:r>
              <a:rPr lang="en-CA" b="1" u="sng" dirty="0" smtClean="0"/>
              <a:t>composition</a:t>
            </a:r>
            <a:r>
              <a:rPr lang="en-CA" dirty="0" smtClean="0"/>
              <a:t> of the star.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5241" y="0"/>
            <a:ext cx="582773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648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Spectroscopy</a:t>
            </a:r>
            <a:endParaRPr lang="en-CA" b="1" dirty="0"/>
          </a:p>
        </p:txBody>
      </p:sp>
      <p:pic>
        <p:nvPicPr>
          <p:cNvPr id="4" name="spectroscopy.as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1204962"/>
            <a:ext cx="9135413" cy="5439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4" y="0"/>
            <a:ext cx="8229600" cy="1143000"/>
          </a:xfrm>
        </p:spPr>
        <p:txBody>
          <a:bodyPr/>
          <a:lstStyle/>
          <a:p>
            <a:pPr algn="l"/>
            <a:r>
              <a:rPr lang="en-US" sz="3200" b="1" u="sng" dirty="0" smtClean="0"/>
              <a:t>Three Types of Spectra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 descr="spectr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00807"/>
            <a:ext cx="9144000" cy="4079631"/>
          </a:xfrm>
        </p:spPr>
      </p:pic>
    </p:spTree>
    <p:extLst>
      <p:ext uri="{BB962C8B-B14F-4D97-AF65-F5344CB8AC3E}">
        <p14:creationId xmlns:p14="http://schemas.microsoft.com/office/powerpoint/2010/main" val="39245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" y="-4395"/>
            <a:ext cx="7929618" cy="1143000"/>
          </a:xfrm>
        </p:spPr>
        <p:txBody>
          <a:bodyPr>
            <a:normAutofit/>
          </a:bodyPr>
          <a:lstStyle/>
          <a:p>
            <a:pPr algn="l"/>
            <a:r>
              <a:rPr lang="en-CA" b="1" u="sng" dirty="0" smtClean="0"/>
              <a:t>Doppler Effect</a:t>
            </a:r>
            <a:endParaRPr lang="en-C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" y="1138604"/>
            <a:ext cx="3350522" cy="571939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By observing the shift in the spectrum of a star, we can tell if it is moving toward or away from Earth.</a:t>
            </a:r>
          </a:p>
          <a:p>
            <a:endParaRPr lang="en-CA" sz="4000" dirty="0"/>
          </a:p>
        </p:txBody>
      </p:sp>
      <p:pic>
        <p:nvPicPr>
          <p:cNvPr id="4" name="Picture 3" descr="red-blue shi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838054"/>
            <a:ext cx="5652120" cy="3956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5176" y="5085184"/>
            <a:ext cx="60088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red shift </a:t>
            </a:r>
            <a:r>
              <a:rPr lang="en-US" sz="4000" dirty="0" smtClean="0">
                <a:solidFill>
                  <a:prstClr val="black"/>
                </a:solidFill>
              </a:rPr>
              <a:t>– moving away</a:t>
            </a:r>
          </a:p>
          <a:p>
            <a:r>
              <a:rPr lang="en-US" sz="4000" b="1" dirty="0" smtClean="0">
                <a:solidFill>
                  <a:srgbClr val="00B0F0"/>
                </a:solidFill>
              </a:rPr>
              <a:t>blue shift </a:t>
            </a:r>
            <a:r>
              <a:rPr lang="en-US" sz="4000" dirty="0" smtClean="0">
                <a:solidFill>
                  <a:prstClr val="black"/>
                </a:solidFill>
              </a:rPr>
              <a:t>– moving towards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Red Shift </a:t>
            </a:r>
            <a:r>
              <a:rPr lang="en-CA" dirty="0" smtClean="0"/>
              <a:t>vs. </a:t>
            </a:r>
            <a:r>
              <a:rPr lang="en-CA" dirty="0" smtClean="0">
                <a:solidFill>
                  <a:srgbClr val="00B0F0"/>
                </a:solidFill>
              </a:rPr>
              <a:t>Blue Shift</a:t>
            </a:r>
            <a:endParaRPr lang="en-CA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78295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74720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 smtClean="0">
                <a:solidFill>
                  <a:srgbClr val="FF0000"/>
                </a:solidFill>
              </a:rPr>
              <a:t>Refracting</a:t>
            </a:r>
            <a:r>
              <a:rPr lang="en-US" sz="3200" b="1" u="sng" dirty="0" smtClean="0"/>
              <a:t> Telescopes</a:t>
            </a:r>
            <a:endParaRPr lang="en-US" sz="3200" b="1" u="sng" dirty="0"/>
          </a:p>
        </p:txBody>
      </p:sp>
      <p:pic>
        <p:nvPicPr>
          <p:cNvPr id="4" name="Picture 3" descr="refract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11523"/>
            <a:ext cx="8643966" cy="484647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3129" y="0"/>
            <a:ext cx="2040871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480"/>
            <a:ext cx="8229600" cy="2071702"/>
          </a:xfrm>
        </p:spPr>
        <p:txBody>
          <a:bodyPr/>
          <a:lstStyle/>
          <a:p>
            <a:r>
              <a:rPr lang="en-US" dirty="0" smtClean="0"/>
              <a:t>invented in 1608 by Hans </a:t>
            </a:r>
            <a:r>
              <a:rPr lang="en-US" dirty="0" err="1" smtClean="0"/>
              <a:t>Lippershey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b="1" u="sng" dirty="0" smtClean="0"/>
              <a:t>lenses to focus light</a:t>
            </a:r>
          </a:p>
          <a:p>
            <a:pPr marL="0" indent="0">
              <a:buNone/>
            </a:pPr>
            <a:r>
              <a:rPr lang="en-US" dirty="0" smtClean="0"/>
              <a:t>Can have problems with </a:t>
            </a:r>
            <a:r>
              <a:rPr lang="en-US" b="1" u="sng" dirty="0" smtClean="0"/>
              <a:t>image distortion</a:t>
            </a:r>
            <a:endParaRPr lang="en-US" b="1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645" y="548680"/>
            <a:ext cx="5799018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3.3 Using Technology to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Interpret Space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86248" y="4786298"/>
            <a:ext cx="4857752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0070C0"/>
                </a:solidFill>
              </a:rPr>
              <a:t>Triangulation and parallax are two techniques for measuring distances in space.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85974" cy="1143000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Parallax</a:t>
            </a:r>
            <a:endParaRPr lang="en-C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571868" cy="5715000"/>
          </a:xfrm>
        </p:spPr>
        <p:txBody>
          <a:bodyPr>
            <a:normAutofit/>
          </a:bodyPr>
          <a:lstStyle/>
          <a:p>
            <a:r>
              <a:rPr lang="en-CA" dirty="0" smtClean="0"/>
              <a:t>The apparent shift in position of a nearby object against a distant background when the object is viewed from two different positions.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FF0000"/>
                </a:solidFill>
              </a:rPr>
              <a:t>Ex. Your Thumb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5" name="triangulation.as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571868" y="1484784"/>
            <a:ext cx="5572132" cy="433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82" y="-492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b="1" dirty="0" smtClean="0"/>
              <a:t>Triangulation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0370"/>
            <a:ext cx="9144000" cy="5637630"/>
          </a:xfrm>
        </p:spPr>
        <p:txBody>
          <a:bodyPr>
            <a:normAutofit/>
          </a:bodyPr>
          <a:lstStyle/>
          <a:p>
            <a:r>
              <a:rPr lang="en-CA" dirty="0" smtClean="0"/>
              <a:t>A method of measuring distance indirectly by creating an imaginary triangle between an observer and an object whose distance is to be estimated</a:t>
            </a:r>
          </a:p>
          <a:p>
            <a:pPr>
              <a:buNone/>
            </a:pPr>
            <a:endParaRPr lang="en-CA" sz="2000" dirty="0" smtClean="0"/>
          </a:p>
          <a:p>
            <a:pPr>
              <a:buNone/>
            </a:pPr>
            <a:endParaRPr lang="en-CA" sz="2000" dirty="0"/>
          </a:p>
          <a:p>
            <a:pPr>
              <a:buNone/>
            </a:pPr>
            <a:endParaRPr lang="en-CA" sz="2000" dirty="0" smtClean="0"/>
          </a:p>
          <a:p>
            <a:pPr>
              <a:buNone/>
            </a:pPr>
            <a:endParaRPr lang="en-CA" sz="2000" dirty="0"/>
          </a:p>
          <a:p>
            <a:pPr>
              <a:buNone/>
            </a:pPr>
            <a:endParaRPr lang="en-CA" sz="2000" dirty="0" smtClean="0"/>
          </a:p>
          <a:p>
            <a:pPr>
              <a:buNone/>
            </a:pPr>
            <a:endParaRPr lang="en-CA" sz="2000" dirty="0" smtClean="0"/>
          </a:p>
          <a:p>
            <a:endParaRPr lang="en-CA" dirty="0" smtClean="0"/>
          </a:p>
          <a:p>
            <a:pPr marL="0" indent="0">
              <a:buNone/>
            </a:pPr>
            <a:r>
              <a:rPr lang="en-CA" sz="2800" b="1" dirty="0" smtClean="0"/>
              <a:t>Ex. </a:t>
            </a:r>
            <a:r>
              <a:rPr lang="en-CA" sz="2800" dirty="0"/>
              <a:t>GPS units receive radio signals from 3 satellites and then use triangulation to pinpoint their location on the ground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Isosceles Triangle 3"/>
          <p:cNvSpPr/>
          <p:nvPr/>
        </p:nvSpPr>
        <p:spPr>
          <a:xfrm rot="16200000">
            <a:off x="6659088" y="15052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4480119" y="70561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>
            <a:stCxn id="7" idx="0"/>
          </p:cNvCxnSpPr>
          <p:nvPr/>
        </p:nvCxnSpPr>
        <p:spPr>
          <a:xfrm>
            <a:off x="4293690" y="2968442"/>
            <a:ext cx="36004" cy="2350568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331640" y="2636912"/>
            <a:ext cx="5982970" cy="3105962"/>
            <a:chOff x="1372533" y="2411270"/>
            <a:chExt cx="5982970" cy="3105962"/>
          </a:xfrm>
        </p:grpSpPr>
        <p:sp>
          <p:nvSpPr>
            <p:cNvPr id="7" name="Isosceles Triangle 6"/>
            <p:cNvSpPr/>
            <p:nvPr/>
          </p:nvSpPr>
          <p:spPr>
            <a:xfrm>
              <a:off x="2339752" y="2742800"/>
              <a:ext cx="3989662" cy="2316694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85797" y="4570148"/>
              <a:ext cx="14382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b="1" dirty="0" smtClean="0">
                  <a:solidFill>
                    <a:prstClr val="black"/>
                  </a:solidFill>
                </a:rPr>
                <a:t>Baseline</a:t>
              </a:r>
              <a:endParaRPr lang="en-CA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Arc 7"/>
            <p:cNvSpPr/>
            <p:nvPr/>
          </p:nvSpPr>
          <p:spPr>
            <a:xfrm>
              <a:off x="2483768" y="4570148"/>
              <a:ext cx="547852" cy="947084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Arc 8"/>
            <p:cNvSpPr/>
            <p:nvPr/>
          </p:nvSpPr>
          <p:spPr>
            <a:xfrm rot="13188864">
              <a:off x="5806768" y="4301135"/>
              <a:ext cx="570450" cy="884802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63651" y="2411270"/>
              <a:ext cx="1167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b="1" dirty="0" smtClean="0">
                  <a:solidFill>
                    <a:srgbClr val="7030A0"/>
                  </a:solidFill>
                </a:rPr>
                <a:t>Object</a:t>
              </a:r>
              <a:endParaRPr lang="en-CA" sz="2800" b="1" dirty="0">
                <a:solidFill>
                  <a:srgbClr val="7030A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5400000">
              <a:off x="3462179" y="3599562"/>
              <a:ext cx="14611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b="1" dirty="0" smtClean="0">
                  <a:solidFill>
                    <a:srgbClr val="00B050"/>
                  </a:solidFill>
                </a:rPr>
                <a:t>Distance</a:t>
              </a:r>
              <a:endParaRPr lang="en-CA" sz="2800" b="1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72533" y="4503533"/>
              <a:ext cx="12987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b="1" dirty="0" smtClean="0">
                  <a:solidFill>
                    <a:prstClr val="black"/>
                  </a:solidFill>
                </a:rPr>
                <a:t>Angle 1</a:t>
              </a:r>
              <a:endParaRPr lang="en-CA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56750" y="4498092"/>
              <a:ext cx="12987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b="1" dirty="0" smtClean="0">
                  <a:solidFill>
                    <a:prstClr val="black"/>
                  </a:solidFill>
                </a:rPr>
                <a:t>Angle 2</a:t>
              </a:r>
              <a:endParaRPr lang="en-CA" sz="28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8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Triangulation</a:t>
            </a:r>
            <a:endParaRPr lang="en-CA" dirty="0"/>
          </a:p>
        </p:txBody>
      </p:sp>
      <p:pic>
        <p:nvPicPr>
          <p:cNvPr id="4" name="triangulation.as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57224" y="1142984"/>
            <a:ext cx="7429520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8198"/>
            <a:ext cx="8229600" cy="846158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 smtClean="0">
                <a:solidFill>
                  <a:srgbClr val="0070C0"/>
                </a:solidFill>
              </a:rPr>
              <a:t>Reflecting</a:t>
            </a:r>
            <a:r>
              <a:rPr lang="en-US" sz="3200" b="1" u="sng" dirty="0" smtClean="0"/>
              <a:t> Telescopes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2" y="689841"/>
            <a:ext cx="8229600" cy="1543048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b="1" u="sng" dirty="0" smtClean="0"/>
              <a:t>mirrors to focus light</a:t>
            </a:r>
          </a:p>
          <a:p>
            <a:pPr marL="0" indent="0">
              <a:buNone/>
            </a:pPr>
            <a:r>
              <a:rPr lang="en-US" b="1" dirty="0" smtClean="0"/>
              <a:t>Ex. </a:t>
            </a:r>
            <a:r>
              <a:rPr lang="en-US" dirty="0" smtClean="0"/>
              <a:t>Hubble Space Telescope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05025"/>
            <a:ext cx="61817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883346"/>
            <a:ext cx="3857620" cy="297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488" y="621508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Concave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8857" t="16583" r="11726" b="19761"/>
          <a:stretch/>
        </p:blipFill>
        <p:spPr bwMode="auto">
          <a:xfrm>
            <a:off x="1187624" y="1772816"/>
            <a:ext cx="6912768" cy="398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Autofit/>
          </a:bodyPr>
          <a:lstStyle/>
          <a:p>
            <a:r>
              <a:rPr lang="en-US" dirty="0" smtClean="0"/>
              <a:t>The </a:t>
            </a:r>
            <a:r>
              <a:rPr lang="en-US" b="1" i="1" dirty="0" smtClean="0"/>
              <a:t>ocular lens </a:t>
            </a:r>
            <a:r>
              <a:rPr lang="en-US" dirty="0" smtClean="0"/>
              <a:t>(or eyepiece) is the lens through which you view a magnified object using a telescope.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i="1" dirty="0" smtClean="0"/>
              <a:t>objective lens </a:t>
            </a:r>
            <a:r>
              <a:rPr lang="en-US" dirty="0" smtClean="0"/>
              <a:t>is the large lens at the front of a telescope.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74720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 smtClean="0"/>
              <a:t>Optical Telescopes Cont’d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4653136"/>
            <a:ext cx="1428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Ocular Lens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4704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Resolving power </a:t>
            </a:r>
            <a:r>
              <a:rPr lang="en-US" sz="3200" dirty="0" smtClean="0"/>
              <a:t>determines the fineness of detail a telescope can produce of an object in view.</a:t>
            </a:r>
          </a:p>
          <a:p>
            <a:endParaRPr lang="en-US" sz="1600" dirty="0" smtClean="0"/>
          </a:p>
          <a:p>
            <a:r>
              <a:rPr lang="en-US" sz="3200" dirty="0" smtClean="0"/>
              <a:t>-or-</a:t>
            </a:r>
          </a:p>
          <a:p>
            <a:endParaRPr lang="en-US" sz="16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The bigger the lens/mirror on the telescope, the more light it can take in and the more detail you can see.</a:t>
            </a:r>
          </a:p>
          <a:p>
            <a:endParaRPr lang="en-US" sz="3200" dirty="0" smtClean="0"/>
          </a:p>
          <a:p>
            <a:r>
              <a:rPr lang="en-US" sz="3200" dirty="0" smtClean="0"/>
              <a:t>Ex.     		</a:t>
            </a:r>
            <a:r>
              <a:rPr lang="en-US" sz="3200" dirty="0"/>
              <a:t> </a:t>
            </a:r>
            <a:r>
              <a:rPr lang="en-US" sz="3200" dirty="0" smtClean="0"/>
              <a:t>               Vs.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19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00480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74720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 smtClean="0"/>
              <a:t>Optical Telescopes Cont’d</a:t>
            </a:r>
            <a:endParaRPr lang="en-US" sz="3200" b="1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59" y="1363242"/>
            <a:ext cx="4932041" cy="54947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Adaptive Optics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echnology </a:t>
            </a:r>
            <a:r>
              <a:rPr lang="en-US" dirty="0"/>
              <a:t>that adjusts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mirror</a:t>
            </a:r>
            <a:r>
              <a:rPr lang="en-US" dirty="0"/>
              <a:t> of a telescope,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adjusts the </a:t>
            </a:r>
            <a:r>
              <a:rPr lang="en-US" b="1" dirty="0">
                <a:solidFill>
                  <a:srgbClr val="FF0000"/>
                </a:solidFill>
              </a:rPr>
              <a:t>image</a:t>
            </a:r>
            <a:r>
              <a:rPr lang="en-US" dirty="0"/>
              <a:t> of </a:t>
            </a:r>
            <a:r>
              <a:rPr lang="en-US" dirty="0" smtClean="0"/>
              <a:t>a</a:t>
            </a:r>
          </a:p>
          <a:p>
            <a:pPr marL="0" indent="0">
              <a:buNone/>
            </a:pPr>
            <a:r>
              <a:rPr lang="en-US" dirty="0" smtClean="0"/>
              <a:t>telescope</a:t>
            </a:r>
            <a:r>
              <a:rPr lang="en-US" dirty="0"/>
              <a:t>, to cancel the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effects </a:t>
            </a:r>
            <a:r>
              <a:rPr lang="en-US" b="1" dirty="0">
                <a:solidFill>
                  <a:srgbClr val="0070C0"/>
                </a:solidFill>
              </a:rPr>
              <a:t>of the constant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changes </a:t>
            </a:r>
            <a:r>
              <a:rPr lang="en-US" b="1" dirty="0">
                <a:solidFill>
                  <a:srgbClr val="0070C0"/>
                </a:solidFill>
              </a:rPr>
              <a:t>in Earth’s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atmosphere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74720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 smtClean="0"/>
              <a:t>Optical Telescopes Cont’d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3668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Interferometry</a:t>
            </a:r>
          </a:p>
          <a:p>
            <a:r>
              <a:rPr lang="en-US" dirty="0" smtClean="0"/>
              <a:t>Technology </a:t>
            </a:r>
            <a:r>
              <a:rPr lang="en-US" dirty="0"/>
              <a:t>that links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multiple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telescopes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electronically </a:t>
            </a:r>
            <a:r>
              <a:rPr lang="en-US" dirty="0"/>
              <a:t>to build a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higher </a:t>
            </a:r>
            <a:r>
              <a:rPr lang="en-US" b="1" dirty="0">
                <a:solidFill>
                  <a:srgbClr val="7030A0"/>
                </a:solidFill>
              </a:rPr>
              <a:t>quality</a:t>
            </a:r>
            <a:r>
              <a:rPr lang="en-US" dirty="0"/>
              <a:t> image of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electromagnetic </a:t>
            </a:r>
          </a:p>
          <a:p>
            <a:pPr marL="0" indent="0">
              <a:buNone/>
            </a:pPr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74720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 smtClean="0"/>
              <a:t>Optical Telescopes Cont’d</a:t>
            </a:r>
            <a:endParaRPr lang="en-US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61" t="2680" r="-1"/>
          <a:stretch/>
        </p:blipFill>
        <p:spPr>
          <a:xfrm>
            <a:off x="4067366" y="1052736"/>
            <a:ext cx="507663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85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b="1" dirty="0" smtClean="0">
                <a:solidFill>
                  <a:srgbClr val="FF0000"/>
                </a:solidFill>
              </a:rPr>
              <a:t>Assignment</a:t>
            </a:r>
            <a:endParaRPr lang="en-CA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4800" dirty="0" smtClean="0"/>
              <a:t>Check and Reflect</a:t>
            </a:r>
          </a:p>
          <a:p>
            <a:pPr marL="0" indent="0">
              <a:buNone/>
            </a:pPr>
            <a:r>
              <a:rPr lang="en-CA" sz="4800" dirty="0" smtClean="0"/>
              <a:t>Pg. 439</a:t>
            </a:r>
          </a:p>
          <a:p>
            <a:pPr marL="0" indent="0">
              <a:buNone/>
            </a:pPr>
            <a:r>
              <a:rPr lang="en-CA" sz="4800" dirty="0" smtClean="0"/>
              <a:t># 1-9</a:t>
            </a:r>
            <a:endParaRPr lang="en-CA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684444"/>
            <a:ext cx="6096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2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ectru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8109494" cy="54063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3.2 Using Technology to See </a:t>
            </a:r>
            <a:br>
              <a:rPr lang="en-US" b="1" dirty="0" smtClean="0"/>
            </a:br>
            <a:r>
              <a:rPr lang="en-US" b="1" dirty="0" smtClean="0"/>
              <a:t>Beyond the Visible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28637" y="6273225"/>
            <a:ext cx="700092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prstClr val="black"/>
                </a:solidFill>
              </a:rPr>
              <a:t>Electromagnetic Radiation (EMR)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588</Words>
  <Application>Microsoft Office PowerPoint</Application>
  <PresentationFormat>On-screen Show (4:3)</PresentationFormat>
  <Paragraphs>109</Paragraphs>
  <Slides>23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Chapter 3  3.1 Using Technology to See the Visible</vt:lpstr>
      <vt:lpstr>Refracting Telescopes</vt:lpstr>
      <vt:lpstr>Reflecting Telescopes</vt:lpstr>
      <vt:lpstr>Optical Telescopes Cont’d</vt:lpstr>
      <vt:lpstr>Optical Telescopes Cont’d</vt:lpstr>
      <vt:lpstr>Optical Telescopes Cont’d</vt:lpstr>
      <vt:lpstr>Optical Telescopes Cont’d</vt:lpstr>
      <vt:lpstr>Assignment</vt:lpstr>
      <vt:lpstr>3.2 Using Technology to See  Beyond the Visible</vt:lpstr>
      <vt:lpstr>Electromagnetic Spectrum</vt:lpstr>
      <vt:lpstr>Radio Telescopes</vt:lpstr>
      <vt:lpstr>PowerPoint Presentation</vt:lpstr>
      <vt:lpstr>Space Probes</vt:lpstr>
      <vt:lpstr>Huygens Probe</vt:lpstr>
      <vt:lpstr>Spectroscopy</vt:lpstr>
      <vt:lpstr>Spectroscopy</vt:lpstr>
      <vt:lpstr>Three Types of Spectra:</vt:lpstr>
      <vt:lpstr>Doppler Effect</vt:lpstr>
      <vt:lpstr>Red Shift vs. Blue Shift</vt:lpstr>
      <vt:lpstr>3.3 Using Technology to  Interpret Space</vt:lpstr>
      <vt:lpstr>Parallax</vt:lpstr>
      <vt:lpstr>Triangulation</vt:lpstr>
      <vt:lpstr>Triangulation</vt:lpstr>
    </vt:vector>
  </TitlesOfParts>
  <Company>Lethbridge School District #51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Telescopes</dc:title>
  <dc:creator>Jaime Roberts</dc:creator>
  <cp:lastModifiedBy>Patrick Shackleford</cp:lastModifiedBy>
  <cp:revision>55</cp:revision>
  <dcterms:created xsi:type="dcterms:W3CDTF">2009-06-01T15:59:50Z</dcterms:created>
  <dcterms:modified xsi:type="dcterms:W3CDTF">2014-06-10T16:21:50Z</dcterms:modified>
</cp:coreProperties>
</file>