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7" r:id="rId29"/>
    <p:sldId id="311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300" r:id="rId41"/>
    <p:sldId id="310" r:id="rId42"/>
    <p:sldId id="299" r:id="rId43"/>
    <p:sldId id="297" r:id="rId44"/>
    <p:sldId id="302" r:id="rId45"/>
    <p:sldId id="312" r:id="rId46"/>
    <p:sldId id="301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DBBBB7-2F4E-4FB5-8FC5-EA0895C62BC2}" type="datetimeFigureOut">
              <a:rPr lang="en-CA" smtClean="0"/>
              <a:t>22/10/2012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A2D66D-ED2C-46C7-B731-A6F78CFEB561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at_Man" TargetMode="External"/><Relationship Id="rId3" Type="http://schemas.openxmlformats.org/officeDocument/2006/relationships/hyperlink" Target="http://en.wikipedia.org/wiki/Fission_bomb" TargetMode="External"/><Relationship Id="rId7" Type="http://schemas.openxmlformats.org/officeDocument/2006/relationships/hyperlink" Target="http://en.wikipedia.org/wiki/Plutonium" TargetMode="External"/><Relationship Id="rId2" Type="http://schemas.openxmlformats.org/officeDocument/2006/relationships/hyperlink" Target="http://en.wikipedia.org/wiki/Uran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iroshima" TargetMode="External"/><Relationship Id="rId5" Type="http://schemas.openxmlformats.org/officeDocument/2006/relationships/hyperlink" Target="http://en.wikipedia.org/wiki/Japan" TargetMode="External"/><Relationship Id="rId4" Type="http://schemas.openxmlformats.org/officeDocument/2006/relationships/hyperlink" Target="http://en.wikipedia.org/wiki/Little_Boy" TargetMode="External"/><Relationship Id="rId9" Type="http://schemas.openxmlformats.org/officeDocument/2006/relationships/hyperlink" Target="http://en.wikipedia.org/wiki/Nagasaki,_Japa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Photosynthesis and Cellular Respiration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Unit 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27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</a:t>
            </a:r>
            <a:r>
              <a:rPr lang="en-CA" dirty="0" smtClean="0"/>
              <a:t>: membrane-bound organelle </a:t>
            </a:r>
            <a:r>
              <a:rPr lang="en-CA" dirty="0"/>
              <a:t>in green plant and </a:t>
            </a:r>
            <a:r>
              <a:rPr lang="en-CA" dirty="0" smtClean="0"/>
              <a:t>algal cells </a:t>
            </a:r>
            <a:r>
              <a:rPr lang="en-CA" dirty="0"/>
              <a:t>that </a:t>
            </a:r>
            <a:r>
              <a:rPr lang="en-CA" u="sng" dirty="0"/>
              <a:t>carries out </a:t>
            </a:r>
            <a:r>
              <a:rPr lang="en-CA" u="sng" dirty="0" smtClean="0"/>
              <a:t>photosynthesis</a:t>
            </a:r>
          </a:p>
          <a:p>
            <a:r>
              <a:rPr lang="en-CA" dirty="0" smtClean="0"/>
              <a:t>very small</a:t>
            </a:r>
          </a:p>
          <a:p>
            <a:endParaRPr lang="en-CA" dirty="0"/>
          </a:p>
        </p:txBody>
      </p:sp>
      <p:pic>
        <p:nvPicPr>
          <p:cNvPr id="1026" name="Picture 2" descr="http://www.enchantedlearning.com/subjects/plants/cell/anat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5"/>
            <a:ext cx="45529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2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183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chloroplast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3849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1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Chloroplasts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Have an outer lining and an inner lining</a:t>
            </a:r>
          </a:p>
          <a:p>
            <a:r>
              <a:rPr lang="en-CA" dirty="0" smtClean="0"/>
              <a:t>Inside that space is a protein rich semi-liquid called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dirty="0" smtClean="0"/>
              <a:t>Inside the </a:t>
            </a:r>
            <a:r>
              <a:rPr lang="en-CA" dirty="0" err="1" smtClean="0"/>
              <a:t>stroma</a:t>
            </a:r>
            <a:r>
              <a:rPr lang="en-CA" dirty="0" smtClean="0"/>
              <a:t> there are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thylakoids </a:t>
            </a:r>
            <a:r>
              <a:rPr lang="en-CA" dirty="0" smtClean="0"/>
              <a:t>layered on top of each other</a:t>
            </a:r>
          </a:p>
          <a:p>
            <a:r>
              <a:rPr lang="en-CA" dirty="0" smtClean="0"/>
              <a:t>These thylakoid bundles are called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grana</a:t>
            </a:r>
          </a:p>
          <a:p>
            <a:r>
              <a:rPr lang="en-CA" dirty="0"/>
              <a:t>A </a:t>
            </a:r>
            <a:r>
              <a:rPr lang="en-CA" dirty="0" smtClean="0"/>
              <a:t>chloroplast </a:t>
            </a:r>
            <a:r>
              <a:rPr lang="en-CA" dirty="0"/>
              <a:t>has </a:t>
            </a:r>
            <a:r>
              <a:rPr lang="en-CA" dirty="0" smtClean="0"/>
              <a:t>60 </a:t>
            </a:r>
            <a:r>
              <a:rPr lang="en-CA" dirty="0"/>
              <a:t>grana, </a:t>
            </a:r>
            <a:r>
              <a:rPr lang="en-CA" dirty="0" smtClean="0"/>
              <a:t>with </a:t>
            </a:r>
            <a:r>
              <a:rPr lang="en-CA" dirty="0"/>
              <a:t>30 to 50 thylakoids.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507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Adjacent grana are connected to one another by </a:t>
            </a:r>
            <a:r>
              <a:rPr lang="en-CA" dirty="0" err="1"/>
              <a:t>unstacked</a:t>
            </a:r>
            <a:r>
              <a:rPr lang="en-CA" dirty="0"/>
              <a:t> </a:t>
            </a:r>
            <a:r>
              <a:rPr lang="en-CA" dirty="0" smtClean="0"/>
              <a:t>thylakoids called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lamellae</a:t>
            </a:r>
            <a:r>
              <a:rPr lang="en-CA" dirty="0" smtClean="0"/>
              <a:t>.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thylakoid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membrane: </a:t>
            </a:r>
            <a:r>
              <a:rPr lang="en-CA" dirty="0" smtClean="0"/>
              <a:t>the photosynthetic </a:t>
            </a:r>
            <a:r>
              <a:rPr lang="en-CA" dirty="0"/>
              <a:t>membrane within </a:t>
            </a:r>
            <a:r>
              <a:rPr lang="en-CA" dirty="0" smtClean="0"/>
              <a:t>a chloroplast </a:t>
            </a:r>
            <a:r>
              <a:rPr lang="en-CA" dirty="0"/>
              <a:t>that </a:t>
            </a:r>
            <a:r>
              <a:rPr lang="en-CA" dirty="0" smtClean="0"/>
              <a:t>contains light-gathering </a:t>
            </a:r>
            <a:r>
              <a:rPr lang="en-CA" dirty="0"/>
              <a:t>pigment </a:t>
            </a:r>
            <a:r>
              <a:rPr lang="en-CA" dirty="0" smtClean="0"/>
              <a:t>molecules and </a:t>
            </a:r>
            <a:r>
              <a:rPr lang="en-CA" dirty="0"/>
              <a:t>electron transport </a:t>
            </a:r>
            <a:r>
              <a:rPr lang="en-CA" dirty="0" smtClean="0"/>
              <a:t>chains</a:t>
            </a:r>
          </a:p>
          <a:p>
            <a:r>
              <a:rPr lang="en-CA" dirty="0" smtClean="0"/>
              <a:t>Photosynthesis occurs partly in the </a:t>
            </a:r>
            <a:r>
              <a:rPr lang="en-CA" dirty="0" err="1" smtClean="0"/>
              <a:t>stroma</a:t>
            </a:r>
            <a:r>
              <a:rPr lang="en-CA" dirty="0" smtClean="0"/>
              <a:t> and the thylakoid membrane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500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thylakoid lumen </a:t>
            </a:r>
            <a:r>
              <a:rPr lang="en-CA" dirty="0"/>
              <a:t>the </a:t>
            </a:r>
            <a:r>
              <a:rPr lang="en-CA" dirty="0" smtClean="0"/>
              <a:t>fluid-filled space </a:t>
            </a:r>
            <a:r>
              <a:rPr lang="en-CA" dirty="0"/>
              <a:t>inside a </a:t>
            </a:r>
            <a:r>
              <a:rPr lang="en-CA" dirty="0" smtClean="0"/>
              <a:t>thylakoid</a:t>
            </a:r>
          </a:p>
          <a:p>
            <a:r>
              <a:rPr lang="en-CA" dirty="0" smtClean="0"/>
              <a:t>thylakoid structure increases </a:t>
            </a:r>
            <a:r>
              <a:rPr lang="en-CA" dirty="0"/>
              <a:t>the surface area </a:t>
            </a:r>
            <a:r>
              <a:rPr lang="en-CA" dirty="0" smtClean="0"/>
              <a:t>= increases </a:t>
            </a:r>
            <a:r>
              <a:rPr lang="en-CA" dirty="0"/>
              <a:t>the efficiency of photosynthesis.</a:t>
            </a:r>
          </a:p>
          <a:p>
            <a:r>
              <a:rPr lang="en-CA" dirty="0"/>
              <a:t>Chloroplasts are able to replicate, by division, independently of the cell.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8069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Diagram again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6327"/>
            <a:ext cx="8686800" cy="442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3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“Operation Cue”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r>
              <a:rPr lang="en-CA" dirty="0" smtClean="0"/>
              <a:t>1955 atomic bomb test in Nevada</a:t>
            </a:r>
          </a:p>
          <a:p>
            <a:r>
              <a:rPr lang="en-CA" dirty="0"/>
              <a:t>On 6 August 1945, a </a:t>
            </a:r>
            <a:r>
              <a:rPr lang="en-CA" dirty="0">
                <a:hlinkClick r:id="rId2" action="ppaction://hlinkfile" tooltip="Uranium"/>
              </a:rPr>
              <a:t>uranium</a:t>
            </a:r>
            <a:r>
              <a:rPr lang="en-CA" dirty="0"/>
              <a:t> gun-type </a:t>
            </a:r>
            <a:r>
              <a:rPr lang="en-CA" dirty="0">
                <a:hlinkClick r:id="rId3" action="ppaction://hlinkfile" tooltip="Fission bomb"/>
              </a:rPr>
              <a:t>fission bomb</a:t>
            </a:r>
            <a:r>
              <a:rPr lang="en-CA" dirty="0"/>
              <a:t> code-named "</a:t>
            </a:r>
            <a:r>
              <a:rPr lang="en-CA" dirty="0">
                <a:hlinkClick r:id="rId4" action="ppaction://hlinkfile" tooltip="Little Boy"/>
              </a:rPr>
              <a:t>Little Boy</a:t>
            </a:r>
            <a:r>
              <a:rPr lang="en-CA" dirty="0"/>
              <a:t>" was detonated over the </a:t>
            </a:r>
            <a:r>
              <a:rPr lang="en-CA" dirty="0">
                <a:hlinkClick r:id="rId5" action="ppaction://hlinkfile" tooltip="Japan"/>
              </a:rPr>
              <a:t>Japanese</a:t>
            </a:r>
            <a:r>
              <a:rPr lang="en-CA" dirty="0"/>
              <a:t> city of </a:t>
            </a:r>
            <a:r>
              <a:rPr lang="en-CA" dirty="0">
                <a:hlinkClick r:id="rId6" action="ppaction://hlinkfile" tooltip="Hiroshima"/>
              </a:rPr>
              <a:t>Hiroshima</a:t>
            </a:r>
            <a:r>
              <a:rPr lang="en-CA" dirty="0"/>
              <a:t>. Three days later, on 9 August, a </a:t>
            </a:r>
            <a:r>
              <a:rPr lang="en-CA" dirty="0">
                <a:hlinkClick r:id="rId7" action="ppaction://hlinkfile" tooltip="Plutonium"/>
              </a:rPr>
              <a:t>plutonium</a:t>
            </a:r>
            <a:r>
              <a:rPr lang="en-CA" dirty="0"/>
              <a:t> implosion-type fission bomb code-named "</a:t>
            </a:r>
            <a:r>
              <a:rPr lang="en-CA" dirty="0">
                <a:hlinkClick r:id="rId8" action="ppaction://hlinkfile" tooltip="Fat Man"/>
              </a:rPr>
              <a:t>Fat Man</a:t>
            </a:r>
            <a:r>
              <a:rPr lang="en-CA" dirty="0"/>
              <a:t>" was exploded over </a:t>
            </a:r>
            <a:r>
              <a:rPr lang="en-CA" dirty="0">
                <a:hlinkClick r:id="rId9" action="ppaction://hlinkfile" tooltip="Nagasaki, Japan"/>
              </a:rPr>
              <a:t>Nagasaki, Japan</a:t>
            </a:r>
            <a:r>
              <a:rPr lang="en-CA" dirty="0"/>
              <a:t>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1108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Reactions of Photosynthesis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0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Photon energy is converted to chemical energy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550907" cy="365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526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 molecules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Glucose is stored as energy for later use by cells</a:t>
            </a:r>
          </a:p>
          <a:p>
            <a:r>
              <a:rPr lang="en-CA" dirty="0" smtClean="0"/>
              <a:t>ATP: adenosine triphosphate. </a:t>
            </a:r>
            <a:endParaRPr lang="en-CA" dirty="0" smtClean="0"/>
          </a:p>
          <a:p>
            <a:r>
              <a:rPr lang="en-CA" dirty="0" smtClean="0"/>
              <a:t>Used </a:t>
            </a:r>
            <a:r>
              <a:rPr lang="en-CA" dirty="0" smtClean="0"/>
              <a:t>by all living cells to provide </a:t>
            </a:r>
            <a:r>
              <a:rPr lang="en-CA" u="sng" dirty="0" smtClean="0"/>
              <a:t>immediate</a:t>
            </a:r>
            <a:r>
              <a:rPr lang="en-CA" dirty="0" smtClean="0"/>
              <a:t> energy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20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Photosynthesis and Pigments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40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Made by combining inorganic phosphate (P</a:t>
            </a:r>
            <a:r>
              <a:rPr lang="en-CA" sz="2000" dirty="0" smtClean="0"/>
              <a:t>i</a:t>
            </a:r>
            <a:r>
              <a:rPr lang="en-CA" dirty="0" smtClean="0"/>
              <a:t>) with ADP</a:t>
            </a:r>
          </a:p>
          <a:p>
            <a:r>
              <a:rPr lang="en-CA" dirty="0" smtClean="0"/>
              <a:t>ADP: adenosine </a:t>
            </a:r>
            <a:r>
              <a:rPr lang="en-CA" dirty="0" err="1"/>
              <a:t>d</a:t>
            </a:r>
            <a:r>
              <a:rPr lang="en-CA" dirty="0" err="1" smtClean="0"/>
              <a:t>iphosphate</a:t>
            </a:r>
            <a:r>
              <a:rPr lang="en-CA" dirty="0" smtClean="0"/>
              <a:t> </a:t>
            </a:r>
          </a:p>
          <a:p>
            <a:r>
              <a:rPr lang="en-CA" dirty="0" smtClean="0"/>
              <a:t>Energy is released when ATP is separated back into phosphate and ADP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8430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ATP = ADP + P + energy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05819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20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NADP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Nicotinamide</a:t>
            </a:r>
            <a:r>
              <a:rPr lang="en-CA" dirty="0" smtClean="0"/>
              <a:t> dinucleotide phosphate</a:t>
            </a:r>
          </a:p>
          <a:p>
            <a:r>
              <a:rPr lang="en-CA" dirty="0" smtClean="0"/>
              <a:t>In cellular reactions NADP accepts one Hydrogen atom and two electrons to form NADPH</a:t>
            </a:r>
          </a:p>
          <a:p>
            <a:r>
              <a:rPr lang="en-CA" dirty="0" smtClean="0"/>
              <a:t>NADPH can then donate electrons to become NADP again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5499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5328592"/>
          </a:xfrm>
        </p:spPr>
        <p:txBody>
          <a:bodyPr/>
          <a:lstStyle/>
          <a:p>
            <a:r>
              <a:rPr lang="en-CA" dirty="0" smtClean="0"/>
              <a:t>Chlorophyll and other pigments absorb solar energy</a:t>
            </a:r>
          </a:p>
          <a:p>
            <a:r>
              <a:rPr lang="en-CA" dirty="0" smtClean="0"/>
              <a:t>The plant converts solar energy to chemical energy </a:t>
            </a:r>
            <a:r>
              <a:rPr lang="en-CA" dirty="0" smtClean="0"/>
              <a:t>in </a:t>
            </a:r>
            <a:r>
              <a:rPr lang="en-CA" dirty="0" smtClean="0"/>
              <a:t>the chloroplast</a:t>
            </a:r>
          </a:p>
          <a:p>
            <a:r>
              <a:rPr lang="en-CA" dirty="0" smtClean="0"/>
              <a:t>3 stages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0138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Capture solar energy </a:t>
            </a:r>
            <a:r>
              <a:rPr lang="en-CA" dirty="0" smtClean="0"/>
              <a:t>by</a:t>
            </a:r>
            <a:r>
              <a:rPr lang="en-CA" dirty="0" smtClean="0"/>
              <a:t> </a:t>
            </a:r>
            <a:r>
              <a:rPr lang="en-CA" dirty="0" smtClean="0"/>
              <a:t>transferring it to electrons. </a:t>
            </a:r>
            <a:r>
              <a:rPr lang="en-CA" u="sng" dirty="0" smtClean="0"/>
              <a:t>Light dependant</a:t>
            </a:r>
            <a:r>
              <a:rPr lang="en-CA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Solar energy makes ATP and transfers high energy electrons to NADP to form NADPH. </a:t>
            </a:r>
            <a:r>
              <a:rPr lang="en-CA" u="sng" dirty="0" smtClean="0"/>
              <a:t>Light dependant</a:t>
            </a:r>
            <a:r>
              <a:rPr lang="en-CA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ATP and high energy electrons carried by NADPH and CO2 make glucose. </a:t>
            </a:r>
            <a:r>
              <a:rPr lang="en-CA" u="sng" dirty="0" smtClean="0"/>
              <a:t>Light independent</a:t>
            </a:r>
          </a:p>
        </p:txBody>
      </p:sp>
    </p:spTree>
    <p:extLst>
      <p:ext uri="{BB962C8B-B14F-4D97-AF65-F5344CB8AC3E}">
        <p14:creationId xmlns:p14="http://schemas.microsoft.com/office/powerpoint/2010/main" val="401646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914400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21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1 in detail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Photosystems</a:t>
            </a:r>
            <a:r>
              <a:rPr lang="en-CA" dirty="0" smtClean="0"/>
              <a:t>: cluster of photosynthetic pigments in the thylakoid membrane</a:t>
            </a:r>
          </a:p>
          <a:p>
            <a:r>
              <a:rPr lang="en-CA" dirty="0" smtClean="0"/>
              <a:t>Two distinct photosystems (I and II)</a:t>
            </a:r>
          </a:p>
          <a:p>
            <a:r>
              <a:rPr lang="en-CA" dirty="0" smtClean="0"/>
              <a:t>Responsible for actual capturing of light</a:t>
            </a:r>
          </a:p>
          <a:p>
            <a:r>
              <a:rPr lang="en-CA" dirty="0" smtClean="0"/>
              <a:t>Solar energy is harnessed when an electron in a chlorophyll absorbs a photon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979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1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Before the photon, the electrons have a low amount of energy. After the photon is absorbed the electron has a high energy level</a:t>
            </a:r>
          </a:p>
          <a:p>
            <a:r>
              <a:rPr lang="en-CA" dirty="0" smtClean="0"/>
              <a:t>The electron is “excited”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490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1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excited electron is removed from the photosystem and moved from one molecule to another: this is called the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</a:t>
            </a:r>
          </a:p>
          <a:p>
            <a:r>
              <a:rPr lang="en-CA" dirty="0" smtClean="0"/>
              <a:t> each electron being removed must be replaced: process called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photolysis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442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332656"/>
            <a:ext cx="9140730" cy="607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57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 can see the light!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EMR: electromagnetic radiation</a:t>
            </a:r>
          </a:p>
          <a:p>
            <a:r>
              <a:rPr lang="en-CA" dirty="0" smtClean="0"/>
              <a:t>The sun emits light in all wavelengths</a:t>
            </a:r>
          </a:p>
          <a:p>
            <a:r>
              <a:rPr lang="en-CA" dirty="0" smtClean="0"/>
              <a:t>We can see some of those wavelength, some we cannot</a:t>
            </a:r>
          </a:p>
        </p:txBody>
      </p:sp>
    </p:spTree>
    <p:extLst>
      <p:ext uri="{BB962C8B-B14F-4D97-AF65-F5344CB8AC3E}">
        <p14:creationId xmlns:p14="http://schemas.microsoft.com/office/powerpoint/2010/main" val="801797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1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Photolysis</a:t>
            </a:r>
            <a:r>
              <a:rPr lang="en-CA" dirty="0" smtClean="0"/>
              <a:t>: solar energy is used to split water into H ions and oxygen gas</a:t>
            </a:r>
          </a:p>
          <a:p>
            <a:r>
              <a:rPr lang="en-CA" dirty="0" smtClean="0"/>
              <a:t>This replaces the excited electron</a:t>
            </a:r>
          </a:p>
          <a:p>
            <a:r>
              <a:rPr lang="en-CA" dirty="0" smtClean="0"/>
              <a:t>Occurs in the thylakoid lumen</a:t>
            </a:r>
          </a:p>
          <a:p>
            <a:r>
              <a:rPr lang="en-CA" dirty="0" smtClean="0"/>
              <a:t>Two water molecules are consumed every 4 hours.</a:t>
            </a:r>
          </a:p>
          <a:p>
            <a:r>
              <a:rPr lang="en-CA" dirty="0" smtClean="0"/>
              <a:t>2H2O + energy = 4H + 4e + O2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805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</a:t>
            </a:r>
            <a:r>
              <a:rPr lang="en-CA" dirty="0" smtClean="0"/>
              <a:t>2 </a:t>
            </a:r>
            <a:r>
              <a:rPr lang="en-CA" dirty="0"/>
              <a:t>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627240" cy="4919440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</a:t>
            </a:r>
          </a:p>
          <a:p>
            <a:r>
              <a:rPr lang="en-CA" dirty="0" smtClean="0"/>
              <a:t>Similar to a set of stairs</a:t>
            </a:r>
          </a:p>
          <a:p>
            <a:r>
              <a:rPr lang="en-CA" dirty="0" smtClean="0"/>
              <a:t>Solar energy excites the electron and in a single leap is at the top of the stairs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3"/>
            <a:ext cx="4211960" cy="621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463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63572" cy="3384376"/>
          </a:xfrm>
        </p:spPr>
        <p:txBody>
          <a:bodyPr>
            <a:normAutofit/>
          </a:bodyPr>
          <a:lstStyle/>
          <a:p>
            <a:r>
              <a:rPr lang="en-CA" dirty="0" smtClean="0"/>
              <a:t>The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 cont.</a:t>
            </a:r>
          </a:p>
          <a:p>
            <a:r>
              <a:rPr lang="en-CA" dirty="0" smtClean="0"/>
              <a:t>the energy is then used to make ATP</a:t>
            </a:r>
          </a:p>
          <a:p>
            <a:endParaRPr lang="en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92" y="1124744"/>
            <a:ext cx="47148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830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979168" cy="4525963"/>
          </a:xfrm>
        </p:spPr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 cont.</a:t>
            </a:r>
          </a:p>
          <a:p>
            <a:r>
              <a:rPr lang="en-CA" dirty="0" smtClean="0"/>
              <a:t>Electrons eventually rejoin H ions in the formation of new compounds</a:t>
            </a:r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92" y="1124744"/>
            <a:ext cx="47148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28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Oxidation-Reduction Reactions</a:t>
            </a:r>
          </a:p>
          <a:p>
            <a:r>
              <a:rPr lang="en-CA" dirty="0" smtClean="0"/>
              <a:t>Or redox reactions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</a:t>
            </a:r>
            <a:r>
              <a:rPr lang="en-CA" dirty="0" smtClean="0"/>
              <a:t>: atom loses electrons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r>
              <a:rPr lang="en-CA" dirty="0" smtClean="0"/>
              <a:t>: atom gains electrons</a:t>
            </a:r>
          </a:p>
          <a:p>
            <a:r>
              <a:rPr lang="en-CA" dirty="0" smtClean="0"/>
              <a:t>OIL RIG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7166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NADPH carries electrons and then loses them: oxidation</a:t>
            </a:r>
          </a:p>
          <a:p>
            <a:r>
              <a:rPr lang="en-CA" dirty="0" smtClean="0"/>
              <a:t>NADP gains electrons: reduction</a:t>
            </a:r>
          </a:p>
          <a:p>
            <a:r>
              <a:rPr lang="en-CA" dirty="0" smtClean="0"/>
              <a:t>When NADPH is oxidized it loses a hydrogen ion and 2 electrons which then is converted to NADP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9761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something is reduced its becomes more stable and releases energy</a:t>
            </a:r>
          </a:p>
          <a:p>
            <a:r>
              <a:rPr lang="en-CA" dirty="0" smtClean="0"/>
              <a:t>NADPH </a:t>
            </a:r>
            <a:r>
              <a:rPr lang="en-CA" dirty="0" smtClean="0"/>
              <a:t>donates electrons other processes of photosynthesis can happen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445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Excited electrons are passed along in the electron transport chain</a:t>
            </a:r>
          </a:p>
          <a:p>
            <a:r>
              <a:rPr lang="en-CA" dirty="0" smtClean="0"/>
              <a:t>They move across the outer surface of the thylakoid membrane towards the thylakoid lumen (A)</a:t>
            </a:r>
          </a:p>
          <a:p>
            <a:pPr lvl="1"/>
            <a:r>
              <a:rPr lang="en-CA" dirty="0" smtClean="0"/>
              <a:t>Photosystem II</a:t>
            </a:r>
          </a:p>
        </p:txBody>
      </p:sp>
    </p:spTree>
    <p:extLst>
      <p:ext uri="{BB962C8B-B14F-4D97-AF65-F5344CB8AC3E}">
        <p14:creationId xmlns:p14="http://schemas.microsoft.com/office/powerpoint/2010/main" val="1650766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" y="5617"/>
            <a:ext cx="8686800" cy="838200"/>
          </a:xfrm>
        </p:spPr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764704"/>
            <a:ext cx="9140730" cy="607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49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Electrons now enter photosystem I</a:t>
            </a:r>
          </a:p>
          <a:p>
            <a:r>
              <a:rPr lang="en-CA" dirty="0" smtClean="0"/>
              <a:t>Here they replace electrons that are energized by light</a:t>
            </a:r>
          </a:p>
          <a:p>
            <a:r>
              <a:rPr lang="en-CA" dirty="0" smtClean="0"/>
              <a:t>Excited electrons in photosystem I are not put in an electron transport chain like photosystem II, they are used to make NADP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012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Small wavelengths: high energy</a:t>
            </a:r>
          </a:p>
          <a:p>
            <a:r>
              <a:rPr lang="en-CA" dirty="0"/>
              <a:t>Long wavelengths: little energy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780928"/>
            <a:ext cx="7953375" cy="378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75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2 in detail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NADP </a:t>
            </a:r>
            <a:r>
              <a:rPr lang="en-CA" dirty="0" smtClean="0"/>
              <a:t>can receive 2 electrons and an H ion as it changes to NADPH </a:t>
            </a:r>
          </a:p>
          <a:p>
            <a:r>
              <a:rPr lang="en-CA" dirty="0" smtClean="0"/>
              <a:t>NADPH are used to transform high energy electrons to the Calvin cycle in stage 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1836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PSI PSII ANALOGY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454"/>
            <a:ext cx="5832648" cy="677091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8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" y="5617"/>
            <a:ext cx="8686800" cy="838200"/>
          </a:xfrm>
        </p:spPr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764704"/>
            <a:ext cx="9140730" cy="607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232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2 in detail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chemiosmosis</a:t>
            </a:r>
          </a:p>
          <a:p>
            <a:r>
              <a:rPr lang="en-CA" dirty="0" smtClean="0"/>
              <a:t>The movement of the electrons creates energy which pulls positive H ions across the membrane into the lumen</a:t>
            </a:r>
          </a:p>
          <a:p>
            <a:r>
              <a:rPr lang="en-CA" dirty="0" smtClean="0"/>
              <a:t>Electrons have lost most of their energy they have received from photosystem I</a:t>
            </a:r>
          </a:p>
          <a:p>
            <a:r>
              <a:rPr lang="en-CA" dirty="0" smtClean="0"/>
              <a:t>A positive charge builds up in the lumen</a:t>
            </a:r>
          </a:p>
        </p:txBody>
      </p:sp>
    </p:spTree>
    <p:extLst>
      <p:ext uri="{BB962C8B-B14F-4D97-AF65-F5344CB8AC3E}">
        <p14:creationId xmlns:p14="http://schemas.microsoft.com/office/powerpoint/2010/main" val="92980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of stage 2 in detail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lnSpcReduction="10000"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Chemiosmosis process:</a:t>
            </a:r>
          </a:p>
          <a:p>
            <a:r>
              <a:rPr lang="en-CA" dirty="0" smtClean="0"/>
              <a:t>The movement of positive H ions into the thylakoid membrane create an electrical gradient</a:t>
            </a:r>
          </a:p>
          <a:p>
            <a:r>
              <a:rPr lang="en-CA" dirty="0" smtClean="0"/>
              <a:t>H ions must use ATP synthase complexes to leave the lumen</a:t>
            </a:r>
          </a:p>
          <a:p>
            <a:r>
              <a:rPr lang="en-CA" dirty="0" smtClean="0"/>
              <a:t>When e- move out the protein transport energy is created</a:t>
            </a:r>
          </a:p>
          <a:p>
            <a:r>
              <a:rPr lang="en-CA" dirty="0" smtClean="0"/>
              <a:t>This energy is used to combine P and ADP to make ATP!!!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3554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" y="5617"/>
            <a:ext cx="8686800" cy="838200"/>
          </a:xfrm>
        </p:spPr>
        <p:txBody>
          <a:bodyPr/>
          <a:lstStyle/>
          <a:p>
            <a:r>
              <a:rPr lang="en-CA" dirty="0"/>
              <a:t>Stage 2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764704"/>
            <a:ext cx="9140730" cy="607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57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Excited electrons from photosystem II move on the electron transport chain to the inner thylakoid membrane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Some of their energy is used to pull positive H ions into the thylakoid membrane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Electrons have now lost most of their energy and now go to the photosystem I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Excited electrons from photosystem I are transferred to NADP to form NAPDH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6678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3 </a:t>
            </a:r>
            <a:r>
              <a:rPr lang="en-CA" dirty="0"/>
              <a:t>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Calvin cycle and carbon fixation</a:t>
            </a:r>
          </a:p>
          <a:p>
            <a:r>
              <a:rPr lang="en-CA" dirty="0" smtClean="0"/>
              <a:t>H2O + CO2 + energy = O2 + C6H12O6</a:t>
            </a:r>
          </a:p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independent</a:t>
            </a:r>
            <a:r>
              <a:rPr lang="en-CA" dirty="0" smtClean="0"/>
              <a:t>: doesn’t need light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9879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" y="5617"/>
            <a:ext cx="8686800" cy="838200"/>
          </a:xfrm>
        </p:spPr>
        <p:txBody>
          <a:bodyPr/>
          <a:lstStyle/>
          <a:p>
            <a:r>
              <a:rPr lang="en-CA" dirty="0"/>
              <a:t>Stage 3</a:t>
            </a:r>
            <a:r>
              <a:rPr lang="en-CA" dirty="0" smtClean="0"/>
              <a:t> </a:t>
            </a:r>
            <a:r>
              <a:rPr lang="en-CA" dirty="0"/>
              <a:t>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764704"/>
            <a:ext cx="9140730" cy="607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733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3 in detail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Calvin cycle: uses ATP and excited electrons carried by NADPH to make G3P sugar</a:t>
            </a:r>
          </a:p>
          <a:p>
            <a:r>
              <a:rPr lang="en-CA" dirty="0" smtClean="0"/>
              <a:t>G3P sugar then makes glucose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00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Producers use the energy from the sun to undergo photosynthesis</a:t>
            </a:r>
          </a:p>
          <a:p>
            <a:pPr marL="0" indent="0" algn="ctr">
              <a:buNone/>
            </a:pPr>
            <a:r>
              <a:rPr lang="en-CA" sz="2400" dirty="0"/>
              <a:t>carbon dioxide + water + energy → glucose + oxygen</a:t>
            </a:r>
          </a:p>
          <a:p>
            <a:pPr marL="0" indent="0" algn="ctr">
              <a:buNone/>
            </a:pPr>
            <a:r>
              <a:rPr lang="pt-BR" sz="2400" dirty="0"/>
              <a:t>CO2(g) + H2O(l) + energy → C6H12O6(s) + O2(g</a:t>
            </a:r>
            <a:r>
              <a:rPr lang="pt-BR" sz="2400" dirty="0" smtClean="0"/>
              <a:t>)</a:t>
            </a:r>
          </a:p>
          <a:p>
            <a:pPr marL="0" indent="0" algn="ctr">
              <a:buNone/>
            </a:pPr>
            <a:endParaRPr lang="pt-BR" sz="2400" dirty="0"/>
          </a:p>
          <a:p>
            <a:r>
              <a:rPr lang="pt-BR" sz="2400" dirty="0" smtClean="0"/>
              <a:t>Green plants capture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r>
              <a:rPr lang="pt-BR" sz="2400" dirty="0" smtClean="0"/>
              <a:t> from the sun to use as energy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86805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3 in detail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Glucose: C6H12O6</a:t>
            </a:r>
          </a:p>
          <a:p>
            <a:r>
              <a:rPr lang="en-CA" dirty="0" smtClean="0"/>
              <a:t>Carbon and oxygen are provided by CO2</a:t>
            </a:r>
          </a:p>
          <a:p>
            <a:r>
              <a:rPr lang="en-CA" dirty="0" smtClean="0"/>
              <a:t>H is provided by light dependent reactions</a:t>
            </a:r>
          </a:p>
          <a:p>
            <a:endParaRPr lang="en-CA" dirty="0"/>
          </a:p>
          <a:p>
            <a:r>
              <a:rPr lang="en-CA" dirty="0" smtClean="0"/>
              <a:t>For every CO2 molecule: 3 ATP’s and 2 NADPH’s are used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46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3 in detail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every CO2 molecule: 3 ATP’s and 2 NADPH’s are </a:t>
            </a:r>
            <a:r>
              <a:rPr lang="en-CA" dirty="0" smtClean="0"/>
              <a:t>used</a:t>
            </a:r>
          </a:p>
          <a:p>
            <a:r>
              <a:rPr lang="en-CA" dirty="0" smtClean="0"/>
              <a:t>CO2 diffuses in the plant through tiny holes</a:t>
            </a:r>
            <a:endParaRPr lang="en-CA" dirty="0"/>
          </a:p>
          <a:p>
            <a:r>
              <a:rPr lang="en-CA" dirty="0" smtClean="0"/>
              <a:t>To make 1 glucose molecule you need:</a:t>
            </a:r>
          </a:p>
          <a:p>
            <a:pPr lvl="1"/>
            <a:r>
              <a:rPr lang="en-CA" dirty="0" smtClean="0"/>
              <a:t> 6 CO2 </a:t>
            </a:r>
          </a:p>
          <a:p>
            <a:pPr lvl="1"/>
            <a:r>
              <a:rPr lang="en-CA" dirty="0" smtClean="0"/>
              <a:t>18 ATP</a:t>
            </a:r>
          </a:p>
          <a:p>
            <a:pPr lvl="1"/>
            <a:r>
              <a:rPr lang="en-CA" dirty="0" smtClean="0"/>
              <a:t>12 NADPH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7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650" cy="68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9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Chlorophyll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chlorophyll</a:t>
            </a:r>
            <a:r>
              <a:rPr lang="en-CA" dirty="0"/>
              <a:t> the </a:t>
            </a:r>
            <a:r>
              <a:rPr lang="en-CA" dirty="0" smtClean="0"/>
              <a:t>light-absorbing green-coloured </a:t>
            </a:r>
            <a:r>
              <a:rPr lang="en-CA" dirty="0"/>
              <a:t>pigment that </a:t>
            </a:r>
            <a:r>
              <a:rPr lang="en-CA" dirty="0" smtClean="0"/>
              <a:t>begins the </a:t>
            </a:r>
            <a:r>
              <a:rPr lang="en-CA" dirty="0"/>
              <a:t>process of </a:t>
            </a:r>
            <a:r>
              <a:rPr lang="en-CA" dirty="0" smtClean="0"/>
              <a:t>photosynthesis</a:t>
            </a:r>
          </a:p>
          <a:p>
            <a:pPr lvl="1"/>
            <a:r>
              <a:rPr lang="en-CA" dirty="0" smtClean="0"/>
              <a:t>It absorbs photon energy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48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chlorophyll </a:t>
            </a:r>
            <a:r>
              <a:rPr lang="en-CA" i="1" dirty="0"/>
              <a:t>a </a:t>
            </a:r>
            <a:r>
              <a:rPr lang="en-CA" dirty="0"/>
              <a:t>(blue-green) </a:t>
            </a:r>
            <a:r>
              <a:rPr lang="en-CA" dirty="0" smtClean="0"/>
              <a:t>All photosynthetic </a:t>
            </a:r>
            <a:r>
              <a:rPr lang="en-CA" dirty="0"/>
              <a:t>organisms use chlorophyll </a:t>
            </a:r>
            <a:r>
              <a:rPr lang="en-CA" i="1" dirty="0"/>
              <a:t>a </a:t>
            </a:r>
            <a:r>
              <a:rPr lang="en-CA" dirty="0"/>
              <a:t>as the primary light-absorbing pigment.</a:t>
            </a:r>
          </a:p>
          <a:p>
            <a:endParaRPr lang="en-CA" dirty="0"/>
          </a:p>
          <a:p>
            <a:r>
              <a:rPr lang="en-CA" dirty="0" smtClean="0"/>
              <a:t>chlorophyll </a:t>
            </a:r>
            <a:r>
              <a:rPr lang="en-CA" i="1" dirty="0"/>
              <a:t>b </a:t>
            </a:r>
            <a:r>
              <a:rPr lang="en-CA" dirty="0"/>
              <a:t>(yellow-green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r>
              <a:rPr lang="en-CA" dirty="0" smtClean="0"/>
              <a:t>Chlorophyll transmits the photon energy in 500-600nm which we see as </a:t>
            </a:r>
            <a:r>
              <a:rPr lang="en-CA" dirty="0" smtClean="0">
                <a:solidFill>
                  <a:srgbClr val="00B050"/>
                </a:solidFill>
              </a:rPr>
              <a:t>green</a:t>
            </a:r>
            <a:endParaRPr lang="en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0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Spectrometer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2675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Chlorophyll 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Chlorophyll </a:t>
            </a:r>
            <a:r>
              <a:rPr lang="en-CA" i="1" dirty="0"/>
              <a:t>b </a:t>
            </a:r>
            <a:r>
              <a:rPr lang="en-CA" dirty="0"/>
              <a:t>acts as an accessory pigment, absorbing </a:t>
            </a:r>
            <a:r>
              <a:rPr lang="en-CA" dirty="0" smtClean="0"/>
              <a:t>photons that </a:t>
            </a:r>
            <a:r>
              <a:rPr lang="en-CA" dirty="0"/>
              <a:t>chlorophyll </a:t>
            </a:r>
            <a:r>
              <a:rPr lang="en-CA" i="1" dirty="0"/>
              <a:t>a </a:t>
            </a:r>
            <a:r>
              <a:rPr lang="en-CA" dirty="0"/>
              <a:t>absorbs </a:t>
            </a:r>
            <a:r>
              <a:rPr lang="en-CA" dirty="0" smtClean="0"/>
              <a:t>poorly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In autumn with lower temps, the plant stops producing chlorophyll and the colours change from green to red, yellow, orange and brown.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86" y="27089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970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509</TotalTime>
  <Words>1282</Words>
  <Application>Microsoft Office PowerPoint</Application>
  <PresentationFormat>On-screen Show (4:3)</PresentationFormat>
  <Paragraphs>174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Trek</vt:lpstr>
      <vt:lpstr>Unit C</vt:lpstr>
      <vt:lpstr>6.1</vt:lpstr>
      <vt:lpstr>I can see the light!</vt:lpstr>
      <vt:lpstr>Light</vt:lpstr>
      <vt:lpstr>Energy</vt:lpstr>
      <vt:lpstr>Chlorophyll</vt:lpstr>
      <vt:lpstr>types</vt:lpstr>
      <vt:lpstr>Spectrometer</vt:lpstr>
      <vt:lpstr>Chlorophyll b</vt:lpstr>
      <vt:lpstr>chloroplast</vt:lpstr>
      <vt:lpstr>Page 183</vt:lpstr>
      <vt:lpstr>Chloroplasts</vt:lpstr>
      <vt:lpstr>Cont.</vt:lpstr>
      <vt:lpstr>Cont.</vt:lpstr>
      <vt:lpstr>Diagram again</vt:lpstr>
      <vt:lpstr>“Operation Cue”</vt:lpstr>
      <vt:lpstr>6.2</vt:lpstr>
      <vt:lpstr>Photosynthesis</vt:lpstr>
      <vt:lpstr>Energy molecules</vt:lpstr>
      <vt:lpstr>ATP</vt:lpstr>
      <vt:lpstr>ATP = ADP + P + energy</vt:lpstr>
      <vt:lpstr>NADP</vt:lpstr>
      <vt:lpstr>Photosynthesis</vt:lpstr>
      <vt:lpstr>Photosynthesis</vt:lpstr>
      <vt:lpstr>Photosynthesis</vt:lpstr>
      <vt:lpstr>Stage 1 in detail</vt:lpstr>
      <vt:lpstr>Stage 1 in detail</vt:lpstr>
      <vt:lpstr>Stage 1 in detail</vt:lpstr>
      <vt:lpstr>PowerPoint Presentation</vt:lpstr>
      <vt:lpstr>Stage 1 in detail</vt:lpstr>
      <vt:lpstr>Stage 2 in detail</vt:lpstr>
      <vt:lpstr>Stage 2 in detail</vt:lpstr>
      <vt:lpstr>Stage 2 in detail</vt:lpstr>
      <vt:lpstr>Stage 2 in detail</vt:lpstr>
      <vt:lpstr>Stage 2 in detail</vt:lpstr>
      <vt:lpstr>Stage 2 in detail</vt:lpstr>
      <vt:lpstr>Stage 2 in detail</vt:lpstr>
      <vt:lpstr>Stage 2 in detail</vt:lpstr>
      <vt:lpstr>Stage 2 in detail</vt:lpstr>
      <vt:lpstr>Stage 2 in detail</vt:lpstr>
      <vt:lpstr>PowerPoint Presentation</vt:lpstr>
      <vt:lpstr>Stage 2 in detail</vt:lpstr>
      <vt:lpstr>Stage 2 in detail</vt:lpstr>
      <vt:lpstr>More of stage 2 in detail</vt:lpstr>
      <vt:lpstr>Stage 2 in detail</vt:lpstr>
      <vt:lpstr>summary</vt:lpstr>
      <vt:lpstr>stage 3 in detail</vt:lpstr>
      <vt:lpstr>Stage 3 in detail</vt:lpstr>
      <vt:lpstr>Stage 3 in detail</vt:lpstr>
      <vt:lpstr>Stage 3 in detail</vt:lpstr>
      <vt:lpstr>Stage 3 in detail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</dc:title>
  <dc:creator>Kira</dc:creator>
  <cp:lastModifiedBy>Kira</cp:lastModifiedBy>
  <cp:revision>28</cp:revision>
  <dcterms:created xsi:type="dcterms:W3CDTF">2012-10-13T16:44:33Z</dcterms:created>
  <dcterms:modified xsi:type="dcterms:W3CDTF">2012-10-23T02:28:17Z</dcterms:modified>
</cp:coreProperties>
</file>