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1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67" r:id="rId29"/>
    <p:sldId id="287" r:id="rId30"/>
    <p:sldId id="285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1" r:id="rId63"/>
    <p:sldId id="322" r:id="rId64"/>
    <p:sldId id="323" r:id="rId65"/>
    <p:sldId id="324" r:id="rId66"/>
    <p:sldId id="326" r:id="rId67"/>
    <p:sldId id="327" r:id="rId68"/>
    <p:sldId id="328" r:id="rId69"/>
    <p:sldId id="330" r:id="rId70"/>
    <p:sldId id="331" r:id="rId71"/>
    <p:sldId id="332" r:id="rId72"/>
    <p:sldId id="333" r:id="rId73"/>
    <p:sldId id="334" r:id="rId74"/>
    <p:sldId id="340" r:id="rId75"/>
    <p:sldId id="335" r:id="rId76"/>
    <p:sldId id="336" r:id="rId77"/>
    <p:sldId id="337" r:id="rId78"/>
    <p:sldId id="338" r:id="rId79"/>
    <p:sldId id="339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B35D-1DB4-43B3-9D78-D57901673A7C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6CE30-BE6D-45BE-859C-5C717C4371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79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57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58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19481-92EE-4A3F-8BCD-8878B2375F14}" type="slidenum">
              <a:rPr lang="en-CA" smtClean="0"/>
              <a:t>64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04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D94481-8414-4619-8B3F-E5FB884A87D8}" type="datetimeFigureOut">
              <a:rPr lang="en-CA" smtClean="0"/>
              <a:t>27/10/2012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10E717-3E0F-4ABA-BFE2-FE66F5727D6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GaP9nE8d9k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GaP9nE8d9k&amp;feature=related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7.1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317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Cellular Respiration </a:t>
            </a:r>
            <a:br>
              <a:rPr lang="en-CA" b="1" dirty="0" smtClean="0"/>
            </a:br>
            <a:r>
              <a:rPr lang="en-CA" b="1" dirty="0" smtClean="0"/>
              <a:t>Reaction Summaries…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4870"/>
            <a:ext cx="9071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b="1" dirty="0"/>
              <a:t>C</a:t>
            </a:r>
            <a:r>
              <a:rPr lang="en-CA" b="1" baseline="-25000" dirty="0"/>
              <a:t>6</a:t>
            </a:r>
            <a:r>
              <a:rPr lang="en-CA" b="1" dirty="0"/>
              <a:t>H</a:t>
            </a:r>
            <a:r>
              <a:rPr lang="en-CA" b="1" baseline="-25000" dirty="0"/>
              <a:t>12</a:t>
            </a:r>
            <a:r>
              <a:rPr lang="en-CA" b="1" dirty="0"/>
              <a:t>O</a:t>
            </a:r>
            <a:r>
              <a:rPr lang="en-CA" b="1" baseline="-25000" dirty="0"/>
              <a:t>6</a:t>
            </a:r>
            <a:r>
              <a:rPr lang="en-CA" b="1" dirty="0"/>
              <a:t>  +  </a:t>
            </a:r>
            <a:r>
              <a:rPr lang="en-CA" b="1" dirty="0" smtClean="0"/>
              <a:t>6O</a:t>
            </a:r>
            <a:r>
              <a:rPr lang="en-CA" b="1" baseline="-25000" dirty="0" smtClean="0"/>
              <a:t>2 </a:t>
            </a:r>
            <a:r>
              <a:rPr lang="en-CA" b="1" dirty="0" smtClean="0"/>
              <a:t>+ </a:t>
            </a:r>
            <a:r>
              <a:rPr lang="en-CA" b="1" dirty="0" smtClean="0">
                <a:solidFill>
                  <a:srgbClr val="0070C0"/>
                </a:solidFill>
              </a:rPr>
              <a:t>36</a:t>
            </a:r>
            <a:r>
              <a:rPr lang="en-CA" b="1" dirty="0" smtClean="0"/>
              <a:t> ADP + </a:t>
            </a:r>
            <a:r>
              <a:rPr lang="en-CA" b="1" dirty="0" smtClean="0">
                <a:solidFill>
                  <a:srgbClr val="0070C0"/>
                </a:solidFill>
              </a:rPr>
              <a:t>36</a:t>
            </a:r>
            <a:r>
              <a:rPr lang="en-CA" b="1" dirty="0" smtClean="0"/>
              <a:t> Pi  </a:t>
            </a:r>
            <a:r>
              <a:rPr lang="en-CA" b="1" dirty="0">
                <a:sym typeface="Wingdings" pitchFamily="2" charset="2"/>
              </a:rPr>
              <a:t>  </a:t>
            </a:r>
            <a:r>
              <a:rPr lang="en-CA" b="1" dirty="0" smtClean="0">
                <a:sym typeface="Wingdings" pitchFamily="2" charset="2"/>
              </a:rPr>
              <a:t>6CO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 </a:t>
            </a:r>
            <a:r>
              <a:rPr lang="en-CA" b="1" dirty="0">
                <a:sym typeface="Wingdings" pitchFamily="2" charset="2"/>
              </a:rPr>
              <a:t>+  6</a:t>
            </a:r>
            <a:r>
              <a:rPr lang="en-CA" b="1" dirty="0" smtClean="0">
                <a:sym typeface="Wingdings" pitchFamily="2" charset="2"/>
              </a:rPr>
              <a:t>H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O  + 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36</a:t>
            </a:r>
            <a:r>
              <a:rPr lang="en-CA" b="1" dirty="0" smtClean="0">
                <a:sym typeface="Wingdings" pitchFamily="2" charset="2"/>
              </a:rPr>
              <a:t> ATP</a:t>
            </a:r>
          </a:p>
          <a:p>
            <a:pPr marL="0" indent="0" algn="ctr">
              <a:buNone/>
            </a:pPr>
            <a:r>
              <a:rPr lang="en-CA" sz="28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endParaRPr lang="en-CA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2) ANAEROBIC Cellular Respiration</a:t>
            </a:r>
          </a:p>
          <a:p>
            <a:pPr marL="0" indent="0" algn="ctr">
              <a:buNone/>
            </a:pPr>
            <a:r>
              <a:rPr lang="en-CA" b="1" dirty="0" smtClean="0"/>
              <a:t>C</a:t>
            </a:r>
            <a:r>
              <a:rPr lang="en-CA" b="1" baseline="-25000" dirty="0" smtClean="0"/>
              <a:t>6</a:t>
            </a:r>
            <a:r>
              <a:rPr lang="en-CA" b="1" dirty="0" smtClean="0"/>
              <a:t>H</a:t>
            </a:r>
            <a:r>
              <a:rPr lang="en-CA" b="1" baseline="-25000" dirty="0" smtClean="0"/>
              <a:t>12</a:t>
            </a:r>
            <a:r>
              <a:rPr lang="en-CA" b="1" dirty="0" smtClean="0"/>
              <a:t>O</a:t>
            </a:r>
            <a:r>
              <a:rPr lang="en-CA" b="1" baseline="-25000" dirty="0" smtClean="0"/>
              <a:t>6</a:t>
            </a:r>
            <a:r>
              <a:rPr lang="en-CA" b="1" dirty="0" smtClean="0"/>
              <a:t>  +  </a:t>
            </a:r>
            <a:r>
              <a:rPr lang="en-CA" b="1" dirty="0" smtClean="0">
                <a:solidFill>
                  <a:srgbClr val="0070C0"/>
                </a:solidFill>
              </a:rPr>
              <a:t>2</a:t>
            </a:r>
            <a:r>
              <a:rPr lang="en-CA" b="1" dirty="0" smtClean="0"/>
              <a:t> ADP + </a:t>
            </a:r>
            <a:r>
              <a:rPr lang="en-CA" b="1" dirty="0" smtClean="0">
                <a:solidFill>
                  <a:srgbClr val="0070C0"/>
                </a:solidFill>
              </a:rPr>
              <a:t>2</a:t>
            </a:r>
            <a:r>
              <a:rPr lang="en-CA" b="1" dirty="0" smtClean="0"/>
              <a:t> P</a:t>
            </a:r>
            <a:r>
              <a:rPr lang="en-CA" b="1" baseline="-25000" dirty="0" smtClean="0"/>
              <a:t>i</a:t>
            </a:r>
            <a:r>
              <a:rPr lang="en-CA" b="1" dirty="0" smtClean="0"/>
              <a:t>  </a:t>
            </a:r>
            <a:r>
              <a:rPr lang="en-CA" b="1" dirty="0" smtClean="0">
                <a:sym typeface="Wingdings" pitchFamily="2" charset="2"/>
              </a:rPr>
              <a:t>  2C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H</a:t>
            </a:r>
            <a:r>
              <a:rPr lang="en-CA" b="1" baseline="-25000" dirty="0" smtClean="0">
                <a:sym typeface="Wingdings" pitchFamily="2" charset="2"/>
              </a:rPr>
              <a:t>5</a:t>
            </a:r>
            <a:r>
              <a:rPr lang="en-CA" b="1" dirty="0" smtClean="0">
                <a:sym typeface="Wingdings" pitchFamily="2" charset="2"/>
              </a:rPr>
              <a:t>OH  +  2CO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 +  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ATP                        </a:t>
            </a:r>
            <a:r>
              <a:rPr lang="en-CA" sz="1800" b="1" dirty="0" smtClean="0"/>
              <a:t> </a:t>
            </a:r>
            <a:r>
              <a:rPr lang="en-CA" sz="2000" b="1" dirty="0" smtClean="0"/>
              <a:t>	            ethanol</a:t>
            </a:r>
          </a:p>
          <a:p>
            <a:pPr marL="0" indent="0">
              <a:buNone/>
            </a:pPr>
            <a:r>
              <a:rPr lang="en-CA" sz="2000" b="1" dirty="0" smtClean="0"/>
              <a:t>  </a:t>
            </a:r>
            <a:r>
              <a:rPr lang="en-CA" sz="2000" b="1" dirty="0" smtClean="0">
                <a:solidFill>
                  <a:srgbClr val="0070C0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CA" b="1" dirty="0" smtClean="0"/>
              <a:t>C</a:t>
            </a:r>
            <a:r>
              <a:rPr lang="en-CA" b="1" baseline="-25000" dirty="0" smtClean="0"/>
              <a:t>6</a:t>
            </a:r>
            <a:r>
              <a:rPr lang="en-CA" b="1" dirty="0" smtClean="0"/>
              <a:t>H</a:t>
            </a:r>
            <a:r>
              <a:rPr lang="en-CA" b="1" baseline="-25000" dirty="0" smtClean="0"/>
              <a:t>12</a:t>
            </a:r>
            <a:r>
              <a:rPr lang="en-CA" b="1" dirty="0" smtClean="0"/>
              <a:t>O</a:t>
            </a:r>
            <a:r>
              <a:rPr lang="en-CA" b="1" baseline="-25000" dirty="0" smtClean="0"/>
              <a:t>6</a:t>
            </a:r>
            <a:r>
              <a:rPr lang="en-CA" b="1" dirty="0" smtClean="0"/>
              <a:t>  </a:t>
            </a:r>
            <a:r>
              <a:rPr lang="en-CA" b="1" dirty="0"/>
              <a:t>+  </a:t>
            </a:r>
            <a:r>
              <a:rPr lang="en-CA" b="1" dirty="0">
                <a:solidFill>
                  <a:srgbClr val="0070C0"/>
                </a:solidFill>
              </a:rPr>
              <a:t>2</a:t>
            </a:r>
            <a:r>
              <a:rPr lang="en-CA" b="1" dirty="0"/>
              <a:t> ADP + </a:t>
            </a:r>
            <a:r>
              <a:rPr lang="en-CA" b="1" dirty="0">
                <a:solidFill>
                  <a:srgbClr val="0070C0"/>
                </a:solidFill>
              </a:rPr>
              <a:t>2</a:t>
            </a:r>
            <a:r>
              <a:rPr lang="en-CA" b="1" dirty="0"/>
              <a:t> P</a:t>
            </a:r>
            <a:r>
              <a:rPr lang="en-CA" b="1" baseline="-25000" dirty="0"/>
              <a:t>i</a:t>
            </a:r>
            <a:r>
              <a:rPr lang="en-CA" b="1" dirty="0"/>
              <a:t>  </a:t>
            </a:r>
            <a:r>
              <a:rPr lang="en-CA" b="1" dirty="0">
                <a:sym typeface="Wingdings" pitchFamily="2" charset="2"/>
              </a:rPr>
              <a:t>  </a:t>
            </a:r>
            <a:r>
              <a:rPr lang="en-CA" b="1" dirty="0" smtClean="0">
                <a:sym typeface="Wingdings" pitchFamily="2" charset="2"/>
              </a:rPr>
              <a:t>2C</a:t>
            </a:r>
            <a:r>
              <a:rPr lang="en-CA" b="1" baseline="-25000" dirty="0" smtClean="0">
                <a:sym typeface="Wingdings" pitchFamily="2" charset="2"/>
              </a:rPr>
              <a:t>3</a:t>
            </a:r>
            <a:r>
              <a:rPr lang="en-CA" b="1" dirty="0" smtClean="0">
                <a:sym typeface="Wingdings" pitchFamily="2" charset="2"/>
              </a:rPr>
              <a:t>H</a:t>
            </a:r>
            <a:r>
              <a:rPr lang="en-CA" b="1" baseline="-25000" dirty="0" smtClean="0">
                <a:sym typeface="Wingdings" pitchFamily="2" charset="2"/>
              </a:rPr>
              <a:t>6</a:t>
            </a:r>
            <a:r>
              <a:rPr lang="en-CA" b="1" dirty="0" smtClean="0">
                <a:sym typeface="Wingdings" pitchFamily="2" charset="2"/>
              </a:rPr>
              <a:t>O</a:t>
            </a:r>
            <a:r>
              <a:rPr lang="en-CA" b="1" baseline="-25000" dirty="0" smtClean="0">
                <a:sym typeface="Wingdings" pitchFamily="2" charset="2"/>
              </a:rPr>
              <a:t>3</a:t>
            </a:r>
            <a:r>
              <a:rPr lang="en-CA" b="1" dirty="0" smtClean="0">
                <a:sym typeface="Wingdings" pitchFamily="2" charset="2"/>
              </a:rPr>
              <a:t>  </a:t>
            </a:r>
            <a:r>
              <a:rPr lang="en-CA" b="1" dirty="0">
                <a:sym typeface="Wingdings" pitchFamily="2" charset="2"/>
              </a:rPr>
              <a:t>+  2CO</a:t>
            </a:r>
            <a:r>
              <a:rPr lang="en-CA" b="1" baseline="-25000" dirty="0">
                <a:sym typeface="Wingdings" pitchFamily="2" charset="2"/>
              </a:rPr>
              <a:t>2</a:t>
            </a:r>
            <a:r>
              <a:rPr lang="en-CA" b="1" dirty="0">
                <a:sym typeface="Wingdings" pitchFamily="2" charset="2"/>
              </a:rPr>
              <a:t>  </a:t>
            </a:r>
            <a:r>
              <a:rPr lang="en-CA" b="1" dirty="0" smtClean="0">
                <a:sym typeface="Wingdings" pitchFamily="2" charset="2"/>
              </a:rPr>
              <a:t>+  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</a:t>
            </a:r>
            <a:r>
              <a:rPr lang="en-CA" b="1" dirty="0">
                <a:sym typeface="Wingdings" pitchFamily="2" charset="2"/>
              </a:rPr>
              <a:t>ATP </a:t>
            </a:r>
            <a:r>
              <a:rPr lang="en-CA" b="1" dirty="0" smtClean="0">
                <a:sym typeface="Wingdings" pitchFamily="2" charset="2"/>
              </a:rPr>
              <a:t>                  </a:t>
            </a:r>
            <a:r>
              <a:rPr lang="en-CA" sz="2800" b="1" dirty="0" smtClean="0">
                <a:sym typeface="Wingdings" pitchFamily="2" charset="2"/>
              </a:rPr>
              <a:t>	        </a:t>
            </a:r>
            <a:r>
              <a:rPr lang="en-CA" sz="2000" b="1" dirty="0" smtClean="0"/>
              <a:t>lactic acid</a:t>
            </a:r>
            <a:endParaRPr lang="en-CA" sz="2000" b="1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7812360" y="1988840"/>
            <a:ext cx="1123280" cy="576064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7597084" y="3381788"/>
            <a:ext cx="1123280" cy="576064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96336" y="4509120"/>
            <a:ext cx="1123280" cy="576064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032" y="593069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www.youtube.com/watch?v=rGaP9nE8d9k&amp;feature=related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3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Glycolysis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step in both anaerobic and aerobic cellular respiration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042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en-CA" dirty="0" smtClean="0"/>
              <a:t>Energy, Cells, ATP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608512"/>
          </a:xfrm>
        </p:spPr>
        <p:txBody>
          <a:bodyPr/>
          <a:lstStyle/>
          <a:p>
            <a:r>
              <a:rPr lang="en-CA" dirty="0" smtClean="0"/>
              <a:t>Energy is needed in cells for many processes: need ATP</a:t>
            </a:r>
          </a:p>
          <a:p>
            <a:pPr lvl="1"/>
            <a:r>
              <a:rPr lang="en-CA" dirty="0" smtClean="0"/>
              <a:t>Sodium potassium pumps</a:t>
            </a:r>
          </a:p>
          <a:p>
            <a:pPr lvl="1"/>
            <a:r>
              <a:rPr lang="en-CA" dirty="0" smtClean="0"/>
              <a:t>Motion</a:t>
            </a:r>
          </a:p>
          <a:p>
            <a:pPr lvl="1"/>
            <a:r>
              <a:rPr lang="en-CA" dirty="0" smtClean="0"/>
              <a:t>Building molecules</a:t>
            </a:r>
          </a:p>
          <a:p>
            <a:pPr lvl="1"/>
            <a:r>
              <a:rPr lang="en-CA" dirty="0" smtClean="0"/>
              <a:t>Turning reactions on or off</a:t>
            </a:r>
          </a:p>
          <a:p>
            <a:r>
              <a:rPr lang="en-CA" dirty="0" smtClean="0"/>
              <a:t>1 human cells have 1 Billion ATP molecules!</a:t>
            </a:r>
          </a:p>
          <a:p>
            <a:r>
              <a:rPr lang="en-CA" dirty="0" smtClean="0"/>
              <a:t>ATP releases energy when it is broken down into ADP and P</a:t>
            </a:r>
            <a:r>
              <a:rPr lang="en-CA" sz="1600" dirty="0" smtClean="0"/>
              <a:t>i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1968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53" y="513640"/>
            <a:ext cx="7024744" cy="1143000"/>
          </a:xfrm>
        </p:spPr>
        <p:txBody>
          <a:bodyPr>
            <a:noAutofit/>
          </a:bodyPr>
          <a:lstStyle/>
          <a:p>
            <a:r>
              <a:rPr lang="en-CA" sz="8000" b="1" dirty="0">
                <a:solidFill>
                  <a:srgbClr val="0070C0"/>
                </a:solidFill>
              </a:rPr>
              <a:t>Glycolysis</a:t>
            </a:r>
            <a:endParaRPr lang="en-CA" sz="8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45832" y="2656621"/>
            <a:ext cx="4177116" cy="3724761"/>
            <a:chOff x="467544" y="444081"/>
            <a:chExt cx="4194585" cy="5795276"/>
          </a:xfrm>
        </p:grpSpPr>
        <p:grpSp>
          <p:nvGrpSpPr>
            <p:cNvPr id="5" name="Group 4"/>
            <p:cNvGrpSpPr/>
            <p:nvPr/>
          </p:nvGrpSpPr>
          <p:grpSpPr>
            <a:xfrm>
              <a:off x="1187624" y="444081"/>
              <a:ext cx="2132872" cy="1472751"/>
              <a:chOff x="1259632" y="1520923"/>
              <a:chExt cx="1800200" cy="1187997"/>
            </a:xfrm>
            <a:solidFill>
              <a:schemeClr val="tx1"/>
            </a:solidFill>
          </p:grpSpPr>
          <p:sp>
            <p:nvSpPr>
              <p:cNvPr id="36" name="Oval 35"/>
              <p:cNvSpPr/>
              <p:nvPr/>
            </p:nvSpPr>
            <p:spPr>
              <a:xfrm>
                <a:off x="169168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41176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69168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259632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61085" y="1520923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3" name="Straight Connector 42"/>
              <p:cNvCxnSpPr>
                <a:stCxn id="40" idx="7"/>
                <a:endCxn id="36" idx="3"/>
              </p:cNvCxnSpPr>
              <p:nvPr/>
            </p:nvCxnSpPr>
            <p:spPr>
              <a:xfrm flipV="1">
                <a:off x="1444020" y="1957204"/>
                <a:ext cx="279296" cy="20728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39" idx="6"/>
                <a:endCxn id="41" idx="4"/>
              </p:cNvCxnSpPr>
              <p:nvPr/>
            </p:nvCxnSpPr>
            <p:spPr>
              <a:xfrm flipV="1">
                <a:off x="2627784" y="2348880"/>
                <a:ext cx="324036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39" idx="2"/>
              </p:cNvCxnSpPr>
              <p:nvPr/>
            </p:nvCxnSpPr>
            <p:spPr>
              <a:xfrm>
                <a:off x="1888067" y="2600908"/>
                <a:ext cx="523693" cy="0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endCxn id="37" idx="2"/>
              </p:cNvCxnSpPr>
              <p:nvPr/>
            </p:nvCxnSpPr>
            <p:spPr>
              <a:xfrm flipV="1">
                <a:off x="1907704" y="1880828"/>
                <a:ext cx="504056" cy="7376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38" idx="2"/>
              </p:cNvCxnSpPr>
              <p:nvPr/>
            </p:nvCxnSpPr>
            <p:spPr>
              <a:xfrm flipH="1" flipV="1">
                <a:off x="1382365" y="2348880"/>
                <a:ext cx="309315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41" idx="0"/>
              </p:cNvCxnSpPr>
              <p:nvPr/>
            </p:nvCxnSpPr>
            <p:spPr>
              <a:xfrm>
                <a:off x="2627784" y="1888204"/>
                <a:ext cx="324036" cy="244652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40" idx="0"/>
                <a:endCxn id="42" idx="4"/>
              </p:cNvCxnSpPr>
              <p:nvPr/>
            </p:nvCxnSpPr>
            <p:spPr>
              <a:xfrm flipV="1">
                <a:off x="1367644" y="1736947"/>
                <a:ext cx="1453" cy="395909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614380" y="4884119"/>
              <a:ext cx="1404154" cy="1212454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32" name="Oval 31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35" name="Straight Connector 34"/>
                <p:cNvCxnSpPr>
                  <a:endCxn id="33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2490446" y="4884119"/>
              <a:ext cx="1404154" cy="1212454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24" name="Group 23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26" name="Oval 25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9" name="Straight Connector 28"/>
                <p:cNvCxnSpPr>
                  <a:endCxn id="27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2254060" y="2060848"/>
              <a:ext cx="0" cy="2592288"/>
            </a:xfrm>
            <a:prstGeom prst="straightConnector1">
              <a:avLst/>
            </a:prstGeom>
            <a:ln w="63500">
              <a:solidFill>
                <a:schemeClr val="accent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73684" y="2104782"/>
              <a:ext cx="1551805" cy="901462"/>
              <a:chOff x="573684" y="2104782"/>
              <a:chExt cx="1551805" cy="90146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122524" y="2104782"/>
                <a:ext cx="76617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ATP </a:t>
                </a:r>
                <a:endParaRPr lang="en-CA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3684" y="2636912"/>
                <a:ext cx="133402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ADP + 2P</a:t>
                </a:r>
                <a:r>
                  <a:rPr lang="en-CA" baseline="-25000" dirty="0" smtClean="0"/>
                  <a:t>i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23" name="Curved Left Arrow 22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7544" y="3158644"/>
              <a:ext cx="1623813" cy="901462"/>
              <a:chOff x="501676" y="2104782"/>
              <a:chExt cx="1623813" cy="90146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01676" y="2104782"/>
                <a:ext cx="1386918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4</a:t>
                </a:r>
                <a:r>
                  <a:rPr lang="en-CA" dirty="0" smtClean="0"/>
                  <a:t> ADP + 4 P</a:t>
                </a:r>
                <a:r>
                  <a:rPr lang="en-CA" baseline="-25000" dirty="0" smtClean="0"/>
                  <a:t>i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03656" y="2636912"/>
                <a:ext cx="76617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4</a:t>
                </a:r>
                <a:r>
                  <a:rPr lang="en-CA" dirty="0" smtClean="0"/>
                  <a:t> ATP </a:t>
                </a:r>
                <a:endParaRPr lang="en-CA" dirty="0"/>
              </a:p>
            </p:txBody>
          </p:sp>
          <p:sp>
            <p:nvSpPr>
              <p:cNvPr id="20" name="Curved Left Arrow 19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flipH="1">
              <a:off x="2411761" y="2671554"/>
              <a:ext cx="1741687" cy="901462"/>
              <a:chOff x="493569" y="2104782"/>
              <a:chExt cx="1631920" cy="90146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921286" y="2104782"/>
                <a:ext cx="86393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NAD</a:t>
                </a:r>
                <a:r>
                  <a:rPr lang="en-CA" baseline="30000" dirty="0" smtClean="0"/>
                  <a:t>+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3569" y="2636912"/>
                <a:ext cx="1279985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NADH + H</a:t>
                </a:r>
                <a:r>
                  <a:rPr lang="en-CA" baseline="-25000" dirty="0" smtClean="0"/>
                  <a:t>+</a:t>
                </a:r>
                <a:endParaRPr lang="en-CA" baseline="-25000" dirty="0"/>
              </a:p>
            </p:txBody>
          </p:sp>
          <p:sp>
            <p:nvSpPr>
              <p:cNvPr id="17" name="Curved Left Arrow 16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 flipH="1">
              <a:off x="3125646" y="1539354"/>
              <a:ext cx="133081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6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12</a:t>
              </a:r>
              <a:r>
                <a:rPr lang="en-CA" sz="2800" b="1" dirty="0" smtClean="0"/>
                <a:t>O</a:t>
              </a:r>
              <a:r>
                <a:rPr lang="en-CA" sz="2800" b="1" baseline="-25000" dirty="0" smtClean="0"/>
                <a:t>6</a:t>
              </a:r>
              <a:endParaRPr lang="en-CA" sz="2800" b="1" baseline="-25000" dirty="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3453144" y="5562453"/>
              <a:ext cx="120898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3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4</a:t>
              </a:r>
              <a:r>
                <a:rPr lang="en-CA" sz="2800" b="1" dirty="0" smtClean="0"/>
                <a:t>O</a:t>
              </a:r>
              <a:r>
                <a:rPr lang="en-CA" sz="2800" b="1" baseline="-25000" dirty="0"/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 flipH="1">
              <a:off x="1009094" y="5716137"/>
              <a:ext cx="120898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3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4</a:t>
              </a:r>
              <a:r>
                <a:rPr lang="en-CA" sz="2800" b="1" dirty="0" smtClean="0"/>
                <a:t>O</a:t>
              </a:r>
              <a:r>
                <a:rPr lang="en-CA" sz="2800" b="1" baseline="-25000" dirty="0"/>
                <a:t>3</a:t>
              </a:r>
            </a:p>
          </p:txBody>
        </p:sp>
      </p:grpSp>
      <p:pic>
        <p:nvPicPr>
          <p:cNvPr id="50" name="Picture 2" descr="http://tiger.towson.edu/~snicho2/portfolio/structure_animal_ce_cu_la_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0512">
            <a:off x="544687" y="2781459"/>
            <a:ext cx="2735104" cy="208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Curved Down Arrow 51"/>
          <p:cNvSpPr/>
          <p:nvPr/>
        </p:nvSpPr>
        <p:spPr>
          <a:xfrm rot="21074220">
            <a:off x="1288376" y="1892718"/>
            <a:ext cx="3177423" cy="1020899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355976" y="2204864"/>
            <a:ext cx="4608512" cy="4536504"/>
          </a:xfrm>
          <a:prstGeom prst="round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3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iger.towson.edu/~snicho2/portfolio/structure_animal_ce_cu_la_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24944"/>
            <a:ext cx="431482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283968" y="1988840"/>
            <a:ext cx="86409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27584" y="332656"/>
            <a:ext cx="66967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b="1" dirty="0">
                <a:solidFill>
                  <a:srgbClr val="0070C0"/>
                </a:solidFill>
              </a:rPr>
              <a:t>Glycolysis Occurs in the </a:t>
            </a:r>
            <a:br>
              <a:rPr lang="en-CA" sz="4800" b="1" dirty="0">
                <a:solidFill>
                  <a:srgbClr val="0070C0"/>
                </a:solidFill>
              </a:rPr>
            </a:br>
            <a:r>
              <a:rPr lang="en-CA" sz="4800" b="1" dirty="0">
                <a:solidFill>
                  <a:srgbClr val="0070C0"/>
                </a:solidFill>
              </a:rPr>
              <a:t>Cell’s Cytoplasm</a:t>
            </a:r>
            <a:endParaRPr lang="en-CA" sz="4800" b="1" dirty="0" smtClean="0"/>
          </a:p>
          <a:p>
            <a:endParaRPr lang="en-CA" sz="2000" b="1" dirty="0"/>
          </a:p>
          <a:p>
            <a:endParaRPr lang="en-CA" sz="2800" b="1" dirty="0" smtClean="0"/>
          </a:p>
          <a:p>
            <a:endParaRPr lang="en-CA" sz="2800" b="1" dirty="0"/>
          </a:p>
          <a:p>
            <a:endParaRPr lang="en-CA" sz="2800" b="1" dirty="0" smtClean="0"/>
          </a:p>
          <a:p>
            <a:endParaRPr lang="en-CA" sz="2800" b="1" dirty="0"/>
          </a:p>
          <a:p>
            <a:endParaRPr lang="en-CA" sz="2800" b="1" dirty="0" smtClean="0"/>
          </a:p>
          <a:p>
            <a:endParaRPr lang="en-CA" sz="2800" b="1" dirty="0"/>
          </a:p>
          <a:p>
            <a:r>
              <a:rPr lang="en-CA" sz="2800" b="1" dirty="0" smtClean="0"/>
              <a:t>What Cells?</a:t>
            </a:r>
          </a:p>
          <a:p>
            <a:r>
              <a:rPr lang="en-CA" sz="2800" dirty="0" smtClean="0"/>
              <a:t> Plant? Animal?</a:t>
            </a:r>
          </a:p>
          <a:p>
            <a:r>
              <a:rPr lang="en-CA" sz="2800" dirty="0" smtClean="0"/>
              <a:t>   Bacterial? </a:t>
            </a:r>
          </a:p>
          <a:p>
            <a:r>
              <a:rPr lang="en-CA" sz="2800" b="1" dirty="0" smtClean="0">
                <a:solidFill>
                  <a:srgbClr val="0070C0"/>
                </a:solidFill>
              </a:rPr>
              <a:t>              </a:t>
            </a:r>
            <a:endParaRPr lang="en-C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70C0"/>
                </a:solidFill>
              </a:rPr>
              <a:t>Glycolysis</a:t>
            </a:r>
            <a:r>
              <a:rPr lang="en-CA" b="1" dirty="0" smtClean="0"/>
              <a:t> is </a:t>
            </a:r>
            <a:r>
              <a:rPr lang="en-CA" b="1" dirty="0"/>
              <a:t>G</a:t>
            </a:r>
            <a:r>
              <a:rPr lang="en-CA" b="1" dirty="0" smtClean="0"/>
              <a:t>reek for “Sugar Splitting”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b="1" dirty="0" smtClean="0"/>
              <a:t>… which exactly </a:t>
            </a:r>
          </a:p>
          <a:p>
            <a:pPr marL="0" indent="0" algn="r">
              <a:buNone/>
            </a:pPr>
            <a:r>
              <a:rPr lang="en-CA" b="1" dirty="0" smtClean="0"/>
              <a:t>describes the process</a:t>
            </a:r>
            <a:endParaRPr lang="en-CA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573675" y="2011717"/>
            <a:ext cx="2376264" cy="1620045"/>
            <a:chOff x="1259632" y="1520923"/>
            <a:chExt cx="1800200" cy="1187997"/>
          </a:xfrm>
        </p:grpSpPr>
        <p:sp>
          <p:nvSpPr>
            <p:cNvPr id="4" name="Oval 3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8" idx="7"/>
              <a:endCxn id="4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7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5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9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8" idx="0"/>
              <a:endCxn id="10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2748846" y="3789040"/>
            <a:ext cx="12961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46775" y="3610171"/>
            <a:ext cx="913257" cy="11149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939831" y="5197093"/>
            <a:ext cx="1404154" cy="1212454"/>
            <a:chOff x="2403209" y="5211359"/>
            <a:chExt cx="1404154" cy="1212454"/>
          </a:xfrm>
        </p:grpSpPr>
        <p:grpSp>
          <p:nvGrpSpPr>
            <p:cNvPr id="38" name="Group 3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7" name="Straight Connector 46"/>
              <p:cNvCxnSpPr>
                <a:endCxn id="44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499992" y="4502781"/>
            <a:ext cx="1404154" cy="1212454"/>
            <a:chOff x="2403209" y="5211359"/>
            <a:chExt cx="1404154" cy="1212454"/>
          </a:xfrm>
        </p:grpSpPr>
        <p:grpSp>
          <p:nvGrpSpPr>
            <p:cNvPr id="58" name="Group 5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3" name="Straight Connector 62"/>
              <p:cNvCxnSpPr>
                <a:endCxn id="61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51520" y="2276286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b="1" dirty="0" smtClean="0">
              <a:solidFill>
                <a:srgbClr val="0070C0"/>
              </a:solidFill>
            </a:endParaRPr>
          </a:p>
          <a:p>
            <a:endParaRPr lang="en-CA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  Glucose</a:t>
            </a:r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          </a:t>
            </a:r>
            <a:r>
              <a:rPr lang="en-CA" sz="2400" b="1" dirty="0">
                <a:solidFill>
                  <a:srgbClr val="0070C0"/>
                </a:solidFill>
              </a:rPr>
              <a:t>Pyruvate </a:t>
            </a:r>
            <a:r>
              <a:rPr lang="en-CA" sz="2400" b="1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en-CA" sz="2400" b="1" dirty="0" err="1" smtClean="0">
                <a:solidFill>
                  <a:srgbClr val="0070C0"/>
                </a:solidFill>
              </a:rPr>
              <a:t>Pyruvate</a:t>
            </a:r>
            <a:r>
              <a:rPr lang="en-CA" sz="2400" b="1" dirty="0" smtClean="0">
                <a:solidFill>
                  <a:srgbClr val="0070C0"/>
                </a:solidFill>
              </a:rPr>
              <a:t> 	                                                      </a:t>
            </a:r>
          </a:p>
          <a:p>
            <a:r>
              <a:rPr lang="en-CA" sz="2400" b="1" dirty="0" smtClean="0"/>
              <a:t>		</a:t>
            </a:r>
            <a:endParaRPr lang="en-CA" sz="2400" b="1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9" name="Rectangle 38"/>
          <p:cNvSpPr/>
          <p:nvPr/>
        </p:nvSpPr>
        <p:spPr>
          <a:xfrm flipH="1">
            <a:off x="5607523" y="5377975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1077569" y="5453625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955740" y="3594546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6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12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193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274638"/>
            <a:ext cx="8579296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3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b="1" dirty="0" smtClean="0"/>
              <a:t>The carbon “backbone” of glucose is split in half</a:t>
            </a:r>
          </a:p>
          <a:p>
            <a:pPr marL="0" indent="0">
              <a:buNone/>
            </a:pPr>
            <a:r>
              <a:rPr lang="en-CA" b="1" dirty="0" smtClean="0"/>
              <a:t>                  </a:t>
            </a:r>
          </a:p>
          <a:p>
            <a:pPr marL="0" indent="0">
              <a:buNone/>
            </a:pPr>
            <a:endParaRPr lang="en-CA" sz="1800" b="1" dirty="0" smtClean="0"/>
          </a:p>
          <a:p>
            <a:pPr marL="0" indent="0">
              <a:buNone/>
            </a:pPr>
            <a:r>
              <a:rPr lang="en-CA" sz="2800" b="1" dirty="0" smtClean="0"/>
              <a:t>  6-carbon</a:t>
            </a:r>
          </a:p>
          <a:p>
            <a:pPr marL="0" indent="0">
              <a:buNone/>
            </a:pPr>
            <a:r>
              <a:rPr lang="en-CA" sz="2800" b="1" dirty="0" smtClean="0"/>
              <a:t>      sugar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sz="2800" b="1" dirty="0" smtClean="0"/>
              <a:t>    3-carbon                                            </a:t>
            </a:r>
          </a:p>
          <a:p>
            <a:pPr marL="0" indent="0">
              <a:buNone/>
            </a:pPr>
            <a:r>
              <a:rPr lang="en-CA" sz="2800" b="1" dirty="0" smtClean="0"/>
              <a:t>      sugar                                                   </a:t>
            </a:r>
            <a:endParaRPr lang="en-CA" sz="28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362199" y="2011717"/>
            <a:ext cx="2376264" cy="1620045"/>
            <a:chOff x="1259632" y="1520923"/>
            <a:chExt cx="1800200" cy="1187997"/>
          </a:xfrm>
        </p:grpSpPr>
        <p:sp>
          <p:nvSpPr>
            <p:cNvPr id="4" name="Oval 3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8" idx="7"/>
              <a:endCxn id="4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7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5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9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8" idx="0"/>
              <a:endCxn id="10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3117161" y="3720142"/>
            <a:ext cx="12961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52777" y="3763811"/>
            <a:ext cx="913257" cy="11149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939831" y="5157192"/>
            <a:ext cx="1404154" cy="1212454"/>
            <a:chOff x="2403209" y="5211359"/>
            <a:chExt cx="1404154" cy="1212454"/>
          </a:xfrm>
        </p:grpSpPr>
        <p:grpSp>
          <p:nvGrpSpPr>
            <p:cNvPr id="38" name="Group 3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7" name="Straight Connector 46"/>
              <p:cNvCxnSpPr>
                <a:endCxn id="44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499992" y="4502781"/>
            <a:ext cx="1404154" cy="1212454"/>
            <a:chOff x="2403209" y="5211359"/>
            <a:chExt cx="1404154" cy="1212454"/>
          </a:xfrm>
        </p:grpSpPr>
        <p:grpSp>
          <p:nvGrpSpPr>
            <p:cNvPr id="58" name="Group 5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3" name="Straight Connector 62"/>
              <p:cNvCxnSpPr>
                <a:endCxn id="61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10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274638"/>
            <a:ext cx="8579296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3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b="1" dirty="0" smtClean="0">
                <a:solidFill>
                  <a:schemeClr val="bg1"/>
                </a:solidFill>
              </a:rPr>
              <a:t>The carbon “backbone” of                           glucose is split in half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endParaRPr lang="en-CA" sz="1800" b="1" dirty="0" smtClean="0"/>
          </a:p>
          <a:p>
            <a:pPr marL="0" indent="0">
              <a:buNone/>
            </a:pPr>
            <a:r>
              <a:rPr lang="en-CA" sz="2800" b="1" dirty="0" smtClean="0"/>
              <a:t>  6-carbon</a:t>
            </a:r>
          </a:p>
          <a:p>
            <a:pPr marL="0" indent="0">
              <a:buNone/>
            </a:pPr>
            <a:r>
              <a:rPr lang="en-CA" sz="2800" b="1" dirty="0" smtClean="0"/>
              <a:t>      sugar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sz="2800" b="1" dirty="0" smtClean="0"/>
              <a:t>    3-carbon                                           </a:t>
            </a:r>
            <a:r>
              <a:rPr lang="en-CA" sz="2800" b="1" dirty="0" err="1" smtClean="0"/>
              <a:t>3-carbon</a:t>
            </a:r>
            <a:r>
              <a:rPr lang="en-CA" sz="2800" b="1" dirty="0" smtClean="0"/>
              <a:t> </a:t>
            </a:r>
          </a:p>
          <a:p>
            <a:pPr marL="0" indent="0">
              <a:buNone/>
            </a:pPr>
            <a:r>
              <a:rPr lang="en-CA" sz="2800" b="1" dirty="0" smtClean="0"/>
              <a:t>      sugar                                                   sugar</a:t>
            </a:r>
            <a:endParaRPr lang="en-CA" sz="28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573675" y="2011717"/>
            <a:ext cx="2376264" cy="1620045"/>
            <a:chOff x="1259632" y="1520923"/>
            <a:chExt cx="1800200" cy="1187997"/>
          </a:xfrm>
        </p:grpSpPr>
        <p:sp>
          <p:nvSpPr>
            <p:cNvPr id="4" name="Oval 3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8" idx="7"/>
              <a:endCxn id="4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7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5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9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8" idx="0"/>
              <a:endCxn id="10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2748846" y="3789040"/>
            <a:ext cx="12961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46775" y="3610171"/>
            <a:ext cx="913257" cy="11149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939831" y="5197093"/>
            <a:ext cx="1404154" cy="1212454"/>
            <a:chOff x="2403209" y="5211359"/>
            <a:chExt cx="1404154" cy="1212454"/>
          </a:xfrm>
        </p:grpSpPr>
        <p:grpSp>
          <p:nvGrpSpPr>
            <p:cNvPr id="38" name="Group 3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7" name="Straight Connector 46"/>
              <p:cNvCxnSpPr>
                <a:endCxn id="44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499992" y="4502781"/>
            <a:ext cx="1404154" cy="1212454"/>
            <a:chOff x="2403209" y="5211359"/>
            <a:chExt cx="1404154" cy="1212454"/>
          </a:xfrm>
        </p:grpSpPr>
        <p:grpSp>
          <p:nvGrpSpPr>
            <p:cNvPr id="58" name="Group 57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3" name="Straight Connector 62"/>
              <p:cNvCxnSpPr>
                <a:endCxn id="61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949939" y="141155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CA" sz="2800" b="1" dirty="0" smtClean="0"/>
              <a:t>Happens in both Aerobic and </a:t>
            </a:r>
          </a:p>
          <a:p>
            <a:pPr algn="r"/>
            <a:r>
              <a:rPr lang="en-CA" sz="2800" b="1" dirty="0" smtClean="0"/>
              <a:t>Anaerobic Respiration, but is</a:t>
            </a:r>
          </a:p>
          <a:p>
            <a:pPr algn="r"/>
            <a:r>
              <a:rPr lang="en-CA" sz="2800" b="1" dirty="0" smtClean="0"/>
              <a:t>an </a:t>
            </a:r>
            <a:r>
              <a:rPr lang="en-CA" sz="2800" b="1" u="sng" dirty="0"/>
              <a:t>A</a:t>
            </a:r>
            <a:r>
              <a:rPr lang="en-CA" sz="2800" b="1" u="sng" dirty="0" smtClean="0"/>
              <a:t>naerobic Process</a:t>
            </a:r>
          </a:p>
          <a:p>
            <a:pPr algn="r"/>
            <a:r>
              <a:rPr lang="en-CA" sz="2400" b="1" dirty="0" smtClean="0"/>
              <a:t>(oxygen is not required)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1520" y="2276286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b="1" dirty="0" smtClean="0">
              <a:solidFill>
                <a:srgbClr val="0070C0"/>
              </a:solidFill>
            </a:endParaRPr>
          </a:p>
          <a:p>
            <a:endParaRPr lang="en-CA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Glucose</a:t>
            </a:r>
          </a:p>
          <a:p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 smtClean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	                                                 Pyruvate </a:t>
            </a:r>
            <a:r>
              <a:rPr lang="en-CA" sz="2400" b="1" dirty="0" smtClean="0"/>
              <a:t>		</a:t>
            </a:r>
            <a:endParaRPr lang="en-CA" sz="2400" b="1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6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823" y="711884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r>
              <a:rPr lang="en-CA" b="1" dirty="0" smtClean="0"/>
              <a:t>There are </a:t>
            </a:r>
            <a:r>
              <a:rPr lang="en-CA" b="1" u="sng" dirty="0" smtClean="0"/>
              <a:t>ten reactions </a:t>
            </a:r>
            <a:r>
              <a:rPr lang="en-CA" b="1" dirty="0" smtClean="0"/>
              <a:t>that occur in the cytoplasm to convert Glucose into 2 Pyruvate Molecules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 smtClean="0">
                <a:solidFill>
                  <a:srgbClr val="0070C0"/>
                </a:solidFill>
              </a:rPr>
              <a:t>… don’t need to know all 10 steps</a:t>
            </a:r>
            <a:endParaRPr lang="en-CA" b="1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ight Brace 35"/>
          <p:cNvSpPr/>
          <p:nvPr/>
        </p:nvSpPr>
        <p:spPr>
          <a:xfrm>
            <a:off x="3561662" y="2060848"/>
            <a:ext cx="722306" cy="2448272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/>
              <a:t>2 ATP molecules are </a:t>
            </a:r>
            <a:r>
              <a:rPr lang="en-CA" b="1" u="sng" dirty="0" smtClean="0"/>
              <a:t>used</a:t>
            </a:r>
            <a:r>
              <a:rPr lang="en-CA" b="1" dirty="0" smtClean="0"/>
              <a:t> in the process</a:t>
            </a:r>
            <a:endParaRPr lang="en-CA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22524" y="2104782"/>
            <a:ext cx="766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2 ATP </a:t>
            </a: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573684" y="2636912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2 ADP + 2P</a:t>
            </a:r>
            <a:r>
              <a:rPr lang="en-CA" b="1" baseline="-25000" dirty="0" smtClean="0"/>
              <a:t>i</a:t>
            </a:r>
            <a:r>
              <a:rPr lang="en-CA" b="1" dirty="0" smtClean="0"/>
              <a:t> </a:t>
            </a:r>
            <a:endParaRPr lang="en-CA" dirty="0"/>
          </a:p>
        </p:txBody>
      </p:sp>
      <p:sp>
        <p:nvSpPr>
          <p:cNvPr id="37" name="Curved Left Arrow 36"/>
          <p:cNvSpPr/>
          <p:nvPr/>
        </p:nvSpPr>
        <p:spPr>
          <a:xfrm>
            <a:off x="1837457" y="2289448"/>
            <a:ext cx="288032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Cellular Respiration and why it’s cool</a:t>
            </a:r>
          </a:p>
          <a:p>
            <a:r>
              <a:rPr lang="en-CA" dirty="0" smtClean="0"/>
              <a:t>Page 204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238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2 ATP molecules are </a:t>
            </a:r>
            <a:r>
              <a:rPr lang="en-CA" u="sng" dirty="0" smtClean="0"/>
              <a:t>used</a:t>
            </a:r>
            <a:r>
              <a:rPr lang="en-CA" dirty="0" smtClean="0"/>
              <a:t> in the process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 smtClean="0"/>
              <a:t>4 ATP molecules are </a:t>
            </a:r>
            <a:r>
              <a:rPr lang="en-CA" b="1" u="sng" dirty="0" smtClean="0"/>
              <a:t>made</a:t>
            </a:r>
            <a:r>
              <a:rPr lang="en-CA" b="1" dirty="0" smtClean="0"/>
              <a:t> in the process</a:t>
            </a:r>
            <a:endParaRPr lang="en-CA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58644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4</a:t>
              </a:r>
              <a:r>
                <a:rPr lang="en-CA" b="1" dirty="0" smtClean="0"/>
                <a:t> ADP + 4 P</a:t>
              </a:r>
              <a:r>
                <a:rPr lang="en-CA" b="1" baseline="-25000" dirty="0" smtClean="0"/>
                <a:t>i</a:t>
              </a:r>
              <a:r>
                <a:rPr lang="en-CA" b="1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4</a:t>
              </a:r>
              <a:r>
                <a:rPr lang="en-CA" b="1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94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2 ATP molecules are </a:t>
            </a:r>
            <a:r>
              <a:rPr lang="en-CA" u="sng" dirty="0" smtClean="0"/>
              <a:t>used</a:t>
            </a:r>
            <a:r>
              <a:rPr lang="en-CA" dirty="0" smtClean="0"/>
              <a:t> in the process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dirty="0" smtClean="0"/>
              <a:t>4 ATP molecules are </a:t>
            </a:r>
            <a:r>
              <a:rPr lang="en-CA" u="sng" dirty="0" smtClean="0"/>
              <a:t>made</a:t>
            </a:r>
            <a:r>
              <a:rPr lang="en-CA" dirty="0" smtClean="0"/>
              <a:t> in the process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 smtClean="0"/>
              <a:t>   = Resulting in a Net Gain of </a:t>
            </a:r>
            <a:r>
              <a:rPr lang="en-CA" b="1" u="sng" dirty="0" smtClean="0"/>
              <a:t>2 ATP</a:t>
            </a:r>
            <a:r>
              <a:rPr lang="en-CA" b="1" dirty="0" smtClean="0"/>
              <a:t> Molecules</a:t>
            </a:r>
            <a:endParaRPr lang="en-CA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75610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ADP + 4 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0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2 ATP molecules are </a:t>
            </a:r>
            <a:r>
              <a:rPr lang="en-CA" u="sng" dirty="0" smtClean="0"/>
              <a:t>used</a:t>
            </a:r>
            <a:r>
              <a:rPr lang="en-CA" dirty="0" smtClean="0"/>
              <a:t> in the process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dirty="0" smtClean="0"/>
              <a:t>4 ATP molecules are </a:t>
            </a:r>
            <a:r>
              <a:rPr lang="en-CA" u="sng" dirty="0" smtClean="0"/>
              <a:t>made</a:t>
            </a:r>
            <a:r>
              <a:rPr lang="en-CA" dirty="0" smtClean="0"/>
              <a:t> in the process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 smtClean="0"/>
              <a:t>   = Resulting in a Net   Gain of </a:t>
            </a:r>
            <a:r>
              <a:rPr lang="en-CA" b="1" u="sng" dirty="0" smtClean="0"/>
              <a:t>2 ATP</a:t>
            </a:r>
            <a:r>
              <a:rPr lang="en-CA" b="1" dirty="0" smtClean="0"/>
              <a:t> Molecules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58644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ADP + 4 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953277" y="6021288"/>
            <a:ext cx="593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b="1" dirty="0">
                <a:solidFill>
                  <a:srgbClr val="0070C0"/>
                </a:solidFill>
              </a:rPr>
              <a:t>(Remember </a:t>
            </a:r>
            <a:r>
              <a:rPr lang="en-CA" b="1" dirty="0" smtClean="0">
                <a:solidFill>
                  <a:srgbClr val="0070C0"/>
                </a:solidFill>
              </a:rPr>
              <a:t>that Aerobic Respiration Results in 36 ATP Total)</a:t>
            </a:r>
            <a:endParaRPr lang="en-C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r>
              <a:rPr lang="en-CA" b="1" dirty="0" smtClean="0"/>
              <a:t>Redox Reactions</a:t>
            </a: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a</a:t>
            </a:r>
            <a:r>
              <a:rPr lang="en-CA" b="1" dirty="0" smtClean="0"/>
              <a:t>lso produce 2 NADH molecules and 2 H</a:t>
            </a:r>
            <a:r>
              <a:rPr lang="en-CA" b="1" baseline="30000" dirty="0" smtClean="0"/>
              <a:t>+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58644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ADP + 4 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2411761" y="2671554"/>
            <a:ext cx="1796189" cy="901462"/>
            <a:chOff x="442502" y="2104782"/>
            <a:chExt cx="1682987" cy="901462"/>
          </a:xfrm>
        </p:grpSpPr>
        <p:sp>
          <p:nvSpPr>
            <p:cNvPr id="43" name="Rectangle 42"/>
            <p:cNvSpPr/>
            <p:nvPr/>
          </p:nvSpPr>
          <p:spPr>
            <a:xfrm>
              <a:off x="921286" y="2104782"/>
              <a:ext cx="863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 smtClean="0"/>
                <a:t>2 NAD</a:t>
              </a:r>
              <a:r>
                <a:rPr lang="en-CA" b="1" baseline="30000" dirty="0" smtClean="0"/>
                <a:t>+</a:t>
              </a:r>
              <a:r>
                <a:rPr lang="en-CA" b="1" dirty="0" smtClean="0"/>
                <a:t> </a:t>
              </a:r>
              <a:endParaRPr lang="en-CA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2502" y="2636912"/>
              <a:ext cx="13310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 smtClean="0"/>
                <a:t>2 NADH + H</a:t>
              </a:r>
              <a:r>
                <a:rPr lang="en-CA" b="1" baseline="-25000" dirty="0" smtClean="0"/>
                <a:t>+</a:t>
              </a:r>
              <a:endParaRPr lang="en-CA" b="1" baseline="-25000" dirty="0"/>
            </a:p>
          </p:txBody>
        </p:sp>
        <p:sp>
          <p:nvSpPr>
            <p:cNvPr id="45" name="Curved Left Arrow 44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01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168" y="1600200"/>
            <a:ext cx="2602632" cy="4525963"/>
          </a:xfrm>
        </p:spPr>
        <p:txBody>
          <a:bodyPr/>
          <a:lstStyle/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endParaRPr lang="en-CA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How many C, H,  &amp; O atoms are there before                   and after?</a:t>
            </a:r>
            <a:endParaRPr lang="en-CA" b="1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490446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58644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ADP + 4 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2411761" y="2671554"/>
            <a:ext cx="1741687" cy="901462"/>
            <a:chOff x="493569" y="2104782"/>
            <a:chExt cx="1631920" cy="901462"/>
          </a:xfrm>
        </p:grpSpPr>
        <p:sp>
          <p:nvSpPr>
            <p:cNvPr id="43" name="Rectangle 42"/>
            <p:cNvSpPr/>
            <p:nvPr/>
          </p:nvSpPr>
          <p:spPr>
            <a:xfrm>
              <a:off x="921286" y="2104782"/>
              <a:ext cx="863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NAD</a:t>
              </a:r>
              <a:r>
                <a:rPr lang="en-CA" baseline="30000" dirty="0" smtClean="0"/>
                <a:t>+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3569" y="2636912"/>
              <a:ext cx="12799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NADH + H</a:t>
              </a:r>
              <a:r>
                <a:rPr lang="en-CA" baseline="-25000" dirty="0" smtClean="0"/>
                <a:t>+</a:t>
              </a:r>
              <a:endParaRPr lang="en-CA" baseline="-25000" dirty="0"/>
            </a:p>
          </p:txBody>
        </p:sp>
        <p:sp>
          <p:nvSpPr>
            <p:cNvPr id="45" name="Curved Left Arrow 44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 flipH="1">
            <a:off x="3125646" y="1539354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6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12</a:t>
            </a:r>
            <a:r>
              <a:rPr lang="en-CA" sz="2800" b="1" dirty="0" smtClean="0"/>
              <a:t>O</a:t>
            </a:r>
            <a:r>
              <a:rPr lang="en-CA" sz="2800" b="1" baseline="-25000" dirty="0" smtClean="0"/>
              <a:t>6</a:t>
            </a:r>
            <a:endParaRPr lang="en-CA" sz="2800" b="1" baseline="-25000" dirty="0"/>
          </a:p>
        </p:txBody>
      </p:sp>
      <p:sp>
        <p:nvSpPr>
          <p:cNvPr id="47" name="Rectangle 46"/>
          <p:cNvSpPr/>
          <p:nvPr/>
        </p:nvSpPr>
        <p:spPr>
          <a:xfrm flipH="1">
            <a:off x="3453144" y="5562453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259632" y="5473251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9" name="Curved Left Arrow 48"/>
          <p:cNvSpPr/>
          <p:nvPr/>
        </p:nvSpPr>
        <p:spPr>
          <a:xfrm>
            <a:off x="4518113" y="1724366"/>
            <a:ext cx="1278024" cy="3836811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902" y="452654"/>
            <a:ext cx="4330824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>Glycolysis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7640" y="1340768"/>
            <a:ext cx="4330824" cy="4525963"/>
          </a:xfrm>
        </p:spPr>
        <p:txBody>
          <a:bodyPr/>
          <a:lstStyle/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r>
              <a:rPr lang="en-CA" b="1" dirty="0" smtClean="0"/>
              <a:t>                The 4 hydrogen 	    atoms went to 	         </a:t>
            </a:r>
          </a:p>
          <a:p>
            <a:pPr marL="0" indent="0" algn="ctr">
              <a:buNone/>
            </a:pPr>
            <a:r>
              <a:rPr lang="en-CA" b="1" dirty="0"/>
              <a:t> </a:t>
            </a:r>
            <a:r>
              <a:rPr lang="en-CA" b="1" dirty="0" smtClean="0"/>
              <a:t>              make 2NADH 	   	     molecules and 2 H</a:t>
            </a:r>
            <a:r>
              <a:rPr lang="en-CA" b="1" baseline="30000" dirty="0" smtClean="0"/>
              <a:t>+</a:t>
            </a:r>
            <a:endParaRPr lang="en-CA" b="1" baseline="30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44081"/>
            <a:ext cx="2132872" cy="1472751"/>
            <a:chOff x="1259632" y="1520923"/>
            <a:chExt cx="1800200" cy="1187997"/>
          </a:xfrm>
        </p:grpSpPr>
        <p:sp>
          <p:nvSpPr>
            <p:cNvPr id="5" name="Oval 4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2" name="Straight Connector 11"/>
            <p:cNvCxnSpPr>
              <a:stCxn id="9" idx="7"/>
              <a:endCxn id="5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6"/>
              <a:endCxn id="10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11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14380" y="4884119"/>
            <a:ext cx="1404154" cy="1212454"/>
            <a:chOff x="2403209" y="5211359"/>
            <a:chExt cx="1404154" cy="1212454"/>
          </a:xfrm>
        </p:grpSpPr>
        <p:grpSp>
          <p:nvGrpSpPr>
            <p:cNvPr id="20" name="Group 1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753993" y="4884119"/>
            <a:ext cx="1404154" cy="1212454"/>
            <a:chOff x="2403209" y="5211359"/>
            <a:chExt cx="1404154" cy="1212454"/>
          </a:xfrm>
        </p:grpSpPr>
        <p:grpSp>
          <p:nvGrpSpPr>
            <p:cNvPr id="27" name="Group 26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2" name="Straight Connector 31"/>
              <p:cNvCxnSpPr>
                <a:endCxn id="3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V="1">
              <a:off x="3211334" y="5445224"/>
              <a:ext cx="382166" cy="28427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54060" y="2060848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73684" y="2104782"/>
            <a:ext cx="1551805" cy="901462"/>
            <a:chOff x="573684" y="2104782"/>
            <a:chExt cx="1551805" cy="901462"/>
          </a:xfrm>
        </p:grpSpPr>
        <p:sp>
          <p:nvSpPr>
            <p:cNvPr id="33" name="Rectangle 32"/>
            <p:cNvSpPr/>
            <p:nvPr/>
          </p:nvSpPr>
          <p:spPr>
            <a:xfrm>
              <a:off x="1122524" y="210478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ATP </a:t>
              </a:r>
              <a:endParaRPr lang="en-CA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3684" y="2636912"/>
              <a:ext cx="13340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ADP + 2P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37" name="Curved Left Arrow 36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7544" y="3158644"/>
            <a:ext cx="1623813" cy="901462"/>
            <a:chOff x="501676" y="2104782"/>
            <a:chExt cx="1623813" cy="901462"/>
          </a:xfrm>
        </p:grpSpPr>
        <p:sp>
          <p:nvSpPr>
            <p:cNvPr id="39" name="Rectangle 38"/>
            <p:cNvSpPr/>
            <p:nvPr/>
          </p:nvSpPr>
          <p:spPr>
            <a:xfrm>
              <a:off x="501676" y="2104782"/>
              <a:ext cx="1386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ADP + 4 P</a:t>
              </a:r>
              <a:r>
                <a:rPr lang="en-CA" baseline="-25000" dirty="0" smtClean="0"/>
                <a:t>i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03656" y="2636912"/>
              <a:ext cx="766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ATP </a:t>
              </a:r>
              <a:endParaRPr lang="en-CA" dirty="0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2411761" y="2671554"/>
            <a:ext cx="1741687" cy="901462"/>
            <a:chOff x="493569" y="2104782"/>
            <a:chExt cx="1631920" cy="901462"/>
          </a:xfrm>
        </p:grpSpPr>
        <p:sp>
          <p:nvSpPr>
            <p:cNvPr id="43" name="Rectangle 42"/>
            <p:cNvSpPr/>
            <p:nvPr/>
          </p:nvSpPr>
          <p:spPr>
            <a:xfrm>
              <a:off x="921286" y="2104782"/>
              <a:ext cx="863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NAD</a:t>
              </a:r>
              <a:r>
                <a:rPr lang="en-CA" baseline="30000" dirty="0" smtClean="0"/>
                <a:t>+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3569" y="2636912"/>
              <a:ext cx="12799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dirty="0" smtClean="0"/>
                <a:t>2 NADH + H</a:t>
              </a:r>
              <a:r>
                <a:rPr lang="en-CA" baseline="-25000" dirty="0" smtClean="0"/>
                <a:t>+</a:t>
              </a:r>
              <a:endParaRPr lang="en-CA" baseline="-25000" dirty="0"/>
            </a:p>
          </p:txBody>
        </p:sp>
        <p:sp>
          <p:nvSpPr>
            <p:cNvPr id="45" name="Curved Left Arrow 44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 flipH="1">
            <a:off x="3125646" y="1539354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6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12</a:t>
            </a:r>
            <a:r>
              <a:rPr lang="en-CA" sz="2800" b="1" dirty="0" smtClean="0"/>
              <a:t>O</a:t>
            </a:r>
            <a:r>
              <a:rPr lang="en-CA" sz="2800" b="1" baseline="-25000" dirty="0" smtClean="0"/>
              <a:t>6</a:t>
            </a:r>
            <a:endParaRPr lang="en-CA" sz="2800" b="1" baseline="-25000" dirty="0"/>
          </a:p>
        </p:txBody>
      </p:sp>
      <p:sp>
        <p:nvSpPr>
          <p:cNvPr id="47" name="Rectangle 46"/>
          <p:cNvSpPr/>
          <p:nvPr/>
        </p:nvSpPr>
        <p:spPr>
          <a:xfrm flipH="1">
            <a:off x="3453144" y="5562453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1259632" y="5473251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C</a:t>
            </a:r>
            <a:r>
              <a:rPr lang="en-CA" sz="2800" b="1" baseline="-25000" dirty="0" smtClean="0"/>
              <a:t>3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4</a:t>
            </a:r>
            <a:r>
              <a:rPr lang="en-CA" sz="2800" b="1" dirty="0" smtClean="0"/>
              <a:t>O</a:t>
            </a:r>
            <a:r>
              <a:rPr lang="en-CA" sz="2800" b="1" baseline="-25000" dirty="0"/>
              <a:t>3</a:t>
            </a:r>
          </a:p>
        </p:txBody>
      </p:sp>
      <p:sp>
        <p:nvSpPr>
          <p:cNvPr id="49" name="Curved Left Arrow 48"/>
          <p:cNvSpPr/>
          <p:nvPr/>
        </p:nvSpPr>
        <p:spPr>
          <a:xfrm>
            <a:off x="4662129" y="2021900"/>
            <a:ext cx="1134007" cy="3583694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788" y="2408280"/>
            <a:ext cx="4330824" cy="1143000"/>
          </a:xfrm>
        </p:spPr>
        <p:txBody>
          <a:bodyPr>
            <a:normAutofit fontScale="90000"/>
          </a:bodyPr>
          <a:lstStyle/>
          <a:p>
            <a:r>
              <a:rPr lang="en-CA" sz="6600" b="1" dirty="0" smtClean="0">
                <a:solidFill>
                  <a:srgbClr val="0070C0"/>
                </a:solidFill>
              </a:rPr>
              <a:t/>
            </a:r>
            <a:br>
              <a:rPr lang="en-CA" sz="6600" b="1" dirty="0" smtClean="0">
                <a:solidFill>
                  <a:srgbClr val="0070C0"/>
                </a:solidFill>
              </a:rPr>
            </a:br>
            <a:r>
              <a:rPr lang="en-CA" sz="6600" b="1" dirty="0" smtClean="0">
                <a:solidFill>
                  <a:srgbClr val="0070C0"/>
                </a:solidFill>
              </a:rPr>
              <a:t>Net Equation of Glycolysis:</a:t>
            </a:r>
            <a:endParaRPr lang="en-CA" sz="6600" dirty="0">
              <a:solidFill>
                <a:srgbClr val="0070C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66892" y="548680"/>
            <a:ext cx="4177116" cy="3632990"/>
            <a:chOff x="467544" y="444081"/>
            <a:chExt cx="4194585" cy="5652492"/>
          </a:xfrm>
        </p:grpSpPr>
        <p:grpSp>
          <p:nvGrpSpPr>
            <p:cNvPr id="4" name="Group 3"/>
            <p:cNvGrpSpPr/>
            <p:nvPr/>
          </p:nvGrpSpPr>
          <p:grpSpPr>
            <a:xfrm>
              <a:off x="1187624" y="444081"/>
              <a:ext cx="2132872" cy="1472751"/>
              <a:chOff x="1259632" y="1520923"/>
              <a:chExt cx="1800200" cy="1187997"/>
            </a:xfrm>
            <a:solidFill>
              <a:schemeClr val="tx1"/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169168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69168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259632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61085" y="1520923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" name="Straight Connector 11"/>
              <p:cNvCxnSpPr>
                <a:stCxn id="9" idx="7"/>
                <a:endCxn id="5" idx="3"/>
              </p:cNvCxnSpPr>
              <p:nvPr/>
            </p:nvCxnSpPr>
            <p:spPr>
              <a:xfrm flipV="1">
                <a:off x="1444020" y="1957204"/>
                <a:ext cx="279296" cy="20728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8" idx="6"/>
                <a:endCxn id="10" idx="4"/>
              </p:cNvCxnSpPr>
              <p:nvPr/>
            </p:nvCxnSpPr>
            <p:spPr>
              <a:xfrm flipV="1">
                <a:off x="2627784" y="2348880"/>
                <a:ext cx="324036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8" idx="2"/>
              </p:cNvCxnSpPr>
              <p:nvPr/>
            </p:nvCxnSpPr>
            <p:spPr>
              <a:xfrm>
                <a:off x="1888067" y="2600908"/>
                <a:ext cx="523693" cy="0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6" idx="2"/>
              </p:cNvCxnSpPr>
              <p:nvPr/>
            </p:nvCxnSpPr>
            <p:spPr>
              <a:xfrm flipV="1">
                <a:off x="1907704" y="1880828"/>
                <a:ext cx="504056" cy="7376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7" idx="2"/>
              </p:cNvCxnSpPr>
              <p:nvPr/>
            </p:nvCxnSpPr>
            <p:spPr>
              <a:xfrm flipH="1" flipV="1">
                <a:off x="1382365" y="2348880"/>
                <a:ext cx="309315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0" idx="0"/>
              </p:cNvCxnSpPr>
              <p:nvPr/>
            </p:nvCxnSpPr>
            <p:spPr>
              <a:xfrm>
                <a:off x="2627784" y="1888204"/>
                <a:ext cx="324036" cy="244652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9" idx="0"/>
                <a:endCxn id="11" idx="4"/>
              </p:cNvCxnSpPr>
              <p:nvPr/>
            </p:nvCxnSpPr>
            <p:spPr>
              <a:xfrm flipV="1">
                <a:off x="1367644" y="1736947"/>
                <a:ext cx="1453" cy="395909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14380" y="4884119"/>
              <a:ext cx="1404154" cy="1212454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22" name="Oval 21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5" name="Straight Connector 24"/>
                <p:cNvCxnSpPr>
                  <a:endCxn id="23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2490446" y="4884119"/>
              <a:ext cx="1404154" cy="1212454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27" name="Group 26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29" name="Oval 28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32" name="Straight Connector 31"/>
                <p:cNvCxnSpPr>
                  <a:endCxn id="30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Arrow Connector 33"/>
            <p:cNvCxnSpPr/>
            <p:nvPr/>
          </p:nvCxnSpPr>
          <p:spPr>
            <a:xfrm>
              <a:off x="2254060" y="2060848"/>
              <a:ext cx="0" cy="2592288"/>
            </a:xfrm>
            <a:prstGeom prst="straightConnector1">
              <a:avLst/>
            </a:prstGeom>
            <a:ln w="63500">
              <a:solidFill>
                <a:schemeClr val="accent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573684" y="2104782"/>
              <a:ext cx="1551805" cy="901462"/>
              <a:chOff x="573684" y="2104782"/>
              <a:chExt cx="1551805" cy="90146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122524" y="2104782"/>
                <a:ext cx="76617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ATP </a:t>
                </a:r>
                <a:endParaRPr lang="en-CA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73684" y="2636912"/>
                <a:ext cx="133402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ADP + 2P</a:t>
                </a:r>
                <a:r>
                  <a:rPr lang="en-CA" baseline="-25000" dirty="0" smtClean="0"/>
                  <a:t>i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37" name="Curved Left Arrow 36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67544" y="3158644"/>
              <a:ext cx="1623813" cy="901462"/>
              <a:chOff x="501676" y="2104782"/>
              <a:chExt cx="1623813" cy="90146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01676" y="2104782"/>
                <a:ext cx="1386918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4</a:t>
                </a:r>
                <a:r>
                  <a:rPr lang="en-CA" dirty="0" smtClean="0"/>
                  <a:t> ADP + 4 P</a:t>
                </a:r>
                <a:r>
                  <a:rPr lang="en-CA" baseline="-25000" dirty="0" smtClean="0"/>
                  <a:t>i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103656" y="2636912"/>
                <a:ext cx="76617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4</a:t>
                </a:r>
                <a:r>
                  <a:rPr lang="en-CA" dirty="0" smtClean="0"/>
                  <a:t> ATP </a:t>
                </a:r>
                <a:endParaRPr lang="en-CA" dirty="0"/>
              </a:p>
            </p:txBody>
          </p:sp>
          <p:sp>
            <p:nvSpPr>
              <p:cNvPr id="41" name="Curved Left Arrow 40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2411761" y="2671554"/>
              <a:ext cx="1741687" cy="901462"/>
              <a:chOff x="493569" y="2104782"/>
              <a:chExt cx="1631920" cy="901462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921286" y="2104782"/>
                <a:ext cx="86393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NAD</a:t>
                </a:r>
                <a:r>
                  <a:rPr lang="en-CA" baseline="30000" dirty="0" smtClean="0"/>
                  <a:t>+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3569" y="2636912"/>
                <a:ext cx="1279985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2 NADH + H</a:t>
                </a:r>
                <a:r>
                  <a:rPr lang="en-CA" baseline="-25000" dirty="0" smtClean="0"/>
                  <a:t>+</a:t>
                </a:r>
                <a:endParaRPr lang="en-CA" baseline="-25000" dirty="0"/>
              </a:p>
            </p:txBody>
          </p:sp>
          <p:sp>
            <p:nvSpPr>
              <p:cNvPr id="45" name="Curved Left Arrow 44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 flipH="1">
              <a:off x="3125646" y="1539354"/>
              <a:ext cx="133081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6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12</a:t>
              </a:r>
              <a:r>
                <a:rPr lang="en-CA" sz="2800" b="1" dirty="0" smtClean="0"/>
                <a:t>O</a:t>
              </a:r>
              <a:r>
                <a:rPr lang="en-CA" sz="2800" b="1" baseline="-25000" dirty="0" smtClean="0"/>
                <a:t>6</a:t>
              </a:r>
              <a:endParaRPr lang="en-CA" sz="2800" b="1" baseline="-25000" dirty="0"/>
            </a:p>
          </p:txBody>
        </p:sp>
        <p:sp>
          <p:nvSpPr>
            <p:cNvPr id="47" name="Rectangle 46"/>
            <p:cNvSpPr/>
            <p:nvPr/>
          </p:nvSpPr>
          <p:spPr>
            <a:xfrm flipH="1">
              <a:off x="3453144" y="5562453"/>
              <a:ext cx="120898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3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4</a:t>
              </a:r>
              <a:r>
                <a:rPr lang="en-CA" sz="2800" b="1" dirty="0" smtClean="0"/>
                <a:t>O</a:t>
              </a:r>
              <a:r>
                <a:rPr lang="en-CA" sz="2800" b="1" baseline="-25000" dirty="0"/>
                <a:t>3</a:t>
              </a:r>
            </a:p>
          </p:txBody>
        </p:sp>
        <p:sp>
          <p:nvSpPr>
            <p:cNvPr id="48" name="Rectangle 47"/>
            <p:cNvSpPr/>
            <p:nvPr/>
          </p:nvSpPr>
          <p:spPr>
            <a:xfrm flipH="1">
              <a:off x="1259632" y="5473251"/>
              <a:ext cx="120898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800" b="1" dirty="0" smtClean="0"/>
                <a:t>C</a:t>
              </a:r>
              <a:r>
                <a:rPr lang="en-CA" sz="2800" b="1" baseline="-25000" dirty="0" smtClean="0"/>
                <a:t>3</a:t>
              </a:r>
              <a:r>
                <a:rPr lang="en-CA" sz="2800" b="1" dirty="0" smtClean="0"/>
                <a:t>H</a:t>
              </a:r>
              <a:r>
                <a:rPr lang="en-CA" sz="2800" b="1" baseline="-25000" dirty="0" smtClean="0"/>
                <a:t>4</a:t>
              </a:r>
              <a:r>
                <a:rPr lang="en-CA" sz="2800" b="1" dirty="0" smtClean="0"/>
                <a:t>O</a:t>
              </a:r>
              <a:r>
                <a:rPr lang="en-CA" sz="2800" b="1" baseline="-25000" dirty="0"/>
                <a:t>3</a:t>
              </a:r>
            </a:p>
          </p:txBody>
        </p:sp>
      </p:grpSp>
      <p:sp>
        <p:nvSpPr>
          <p:cNvPr id="49" name="Content Placeholder 2"/>
          <p:cNvSpPr txBox="1">
            <a:spLocks/>
          </p:cNvSpPr>
          <p:nvPr/>
        </p:nvSpPr>
        <p:spPr>
          <a:xfrm>
            <a:off x="267083" y="4807693"/>
            <a:ext cx="9345477" cy="423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b="1" dirty="0" smtClean="0">
                <a:solidFill>
                  <a:srgbClr val="0070C0"/>
                </a:solidFill>
              </a:rPr>
              <a:t> 1 glucose + 2ADP + 2P</a:t>
            </a:r>
            <a:r>
              <a:rPr lang="en-CA" b="1" baseline="-25000" dirty="0" smtClean="0">
                <a:solidFill>
                  <a:srgbClr val="0070C0"/>
                </a:solidFill>
              </a:rPr>
              <a:t>i</a:t>
            </a:r>
            <a:r>
              <a:rPr lang="en-CA" b="1" dirty="0" smtClean="0">
                <a:solidFill>
                  <a:srgbClr val="0070C0"/>
                </a:solidFill>
              </a:rPr>
              <a:t> + 2NAD</a:t>
            </a:r>
            <a:r>
              <a:rPr lang="en-CA" b="1" baseline="30000" dirty="0" smtClean="0">
                <a:solidFill>
                  <a:srgbClr val="0070C0"/>
                </a:solidFill>
              </a:rPr>
              <a:t>+</a:t>
            </a:r>
            <a:r>
              <a:rPr lang="en-CA" b="1" dirty="0" smtClean="0">
                <a:solidFill>
                  <a:srgbClr val="0070C0"/>
                </a:solidFill>
              </a:rPr>
              <a:t>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endParaRPr lang="en-CA" b="1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CA" b="1" dirty="0">
                <a:solidFill>
                  <a:srgbClr val="0070C0"/>
                </a:solidFill>
              </a:rPr>
              <a:t> </a:t>
            </a:r>
            <a:r>
              <a:rPr lang="en-CA" b="1" dirty="0" smtClean="0">
                <a:solidFill>
                  <a:srgbClr val="0070C0"/>
                </a:solidFill>
              </a:rPr>
              <a:t>              2 pyruvate + 2ATP + 2NADH + 2H</a:t>
            </a:r>
            <a:r>
              <a:rPr lang="en-CA" b="1" baseline="30000" dirty="0" smtClean="0">
                <a:solidFill>
                  <a:srgbClr val="0070C0"/>
                </a:solidFill>
              </a:rPr>
              <a:t>+</a:t>
            </a:r>
          </a:p>
          <a:p>
            <a:pPr marL="0" indent="0" algn="ctr">
              <a:buFont typeface="Arial" pitchFamily="34" charset="0"/>
              <a:buNone/>
            </a:pPr>
            <a:endParaRPr lang="en-CA" b="1" dirty="0"/>
          </a:p>
        </p:txBody>
      </p:sp>
      <p:sp>
        <p:nvSpPr>
          <p:cNvPr id="3" name="Rectangle 2"/>
          <p:cNvSpPr/>
          <p:nvPr/>
        </p:nvSpPr>
        <p:spPr>
          <a:xfrm>
            <a:off x="267083" y="4725144"/>
            <a:ext cx="8697405" cy="1573635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13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b="1" dirty="0" smtClean="0"/>
              <a:t>Stages Involved…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59" y="120729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1) Glycolysis</a:t>
            </a:r>
            <a:r>
              <a:rPr lang="en-CA" b="1" dirty="0">
                <a:solidFill>
                  <a:srgbClr val="0070C0"/>
                </a:solidFill>
                <a:sym typeface="Symbol"/>
              </a:rPr>
              <a:t> </a:t>
            </a:r>
            <a:r>
              <a:rPr lang="en-CA" b="1" dirty="0">
                <a:solidFill>
                  <a:srgbClr val="FF0000"/>
                </a:solidFill>
                <a:sym typeface="Symbol"/>
              </a:rPr>
              <a:t></a:t>
            </a:r>
            <a:endParaRPr lang="en-C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Pyruvate Oxidation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3) The Krebs Cycle</a:t>
            </a:r>
          </a:p>
          <a:p>
            <a:pPr marL="0" indent="0">
              <a:buNone/>
            </a:pPr>
            <a:r>
              <a:rPr lang="en-CA" dirty="0" smtClean="0"/>
              <a:t>	4) Electron Transport Chain &amp; Chemiosmosis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2) ANAEROBIC Cellular Respiration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	</a:t>
            </a:r>
            <a:r>
              <a:rPr lang="en-CA" b="1" dirty="0" smtClean="0"/>
              <a:t>1) Glycolysis </a:t>
            </a:r>
            <a:r>
              <a:rPr lang="en-CA" b="1" dirty="0">
                <a:solidFill>
                  <a:srgbClr val="FF0000"/>
                </a:solidFill>
                <a:sym typeface="Symbol"/>
              </a:rPr>
              <a:t></a:t>
            </a:r>
            <a:endParaRPr lang="en-C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Fermentation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67544" y="5661248"/>
            <a:ext cx="7591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 smtClean="0"/>
              <a:t>Note that both process start with Glycolysis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425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Glycolysis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Really not that efficient</a:t>
            </a:r>
          </a:p>
          <a:p>
            <a:r>
              <a:rPr lang="en-CA" dirty="0" smtClean="0"/>
              <a:t>Only 2.2% efficient</a:t>
            </a:r>
          </a:p>
          <a:p>
            <a:r>
              <a:rPr lang="en-CA" dirty="0" smtClean="0"/>
              <a:t>Simple organisms use glycolysis for all their energy needs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0412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CA" sz="3600" b="1" u="sng" dirty="0" smtClean="0"/>
              <a:t>NET ATP GAIN SO FAR</a:t>
            </a:r>
            <a:endParaRPr lang="en-CA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Glucose</a:t>
            </a:r>
          </a:p>
          <a:p>
            <a:pPr marL="0" indent="0">
              <a:buNone/>
            </a:pPr>
            <a:r>
              <a:rPr lang="en-CA" sz="2800" b="1" dirty="0" smtClean="0"/>
              <a:t>           - Glycolysis………………………………….</a:t>
            </a:r>
            <a:r>
              <a:rPr lang="en-CA" sz="2800" b="1" dirty="0" smtClean="0">
                <a:solidFill>
                  <a:srgbClr val="0070C0"/>
                </a:solidFill>
              </a:rPr>
              <a:t> </a:t>
            </a:r>
            <a:endParaRPr lang="en-CA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2 ATP</a:t>
            </a:r>
          </a:p>
          <a:p>
            <a:pPr marL="0" indent="0">
              <a:buNone/>
            </a:pPr>
            <a:endParaRPr lang="en-CA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Pyruvate</a:t>
            </a:r>
          </a:p>
          <a:p>
            <a:pPr marL="0" indent="0">
              <a:buNone/>
            </a:pPr>
            <a:endParaRPr lang="en-CA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Acetyl CoA</a:t>
            </a:r>
          </a:p>
          <a:p>
            <a:pPr marL="0" indent="0">
              <a:buNone/>
            </a:pPr>
            <a:endParaRPr lang="en-C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Krebs Cycle</a:t>
            </a:r>
          </a:p>
          <a:p>
            <a:pPr marL="0" indent="0">
              <a:buNone/>
            </a:pPr>
            <a:endParaRPr lang="en-CA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CA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CA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				           TOTAL  36 ATP</a:t>
            </a:r>
            <a:endParaRPr lang="en-CA" sz="2800" b="1" dirty="0">
              <a:solidFill>
                <a:srgbClr val="0070C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916706" y="1824755"/>
            <a:ext cx="131674" cy="47747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>
            <a:off x="901685" y="2801888"/>
            <a:ext cx="196333" cy="43204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Down Arrow 7"/>
          <p:cNvSpPr/>
          <p:nvPr/>
        </p:nvSpPr>
        <p:spPr>
          <a:xfrm>
            <a:off x="901685" y="3820585"/>
            <a:ext cx="216024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539552" y="4869160"/>
            <a:ext cx="1761605" cy="1675687"/>
            <a:chOff x="4531234" y="3109707"/>
            <a:chExt cx="2117762" cy="2350213"/>
          </a:xfrm>
        </p:grpSpPr>
        <p:sp>
          <p:nvSpPr>
            <p:cNvPr id="11" name="Circular Arrow 10"/>
            <p:cNvSpPr/>
            <p:nvPr/>
          </p:nvSpPr>
          <p:spPr>
            <a:xfrm rot="20326314">
              <a:off x="4531234" y="3109707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2" name="Circular Arrow 11"/>
            <p:cNvSpPr/>
            <p:nvPr/>
          </p:nvSpPr>
          <p:spPr>
            <a:xfrm rot="9436979">
              <a:off x="4632772" y="3227672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004048" y="3194148"/>
              <a:ext cx="367112" cy="594892"/>
              <a:chOff x="6851940" y="3152365"/>
              <a:chExt cx="367112" cy="594892"/>
            </a:xfrm>
          </p:grpSpPr>
          <p:sp>
            <p:nvSpPr>
              <p:cNvPr id="21" name="Rectangle 20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0555398">
              <a:off x="5816818" y="4737441"/>
              <a:ext cx="367112" cy="594892"/>
              <a:chOff x="6851940" y="3152365"/>
              <a:chExt cx="367112" cy="594892"/>
            </a:xfrm>
          </p:grpSpPr>
          <p:sp>
            <p:nvSpPr>
              <p:cNvPr id="19" name="Rectangle 18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5313989" y="3274733"/>
              <a:ext cx="88812" cy="2890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96136" y="5047521"/>
              <a:ext cx="88812" cy="2311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1"/>
              <a:endCxn id="11" idx="3"/>
            </p:cNvCxnSpPr>
            <p:nvPr/>
          </p:nvCxnSpPr>
          <p:spPr>
            <a:xfrm flipH="1">
              <a:off x="5891636" y="3563806"/>
              <a:ext cx="455664" cy="2020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3"/>
              <a:endCxn id="12" idx="1"/>
            </p:cNvCxnSpPr>
            <p:nvPr/>
          </p:nvCxnSpPr>
          <p:spPr>
            <a:xfrm flipH="1">
              <a:off x="4848270" y="4814052"/>
              <a:ext cx="450912" cy="2155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5940152" y="6084347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Glucose is the product from photosynthesis</a:t>
            </a:r>
          </a:p>
          <a:p>
            <a:r>
              <a:rPr lang="en-CA" dirty="0" smtClean="0"/>
              <a:t>Plants store glucose in the form of starch</a:t>
            </a:r>
          </a:p>
          <a:p>
            <a:r>
              <a:rPr lang="en-CA" dirty="0" smtClean="0"/>
              <a:t>Animals store glucose in the form of glycogen</a:t>
            </a:r>
          </a:p>
          <a:p>
            <a:r>
              <a:rPr lang="en-CA" dirty="0" smtClean="0"/>
              <a:t>Cells need ATP for energy for particular processes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0557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Aerobic Cellular Respiration</a:t>
            </a:r>
          </a:p>
          <a:p>
            <a:endParaRPr lang="en-CA" dirty="0"/>
          </a:p>
          <a:p>
            <a:r>
              <a:rPr lang="en-CA" dirty="0" smtClean="0"/>
              <a:t>Needs oxygen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8296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b="1" dirty="0" smtClean="0"/>
              <a:t>Stages Involved…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2" y="142331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dirty="0" smtClean="0"/>
              <a:t>	1) Glycolysis</a:t>
            </a:r>
            <a:r>
              <a:rPr lang="en-CA" dirty="0">
                <a:solidFill>
                  <a:srgbClr val="0070C0"/>
                </a:solidFill>
                <a:sym typeface="Symbol"/>
              </a:rPr>
              <a:t> </a:t>
            </a:r>
            <a:r>
              <a:rPr lang="en-CA" b="1" dirty="0" smtClean="0">
                <a:solidFill>
                  <a:srgbClr val="FF0000"/>
                </a:solidFill>
                <a:sym typeface="Symbol"/>
              </a:rPr>
              <a:t>  </a:t>
            </a:r>
            <a:r>
              <a:rPr lang="en-CA" b="1" dirty="0" smtClean="0">
                <a:sym typeface="Symbol"/>
              </a:rPr>
              <a:t>= Cytoplasm </a:t>
            </a:r>
            <a:endParaRPr lang="en-CA" b="1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Pyruvate Oxidation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3) The Krebs Cycle                     </a:t>
            </a:r>
          </a:p>
          <a:p>
            <a:pPr marL="0" indent="0">
              <a:buNone/>
            </a:pPr>
            <a:r>
              <a:rPr lang="en-CA" dirty="0" smtClean="0"/>
              <a:t>	4) Electron Transport Chain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&amp; Chemiosmosis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4968044" y="2411077"/>
            <a:ext cx="648072" cy="216024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8144" y="3171709"/>
            <a:ext cx="2504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 smtClean="0"/>
              <a:t>Mitochondria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5877272"/>
            <a:ext cx="87129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sz="2400" dirty="0" smtClean="0">
                <a:hlinkClick r:id="rId2"/>
              </a:rPr>
              <a:t>www.youtube.com/watch?v=rGaP9nE8d9k&amp;feature=related</a:t>
            </a:r>
            <a:endParaRPr lang="en-CA" dirty="0"/>
          </a:p>
          <a:p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95355" y="5445224"/>
            <a:ext cx="1228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/>
              <a:t>VIDEO: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1511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6">
                    <a:lumMod val="75000"/>
                  </a:schemeClr>
                </a:solidFill>
              </a:rPr>
              <a:t>Mitochondria</a:t>
            </a:r>
            <a:endParaRPr lang="en-CA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micro.magnet.fsu.edu/cells/mitochondria/images/mitochondriafig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3" b="7955"/>
          <a:stretch/>
        </p:blipFill>
        <p:spPr bwMode="auto">
          <a:xfrm>
            <a:off x="4572000" y="1471817"/>
            <a:ext cx="4032448" cy="358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iger.towson.edu/~snicho2/portfolio/structure_animal_ce_cu_la_7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0512">
            <a:off x="509414" y="1491464"/>
            <a:ext cx="2735104" cy="208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692696" y="4293096"/>
            <a:ext cx="8229600" cy="4454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b="1" dirty="0" smtClean="0"/>
              <a:t>Cellular Organelles </a:t>
            </a:r>
            <a:endParaRPr lang="en-CA" b="1" dirty="0"/>
          </a:p>
        </p:txBody>
      </p:sp>
      <p:sp>
        <p:nvSpPr>
          <p:cNvPr id="6" name="Rectangle 5"/>
          <p:cNvSpPr/>
          <p:nvPr/>
        </p:nvSpPr>
        <p:spPr>
          <a:xfrm>
            <a:off x="2699792" y="2276872"/>
            <a:ext cx="576064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572000" y="1471817"/>
            <a:ext cx="4032448" cy="35827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Arrow 8"/>
          <p:cNvSpPr/>
          <p:nvPr/>
        </p:nvSpPr>
        <p:spPr>
          <a:xfrm rot="20754045">
            <a:off x="3285415" y="2387964"/>
            <a:ext cx="936104" cy="19424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11560" y="1628800"/>
            <a:ext cx="576064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763688" y="2429272"/>
            <a:ext cx="576064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8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484784"/>
            <a:ext cx="4464496" cy="4785395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n-CA" b="1" dirty="0" smtClean="0">
                <a:sym typeface="Wingdings" pitchFamily="2" charset="2"/>
              </a:rPr>
              <a:t>The vital organelles specialize in the production of large quantities of ATP</a:t>
            </a:r>
          </a:p>
          <a:p>
            <a:pPr marL="0" indent="0">
              <a:buNone/>
            </a:pPr>
            <a:r>
              <a:rPr lang="en-CA" b="1" dirty="0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r>
              <a:rPr lang="en-CA" b="1" dirty="0" smtClean="0">
                <a:sym typeface="Wingdings" pitchFamily="2" charset="2"/>
              </a:rPr>
              <a:t> Composed of smooth </a:t>
            </a:r>
            <a:r>
              <a:rPr lang="en-CA" b="1" u="sng" dirty="0" smtClean="0">
                <a:sym typeface="Wingdings" pitchFamily="2" charset="2"/>
              </a:rPr>
              <a:t>outer membrane </a:t>
            </a:r>
            <a:r>
              <a:rPr lang="en-CA" b="1" dirty="0" smtClean="0">
                <a:sym typeface="Wingdings" pitchFamily="2" charset="2"/>
              </a:rPr>
              <a:t>and highly folded </a:t>
            </a:r>
            <a:r>
              <a:rPr lang="en-CA" b="1" u="sng" dirty="0" smtClean="0">
                <a:sym typeface="Wingdings" pitchFamily="2" charset="2"/>
              </a:rPr>
              <a:t>inner membrane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6">
                    <a:lumMod val="75000"/>
                  </a:schemeClr>
                </a:solidFill>
              </a:rPr>
              <a:t>Mitochondria</a:t>
            </a:r>
            <a:endParaRPr lang="en-CA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453251" y="2060848"/>
            <a:ext cx="5008445" cy="3781086"/>
            <a:chOff x="-485423" y="2060848"/>
            <a:chExt cx="5008445" cy="3781086"/>
          </a:xfrm>
        </p:grpSpPr>
        <p:pic>
          <p:nvPicPr>
            <p:cNvPr id="9" name="Picture 2" descr="http://micro.magnet.fsu.edu/cells/mitochondria/images/mitochondriafigure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4" b="8377"/>
            <a:stretch/>
          </p:blipFill>
          <p:spPr bwMode="auto">
            <a:xfrm>
              <a:off x="323528" y="2060848"/>
              <a:ext cx="4199494" cy="3781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 rot="2268318">
              <a:off x="2351057" y="2697076"/>
              <a:ext cx="2099747" cy="7558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 rot="2679567">
              <a:off x="-485423" y="4613087"/>
              <a:ext cx="3052321" cy="1223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3416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2143397"/>
            <a:ext cx="40427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… performs many functions associated with aerobic cellular respiration </a:t>
            </a:r>
          </a:p>
          <a:p>
            <a:pPr marL="0" indent="0">
              <a:buNone/>
            </a:pPr>
            <a:endParaRPr lang="en-CA" sz="12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… creates two compartments within the mitochondrion 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6">
                    <a:lumMod val="75000"/>
                  </a:schemeClr>
                </a:solidFill>
              </a:rPr>
              <a:t>Mitochondria</a:t>
            </a:r>
            <a:endParaRPr lang="en-CA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1478564"/>
            <a:ext cx="4077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 smtClean="0">
                <a:sym typeface="Wingdings" pitchFamily="2" charset="2"/>
              </a:rPr>
              <a:t>The Inner Membrane…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485423" y="2060848"/>
            <a:ext cx="5008445" cy="3781086"/>
            <a:chOff x="-485423" y="2060848"/>
            <a:chExt cx="5008445" cy="3781086"/>
          </a:xfrm>
        </p:grpSpPr>
        <p:pic>
          <p:nvPicPr>
            <p:cNvPr id="9" name="Picture 2" descr="http://micro.magnet.fsu.edu/cells/mitochondria/images/mitochondriafigure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4" b="8377"/>
            <a:stretch/>
          </p:blipFill>
          <p:spPr bwMode="auto">
            <a:xfrm>
              <a:off x="323528" y="2060848"/>
              <a:ext cx="4199494" cy="3781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 rot="2268318">
              <a:off x="2351057" y="2697076"/>
              <a:ext cx="2099747" cy="7558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 rot="2679567">
              <a:off x="-485423" y="4613087"/>
              <a:ext cx="3052321" cy="1223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H="1">
            <a:off x="2683490" y="2063339"/>
            <a:ext cx="1839532" cy="1205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6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485423" y="2060848"/>
            <a:ext cx="5008445" cy="3781086"/>
            <a:chOff x="-485423" y="2060848"/>
            <a:chExt cx="5008445" cy="3781086"/>
          </a:xfrm>
        </p:grpSpPr>
        <p:pic>
          <p:nvPicPr>
            <p:cNvPr id="15" name="Picture 2" descr="http://micro.magnet.fsu.edu/cells/mitochondria/images/mitochondriafigure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4" b="8377"/>
            <a:stretch/>
          </p:blipFill>
          <p:spPr bwMode="auto">
            <a:xfrm>
              <a:off x="323528" y="2060848"/>
              <a:ext cx="4199494" cy="3781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 rot="2268318">
              <a:off x="2351057" y="2697076"/>
              <a:ext cx="2099747" cy="7558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/>
          </p:nvSpPr>
          <p:spPr>
            <a:xfrm rot="2679567">
              <a:off x="-485423" y="4613087"/>
              <a:ext cx="3052321" cy="1223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3704" y="1556793"/>
            <a:ext cx="404279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Matrix</a:t>
            </a:r>
          </a:p>
          <a:p>
            <a:pPr marL="0" indent="0">
              <a:buNone/>
            </a:pPr>
            <a:r>
              <a:rPr lang="en-CA" b="1" dirty="0">
                <a:sym typeface="Wingdings" pitchFamily="2" charset="2"/>
              </a:rPr>
              <a:t>=</a:t>
            </a:r>
            <a:r>
              <a:rPr lang="en-CA" b="1" dirty="0" smtClean="0">
                <a:sym typeface="Wingdings" pitchFamily="2" charset="2"/>
              </a:rPr>
              <a:t> Fluid that fills the interior space</a:t>
            </a:r>
            <a:endParaRPr lang="en-CA" b="1" dirty="0">
              <a:sym typeface="Wingdings" pitchFamily="2" charset="2"/>
            </a:endParaRP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Intermembrane Space</a:t>
            </a:r>
          </a:p>
          <a:p>
            <a:pPr marL="0" indent="0">
              <a:buNone/>
            </a:pPr>
            <a:r>
              <a:rPr lang="en-CA" b="1" dirty="0">
                <a:sym typeface="Wingdings" pitchFamily="2" charset="2"/>
              </a:rPr>
              <a:t>=</a:t>
            </a:r>
            <a:r>
              <a:rPr lang="en-CA" b="1" dirty="0" smtClean="0">
                <a:sym typeface="Wingdings" pitchFamily="2" charset="2"/>
              </a:rPr>
              <a:t> Fluid-filled space between the inner and outer membrane</a:t>
            </a:r>
            <a:endParaRPr lang="en-CA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6">
                    <a:lumMod val="75000"/>
                  </a:schemeClr>
                </a:solidFill>
              </a:rPr>
              <a:t>Mitochondria</a:t>
            </a:r>
            <a:endParaRPr lang="en-CA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81412" y="2996952"/>
            <a:ext cx="1778620" cy="8481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39952" y="4437112"/>
            <a:ext cx="961318" cy="256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9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b="1" dirty="0" smtClean="0"/>
              <a:t>Stages Involved…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2" y="142331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dirty="0" smtClean="0"/>
              <a:t>	1) Glycolysis</a:t>
            </a:r>
            <a:r>
              <a:rPr lang="en-CA" dirty="0">
                <a:solidFill>
                  <a:srgbClr val="0070C0"/>
                </a:solidFill>
                <a:sym typeface="Symbol"/>
              </a:rPr>
              <a:t> </a:t>
            </a:r>
            <a:r>
              <a:rPr lang="en-CA" b="1" dirty="0" smtClean="0">
                <a:solidFill>
                  <a:srgbClr val="FF0000"/>
                </a:solidFill>
                <a:sym typeface="Symbol"/>
              </a:rPr>
              <a:t>  </a:t>
            </a:r>
            <a:r>
              <a:rPr lang="en-CA" dirty="0" smtClean="0">
                <a:sym typeface="Symbol"/>
              </a:rPr>
              <a:t>= Cytoplasm 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rgbClr val="FF0000"/>
                </a:solidFill>
              </a:rPr>
              <a:t>2) Pyruvate Oxidation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3) The Krebs Cycle                     </a:t>
            </a:r>
          </a:p>
          <a:p>
            <a:pPr marL="0" indent="0">
              <a:buNone/>
            </a:pPr>
            <a:r>
              <a:rPr lang="en-CA" dirty="0" smtClean="0"/>
              <a:t>	4) Electron Transport Chain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&amp; Chemiosmosis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5292080" y="2412177"/>
            <a:ext cx="648072" cy="216024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4169" y="3214715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201930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Stage 2: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Pyruvate Oxidation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556792"/>
            <a:ext cx="4176464" cy="4525963"/>
          </a:xfrm>
        </p:spPr>
        <p:txBody>
          <a:bodyPr/>
          <a:lstStyle/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Pyruvate Oxidation:</a:t>
            </a:r>
            <a:endParaRPr lang="en-CA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a chemical pathway that connects glycolysis in the Cytoplasm with the Krebs Cycle in the Mitochondrial Matrix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485423" y="2060848"/>
            <a:ext cx="5008445" cy="3781086"/>
            <a:chOff x="-485423" y="2060848"/>
            <a:chExt cx="5008445" cy="3781086"/>
          </a:xfrm>
        </p:grpSpPr>
        <p:pic>
          <p:nvPicPr>
            <p:cNvPr id="4" name="Picture 2" descr="http://micro.magnet.fsu.edu/cells/mitochondria/images/mitochondriafigure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4" b="8377"/>
            <a:stretch/>
          </p:blipFill>
          <p:spPr bwMode="auto">
            <a:xfrm>
              <a:off x="323528" y="2060848"/>
              <a:ext cx="4199494" cy="3781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 rot="2268318">
              <a:off x="2351057" y="2697076"/>
              <a:ext cx="2099747" cy="7558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 rot="2679567">
              <a:off x="-485423" y="4613087"/>
              <a:ext cx="3052321" cy="1223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" name="Rectangle 6"/>
          <p:cNvSpPr/>
          <p:nvPr/>
        </p:nvSpPr>
        <p:spPr>
          <a:xfrm rot="2679567">
            <a:off x="3956072" y="5124883"/>
            <a:ext cx="662595" cy="1223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4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12" y="649683"/>
            <a:ext cx="7024744" cy="1143000"/>
          </a:xfrm>
        </p:spPr>
        <p:txBody>
          <a:bodyPr/>
          <a:lstStyle/>
          <a:p>
            <a:r>
              <a:rPr lang="en-CA" b="1" dirty="0" smtClean="0"/>
              <a:t>Stage 2: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Pyruvate Oxidation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993281"/>
            <a:ext cx="4620978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Once in the Mitochondria:</a:t>
            </a:r>
            <a:endParaRPr lang="en-CA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1)  A CO</a:t>
            </a:r>
            <a:r>
              <a:rPr lang="en-CA" b="1" baseline="-25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molecule is removed from each pyruvate </a:t>
            </a:r>
          </a:p>
          <a:p>
            <a:pPr marL="0" indent="0">
              <a:buNone/>
            </a:pP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sz="2400" b="1" dirty="0" smtClean="0">
                <a:sym typeface="Wingdings" pitchFamily="2" charset="2"/>
              </a:rPr>
              <a:t>(a 3</a:t>
            </a:r>
            <a:r>
              <a:rPr lang="en-CA" sz="2400" b="1" baseline="30000" dirty="0" smtClean="0">
                <a:sym typeface="Wingdings" pitchFamily="2" charset="2"/>
              </a:rPr>
              <a:t>rd</a:t>
            </a:r>
            <a:r>
              <a:rPr lang="en-CA" sz="2400" b="1" dirty="0" smtClean="0">
                <a:sym typeface="Wingdings" pitchFamily="2" charset="2"/>
              </a:rPr>
              <a:t> of the CO</a:t>
            </a:r>
            <a:r>
              <a:rPr lang="en-CA" sz="2400" b="1" baseline="-25000" dirty="0" smtClean="0">
                <a:sym typeface="Wingdings" pitchFamily="2" charset="2"/>
              </a:rPr>
              <a:t>2</a:t>
            </a:r>
            <a:r>
              <a:rPr lang="en-CA" sz="2400" b="1" dirty="0" smtClean="0">
                <a:sym typeface="Wingdings" pitchFamily="2" charset="2"/>
              </a:rPr>
              <a:t>  we breathe out is comes from this!) </a:t>
            </a:r>
            <a:endParaRPr lang="en-CA" sz="2400" b="1" dirty="0"/>
          </a:p>
        </p:txBody>
      </p:sp>
      <p:grpSp>
        <p:nvGrpSpPr>
          <p:cNvPr id="9" name="Group 8"/>
          <p:cNvGrpSpPr/>
          <p:nvPr/>
        </p:nvGrpSpPr>
        <p:grpSpPr>
          <a:xfrm rot="1930697">
            <a:off x="1008622" y="1477528"/>
            <a:ext cx="1404154" cy="1212454"/>
            <a:chOff x="2403209" y="5211359"/>
            <a:chExt cx="1404154" cy="1212454"/>
          </a:xfrm>
          <a:solidFill>
            <a:schemeClr val="accent6">
              <a:lumMod val="75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" name="Straight Connector 14"/>
              <p:cNvCxnSpPr>
                <a:endCxn id="1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3" idx="7"/>
            </p:cNvCxnSpPr>
            <p:nvPr/>
          </p:nvCxnSpPr>
          <p:spPr>
            <a:xfrm rot="19669303">
              <a:off x="3182942" y="5562971"/>
              <a:ext cx="444518" cy="67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736908" y="2636912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5776" y="2123564"/>
            <a:ext cx="108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yruvate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47367" y="2954834"/>
            <a:ext cx="474858" cy="350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0" name="Group 29"/>
          <p:cNvGrpSpPr/>
          <p:nvPr/>
        </p:nvGrpSpPr>
        <p:grpSpPr>
          <a:xfrm>
            <a:off x="1936022" y="3059222"/>
            <a:ext cx="1344313" cy="966080"/>
            <a:chOff x="1936022" y="3059222"/>
            <a:chExt cx="1344313" cy="966080"/>
          </a:xfrm>
        </p:grpSpPr>
        <p:grpSp>
          <p:nvGrpSpPr>
            <p:cNvPr id="18" name="Group 17"/>
            <p:cNvGrpSpPr/>
            <p:nvPr/>
          </p:nvGrpSpPr>
          <p:grpSpPr>
            <a:xfrm flipH="1">
              <a:off x="1936022" y="3059222"/>
              <a:ext cx="1344313" cy="966080"/>
              <a:chOff x="885596" y="2289448"/>
              <a:chExt cx="1239893" cy="96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85596" y="2793863"/>
                <a:ext cx="60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CO</a:t>
                </a:r>
                <a:r>
                  <a:rPr lang="en-CA" sz="2400" b="1" baseline="-25000" dirty="0" smtClean="0"/>
                  <a:t>2</a:t>
                </a:r>
                <a:endParaRPr lang="en-CA" sz="2400" b="1" baseline="-25000" dirty="0"/>
              </a:p>
            </p:txBody>
          </p:sp>
          <p:sp>
            <p:nvSpPr>
              <p:cNvPr id="21" name="Curved Left Arrow 20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 rot="1930697">
              <a:off x="2447534" y="3302094"/>
              <a:ext cx="285152" cy="29458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6861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15" y="548680"/>
            <a:ext cx="7024744" cy="1143000"/>
          </a:xfrm>
        </p:spPr>
        <p:txBody>
          <a:bodyPr/>
          <a:lstStyle/>
          <a:p>
            <a:r>
              <a:rPr lang="en-CA" b="1" dirty="0" smtClean="0"/>
              <a:t>Stage 2: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Pyruvate Oxidation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369" y="1628800"/>
            <a:ext cx="4620978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2)  Pyruvate undergoes and oxidization reaction and NAD</a:t>
            </a:r>
            <a:r>
              <a:rPr lang="en-CA" sz="3500" b="1" baseline="30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undergoes a reduction reaction</a:t>
            </a:r>
          </a:p>
          <a:p>
            <a:pPr marL="0" indent="0">
              <a:buNone/>
            </a:pPr>
            <a:endParaRPr lang="en-CA" sz="3500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And </a:t>
            </a:r>
            <a:r>
              <a:rPr lang="en-CA" sz="35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t</a:t>
            </a: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ransfers high-energy H</a:t>
            </a:r>
            <a:r>
              <a:rPr lang="en-CA" sz="3500" b="1" baseline="30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from Pyruvates to NAD</a:t>
            </a:r>
            <a:r>
              <a:rPr lang="en-CA" sz="3500" b="1" baseline="30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CA" sz="35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molecules </a:t>
            </a:r>
          </a:p>
          <a:p>
            <a:pPr marL="0" indent="0">
              <a:buNone/>
            </a:pP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sz="2400" b="1" dirty="0" smtClean="0">
                <a:solidFill>
                  <a:schemeClr val="bg1"/>
                </a:solidFill>
                <a:sym typeface="Wingdings" pitchFamily="2" charset="2"/>
              </a:rPr>
              <a:t>(a 3</a:t>
            </a:r>
            <a:r>
              <a:rPr lang="en-CA" sz="2400" b="1" baseline="30000" dirty="0" smtClean="0">
                <a:solidFill>
                  <a:schemeClr val="bg1"/>
                </a:solidFill>
                <a:sym typeface="Wingdings" pitchFamily="2" charset="2"/>
              </a:rPr>
              <a:t>rd</a:t>
            </a:r>
            <a:r>
              <a:rPr lang="en-CA" sz="2400" b="1" dirty="0" smtClean="0">
                <a:solidFill>
                  <a:schemeClr val="bg1"/>
                </a:solidFill>
                <a:sym typeface="Wingdings" pitchFamily="2" charset="2"/>
              </a:rPr>
              <a:t> of from this!) 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 rot="1930697">
            <a:off x="1008622" y="1477528"/>
            <a:ext cx="1404154" cy="1212454"/>
            <a:chOff x="2403209" y="5211359"/>
            <a:chExt cx="1404154" cy="1212454"/>
          </a:xfrm>
          <a:solidFill>
            <a:schemeClr val="accent6">
              <a:lumMod val="75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" name="Straight Connector 14"/>
              <p:cNvCxnSpPr>
                <a:endCxn id="1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3" idx="7"/>
            </p:cNvCxnSpPr>
            <p:nvPr/>
          </p:nvCxnSpPr>
          <p:spPr>
            <a:xfrm rot="19669303">
              <a:off x="3182942" y="5562971"/>
              <a:ext cx="444518" cy="67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736908" y="2636912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5776" y="2123564"/>
            <a:ext cx="108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yruvate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47367" y="2954834"/>
            <a:ext cx="474858" cy="350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5" name="Group 24"/>
          <p:cNvGrpSpPr/>
          <p:nvPr/>
        </p:nvGrpSpPr>
        <p:grpSpPr>
          <a:xfrm>
            <a:off x="251520" y="3059222"/>
            <a:ext cx="1335781" cy="975459"/>
            <a:chOff x="789708" y="2086759"/>
            <a:chExt cx="1335781" cy="975459"/>
          </a:xfrm>
        </p:grpSpPr>
        <p:sp>
          <p:nvSpPr>
            <p:cNvPr id="26" name="Rectangle 25"/>
            <p:cNvSpPr/>
            <p:nvPr/>
          </p:nvSpPr>
          <p:spPr>
            <a:xfrm>
              <a:off x="940021" y="2086759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9708" y="2600553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NADH</a:t>
              </a:r>
              <a:endParaRPr lang="en-CA" sz="2400" dirty="0"/>
            </a:p>
          </p:txBody>
        </p:sp>
        <p:sp>
          <p:nvSpPr>
            <p:cNvPr id="28" name="Curved Left Arrow 27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36022" y="3059222"/>
            <a:ext cx="1344313" cy="966080"/>
            <a:chOff x="1936022" y="3059222"/>
            <a:chExt cx="1344313" cy="966080"/>
          </a:xfrm>
        </p:grpSpPr>
        <p:grpSp>
          <p:nvGrpSpPr>
            <p:cNvPr id="24" name="Group 23"/>
            <p:cNvGrpSpPr/>
            <p:nvPr/>
          </p:nvGrpSpPr>
          <p:grpSpPr>
            <a:xfrm flipH="1">
              <a:off x="1936022" y="3059222"/>
              <a:ext cx="1344313" cy="966080"/>
              <a:chOff x="885596" y="2289448"/>
              <a:chExt cx="1239893" cy="96608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885596" y="2793863"/>
                <a:ext cx="60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CO</a:t>
                </a:r>
                <a:r>
                  <a:rPr lang="en-CA" sz="2400" baseline="-25000" dirty="0" smtClean="0"/>
                  <a:t>2</a:t>
                </a:r>
                <a:endParaRPr lang="en-CA" sz="2400" baseline="-25000" dirty="0"/>
              </a:p>
            </p:txBody>
          </p:sp>
          <p:sp>
            <p:nvSpPr>
              <p:cNvPr id="31" name="Curved Left Arrow 30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 rot="1930697">
              <a:off x="2447534" y="3302094"/>
              <a:ext cx="285152" cy="29458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1250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Clothespins and Muscle Fatigue 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groups</a:t>
            </a:r>
          </a:p>
          <a:p>
            <a:r>
              <a:rPr lang="en-CA" dirty="0" smtClean="0"/>
              <a:t>Need: clothespin and timer (cell phone)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5836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614" y="649474"/>
            <a:ext cx="7024744" cy="1143000"/>
          </a:xfrm>
        </p:spPr>
        <p:txBody>
          <a:bodyPr/>
          <a:lstStyle/>
          <a:p>
            <a:r>
              <a:rPr lang="en-CA" b="1" dirty="0" smtClean="0"/>
              <a:t>Stage 2: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Pyruvate Oxidation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369" y="1628800"/>
            <a:ext cx="462097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3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 A compound called Coenzyme A (CoA) becomes attached to the remaining 2-carbon molecule</a:t>
            </a: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 rot="1930697">
            <a:off x="1008622" y="1477528"/>
            <a:ext cx="1404154" cy="1212454"/>
            <a:chOff x="2403209" y="5211359"/>
            <a:chExt cx="1404154" cy="1212454"/>
          </a:xfrm>
          <a:solidFill>
            <a:schemeClr val="accent6">
              <a:lumMod val="75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" name="Straight Connector 14"/>
              <p:cNvCxnSpPr>
                <a:endCxn id="1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3" idx="7"/>
            </p:cNvCxnSpPr>
            <p:nvPr/>
          </p:nvCxnSpPr>
          <p:spPr>
            <a:xfrm rot="19669303">
              <a:off x="3182942" y="5562971"/>
              <a:ext cx="444518" cy="67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736908" y="2636912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5776" y="2123564"/>
            <a:ext cx="108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yruvate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51520" y="3059222"/>
            <a:ext cx="1335781" cy="975459"/>
            <a:chOff x="789708" y="2086759"/>
            <a:chExt cx="1335781" cy="975459"/>
          </a:xfrm>
        </p:grpSpPr>
        <p:sp>
          <p:nvSpPr>
            <p:cNvPr id="26" name="Rectangle 25"/>
            <p:cNvSpPr/>
            <p:nvPr/>
          </p:nvSpPr>
          <p:spPr>
            <a:xfrm>
              <a:off x="940021" y="2086759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</a:t>
              </a:r>
              <a:r>
                <a:rPr lang="en-CA" sz="2400" baseline="30000" dirty="0" smtClean="0"/>
                <a:t>+</a:t>
              </a:r>
              <a:endParaRPr lang="en-CA" sz="2400" baseline="30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9708" y="2600553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NADH</a:t>
              </a:r>
              <a:endParaRPr lang="en-CA" sz="2400" dirty="0"/>
            </a:p>
          </p:txBody>
        </p:sp>
        <p:sp>
          <p:nvSpPr>
            <p:cNvPr id="28" name="Curved Left Arrow 27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rot="7725140">
            <a:off x="1940208" y="4130806"/>
            <a:ext cx="474858" cy="680452"/>
            <a:chOff x="1847367" y="2954834"/>
            <a:chExt cx="474858" cy="680452"/>
          </a:xfrm>
        </p:grpSpPr>
        <p:sp>
          <p:nvSpPr>
            <p:cNvPr id="34" name="Curved Left Arrow 33"/>
            <p:cNvSpPr/>
            <p:nvPr/>
          </p:nvSpPr>
          <p:spPr>
            <a:xfrm flipH="1">
              <a:off x="1936023" y="3059222"/>
              <a:ext cx="312289" cy="576064"/>
            </a:xfrm>
            <a:prstGeom prst="curvedLef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47367" y="2954834"/>
              <a:ext cx="474858" cy="3503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" name="Rectangle 34"/>
          <p:cNvSpPr/>
          <p:nvPr/>
        </p:nvSpPr>
        <p:spPr>
          <a:xfrm flipH="1">
            <a:off x="2313609" y="410178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/>
              <a:t>CoA</a:t>
            </a:r>
            <a:endParaRPr lang="en-CA" sz="2400" b="1" baseline="-25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936022" y="3059222"/>
            <a:ext cx="1344313" cy="966080"/>
            <a:chOff x="1936022" y="3059222"/>
            <a:chExt cx="1344313" cy="966080"/>
          </a:xfrm>
        </p:grpSpPr>
        <p:grpSp>
          <p:nvGrpSpPr>
            <p:cNvPr id="51" name="Group 50"/>
            <p:cNvGrpSpPr/>
            <p:nvPr/>
          </p:nvGrpSpPr>
          <p:grpSpPr>
            <a:xfrm flipH="1">
              <a:off x="1936022" y="3059222"/>
              <a:ext cx="1344313" cy="966080"/>
              <a:chOff x="885596" y="2289448"/>
              <a:chExt cx="1239893" cy="96608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885596" y="2793863"/>
                <a:ext cx="60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CO</a:t>
                </a:r>
                <a:r>
                  <a:rPr lang="en-CA" sz="2400" baseline="-25000" dirty="0" smtClean="0"/>
                  <a:t>2</a:t>
                </a:r>
                <a:endParaRPr lang="en-CA" sz="2400" baseline="-25000" dirty="0"/>
              </a:p>
            </p:txBody>
          </p:sp>
          <p:sp>
            <p:nvSpPr>
              <p:cNvPr id="54" name="Curved Left Arrow 53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Oval 51"/>
            <p:cNvSpPr/>
            <p:nvPr/>
          </p:nvSpPr>
          <p:spPr>
            <a:xfrm rot="1930697">
              <a:off x="2447534" y="3302094"/>
              <a:ext cx="285152" cy="29458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37815" y="5276800"/>
            <a:ext cx="2583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Acetyl - CoA</a:t>
            </a:r>
            <a:endParaRPr lang="en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9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83" y="836712"/>
            <a:ext cx="7024744" cy="757888"/>
          </a:xfrm>
        </p:spPr>
        <p:txBody>
          <a:bodyPr/>
          <a:lstStyle/>
          <a:p>
            <a:r>
              <a:rPr lang="en-CA" b="1" dirty="0" smtClean="0"/>
              <a:t>Stage 2: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Pyruvate Oxidation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369" y="1412776"/>
            <a:ext cx="4620978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CA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CA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CA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Pyruvate Oxidation ends with the </a:t>
            </a:r>
            <a:r>
              <a:rPr lang="en-CA" b="1" dirty="0" smtClean="0">
                <a:sym typeface="Wingdings" pitchFamily="2" charset="2"/>
              </a:rPr>
              <a:t>Acetyl-CoA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compound</a:t>
            </a:r>
          </a:p>
          <a:p>
            <a:pPr marL="0" indent="0">
              <a:buNone/>
            </a:pPr>
            <a:r>
              <a:rPr lang="en-CA" sz="2400" b="1" dirty="0">
                <a:sym typeface="Wingdings" pitchFamily="2" charset="2"/>
              </a:rPr>
              <a:t> </a:t>
            </a:r>
            <a:r>
              <a:rPr lang="en-CA" sz="2400" b="1" dirty="0" smtClean="0">
                <a:sym typeface="Wingdings" pitchFamily="2" charset="2"/>
              </a:rPr>
              <a:t>  </a:t>
            </a:r>
          </a:p>
          <a:p>
            <a:pPr marL="0" indent="0">
              <a:buNone/>
            </a:pPr>
            <a:r>
              <a:rPr lang="en-CA" sz="2400" b="1" dirty="0" smtClean="0">
                <a:sym typeface="Wingdings" pitchFamily="2" charset="2"/>
              </a:rPr>
              <a:t> (2 Carbons and CoA)</a:t>
            </a:r>
            <a:endParaRPr lang="en-CA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 rot="1930697">
            <a:off x="1008622" y="1477528"/>
            <a:ext cx="1404154" cy="1212454"/>
            <a:chOff x="2403209" y="5211359"/>
            <a:chExt cx="1404154" cy="1212454"/>
          </a:xfrm>
          <a:solidFill>
            <a:schemeClr val="accent6">
              <a:lumMod val="75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" name="Straight Connector 14"/>
              <p:cNvCxnSpPr>
                <a:endCxn id="1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3" idx="7"/>
            </p:cNvCxnSpPr>
            <p:nvPr/>
          </p:nvCxnSpPr>
          <p:spPr>
            <a:xfrm rot="19669303">
              <a:off x="3182942" y="5562971"/>
              <a:ext cx="444518" cy="67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736908" y="2636912"/>
            <a:ext cx="0" cy="25922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5776" y="2123564"/>
            <a:ext cx="108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yruvate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51520" y="3059222"/>
            <a:ext cx="1335781" cy="975459"/>
            <a:chOff x="789708" y="2086759"/>
            <a:chExt cx="1335781" cy="975459"/>
          </a:xfrm>
        </p:grpSpPr>
        <p:sp>
          <p:nvSpPr>
            <p:cNvPr id="26" name="Rectangle 25"/>
            <p:cNvSpPr/>
            <p:nvPr/>
          </p:nvSpPr>
          <p:spPr>
            <a:xfrm>
              <a:off x="940021" y="2086759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</a:t>
              </a:r>
              <a:r>
                <a:rPr lang="en-CA" sz="2400" baseline="30000" dirty="0" smtClean="0"/>
                <a:t>+</a:t>
              </a:r>
              <a:endParaRPr lang="en-CA" sz="2400" baseline="30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9708" y="2600553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NADH</a:t>
              </a:r>
              <a:endParaRPr lang="en-CA" sz="2400" dirty="0"/>
            </a:p>
          </p:txBody>
        </p:sp>
        <p:sp>
          <p:nvSpPr>
            <p:cNvPr id="28" name="Curved Left Arrow 27"/>
            <p:cNvSpPr/>
            <p:nvPr/>
          </p:nvSpPr>
          <p:spPr>
            <a:xfrm>
              <a:off x="1837457" y="2289448"/>
              <a:ext cx="288032" cy="576064"/>
            </a:xfrm>
            <a:prstGeom prst="curvedLef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rot="7725140">
            <a:off x="1940208" y="4130806"/>
            <a:ext cx="474858" cy="680452"/>
            <a:chOff x="1847367" y="2954834"/>
            <a:chExt cx="474858" cy="680452"/>
          </a:xfrm>
        </p:grpSpPr>
        <p:sp>
          <p:nvSpPr>
            <p:cNvPr id="34" name="Curved Left Arrow 33"/>
            <p:cNvSpPr/>
            <p:nvPr/>
          </p:nvSpPr>
          <p:spPr>
            <a:xfrm flipH="1">
              <a:off x="1936023" y="3059222"/>
              <a:ext cx="312289" cy="576064"/>
            </a:xfrm>
            <a:prstGeom prst="curvedLef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47367" y="2954834"/>
              <a:ext cx="474858" cy="3503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" name="Rectangle 34"/>
          <p:cNvSpPr/>
          <p:nvPr/>
        </p:nvSpPr>
        <p:spPr>
          <a:xfrm flipH="1">
            <a:off x="2313609" y="410178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CoA</a:t>
            </a:r>
            <a:endParaRPr lang="en-CA" sz="2400" baseline="-25000" dirty="0"/>
          </a:p>
        </p:txBody>
      </p:sp>
      <p:grpSp>
        <p:nvGrpSpPr>
          <p:cNvPr id="36" name="Group 35"/>
          <p:cNvGrpSpPr/>
          <p:nvPr/>
        </p:nvGrpSpPr>
        <p:grpSpPr>
          <a:xfrm rot="1930697">
            <a:off x="1084776" y="5242926"/>
            <a:ext cx="1210366" cy="856838"/>
            <a:chOff x="2403209" y="5566977"/>
            <a:chExt cx="1210366" cy="856838"/>
          </a:xfrm>
          <a:solidFill>
            <a:schemeClr val="accent6">
              <a:lumMod val="75000"/>
            </a:schemeClr>
          </a:solidFill>
        </p:grpSpPr>
        <p:grpSp>
          <p:nvGrpSpPr>
            <p:cNvPr id="37" name="Group 36"/>
            <p:cNvGrpSpPr/>
            <p:nvPr/>
          </p:nvGrpSpPr>
          <p:grpSpPr>
            <a:xfrm>
              <a:off x="2403209" y="5638249"/>
              <a:ext cx="855455" cy="785566"/>
              <a:chOff x="2411760" y="2132856"/>
              <a:chExt cx="648072" cy="576064"/>
            </a:xfrm>
            <a:grpFill/>
          </p:grpSpPr>
          <p:sp>
            <p:nvSpPr>
              <p:cNvPr id="39" name="Oval 38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2" name="Straight Connector 41"/>
              <p:cNvCxnSpPr>
                <a:endCxn id="40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>
              <a:stCxn id="40" idx="7"/>
              <a:endCxn id="4" idx="1"/>
            </p:cNvCxnSpPr>
            <p:nvPr/>
          </p:nvCxnSpPr>
          <p:spPr>
            <a:xfrm rot="19669303">
              <a:off x="3188352" y="5566977"/>
              <a:ext cx="425222" cy="1542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Rounded Rectangle 3"/>
          <p:cNvSpPr/>
          <p:nvPr/>
        </p:nvSpPr>
        <p:spPr>
          <a:xfrm>
            <a:off x="2458890" y="5334209"/>
            <a:ext cx="744957" cy="39566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 flipH="1">
            <a:off x="2483768" y="5301208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/>
              <a:t>CoA</a:t>
            </a:r>
            <a:endParaRPr lang="en-CA" sz="2400" b="1" baseline="-25000" dirty="0"/>
          </a:p>
        </p:txBody>
      </p:sp>
      <p:sp>
        <p:nvSpPr>
          <p:cNvPr id="24" name="Right Brace 23"/>
          <p:cNvSpPr/>
          <p:nvPr/>
        </p:nvSpPr>
        <p:spPr>
          <a:xfrm>
            <a:off x="3419872" y="5170942"/>
            <a:ext cx="792088" cy="7783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3" name="Group 42"/>
          <p:cNvGrpSpPr/>
          <p:nvPr/>
        </p:nvGrpSpPr>
        <p:grpSpPr>
          <a:xfrm>
            <a:off x="1936022" y="3059222"/>
            <a:ext cx="1344313" cy="966080"/>
            <a:chOff x="1936022" y="3059222"/>
            <a:chExt cx="1344313" cy="966080"/>
          </a:xfrm>
        </p:grpSpPr>
        <p:grpSp>
          <p:nvGrpSpPr>
            <p:cNvPr id="44" name="Group 43"/>
            <p:cNvGrpSpPr/>
            <p:nvPr/>
          </p:nvGrpSpPr>
          <p:grpSpPr>
            <a:xfrm flipH="1">
              <a:off x="1936022" y="3059222"/>
              <a:ext cx="1344313" cy="966080"/>
              <a:chOff x="885596" y="2289448"/>
              <a:chExt cx="1239893" cy="96608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85596" y="2793863"/>
                <a:ext cx="60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CO</a:t>
                </a:r>
                <a:r>
                  <a:rPr lang="en-CA" sz="2400" baseline="-25000" dirty="0" smtClean="0"/>
                  <a:t>2</a:t>
                </a:r>
                <a:endParaRPr lang="en-CA" sz="2400" baseline="-25000" dirty="0"/>
              </a:p>
            </p:txBody>
          </p:sp>
          <p:sp>
            <p:nvSpPr>
              <p:cNvPr id="47" name="Curved Left Arrow 46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Oval 44"/>
            <p:cNvSpPr/>
            <p:nvPr/>
          </p:nvSpPr>
          <p:spPr>
            <a:xfrm rot="1930697">
              <a:off x="2447534" y="3302094"/>
              <a:ext cx="285152" cy="29458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38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1930697">
            <a:off x="1505897" y="2191140"/>
            <a:ext cx="1404154" cy="1212454"/>
            <a:chOff x="2403209" y="5211359"/>
            <a:chExt cx="1404154" cy="1212454"/>
          </a:xfrm>
          <a:solidFill>
            <a:schemeClr val="accent6">
              <a:lumMod val="75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403209" y="5211359"/>
              <a:ext cx="1404154" cy="1212454"/>
              <a:chOff x="2411760" y="1819814"/>
              <a:chExt cx="1063753" cy="889106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59489" y="1819814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" name="Straight Connector 14"/>
              <p:cNvCxnSpPr>
                <a:endCxn id="13" idx="3"/>
              </p:cNvCxnSpPr>
              <p:nvPr/>
            </p:nvCxnSpPr>
            <p:spPr>
              <a:xfrm flipV="1">
                <a:off x="2611417" y="2317244"/>
                <a:ext cx="264027" cy="20772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>
              <a:stCxn id="13" idx="7"/>
            </p:cNvCxnSpPr>
            <p:nvPr/>
          </p:nvCxnSpPr>
          <p:spPr>
            <a:xfrm rot="19669303">
              <a:off x="3182942" y="5562971"/>
              <a:ext cx="444518" cy="67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053051" y="2837176"/>
            <a:ext cx="108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>
                <a:sym typeface="Wingdings" pitchFamily="2" charset="2"/>
              </a:rPr>
              <a:t>P</a:t>
            </a:r>
            <a:r>
              <a:rPr lang="en-CA" b="1" dirty="0" smtClean="0">
                <a:sym typeface="Wingdings" pitchFamily="2" charset="2"/>
              </a:rPr>
              <a:t>yruvate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665033" y="476672"/>
            <a:ext cx="8011423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REMEMBER: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Glycolysis makes 2 pyruvate molecules                                  				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66337" y="2191140"/>
            <a:ext cx="2634055" cy="1212454"/>
            <a:chOff x="4962281" y="2191140"/>
            <a:chExt cx="2634055" cy="1212454"/>
          </a:xfrm>
        </p:grpSpPr>
        <p:grpSp>
          <p:nvGrpSpPr>
            <p:cNvPr id="44" name="Group 43"/>
            <p:cNvGrpSpPr/>
            <p:nvPr/>
          </p:nvGrpSpPr>
          <p:grpSpPr>
            <a:xfrm rot="1930697">
              <a:off x="4962281" y="2191140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68" name="Group 67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70" name="Oval 69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73" name="Straight Connector 72"/>
                <p:cNvCxnSpPr>
                  <a:endCxn id="71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Connector 68"/>
              <p:cNvCxnSpPr>
                <a:stCxn id="71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6" name="Rectangle 45"/>
            <p:cNvSpPr/>
            <p:nvPr/>
          </p:nvSpPr>
          <p:spPr>
            <a:xfrm>
              <a:off x="6509435" y="2837176"/>
              <a:ext cx="10869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>
                  <a:sym typeface="Wingdings" pitchFamily="2" charset="2"/>
                </a:rPr>
                <a:t>P</a:t>
              </a:r>
              <a:r>
                <a:rPr lang="en-CA" b="1" dirty="0" smtClean="0">
                  <a:sym typeface="Wingdings" pitchFamily="2" charset="2"/>
                </a:rPr>
                <a:t>yruvate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0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665033" y="476672"/>
            <a:ext cx="8011423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REMEMBER: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Glycolysis makes 2 pyruvate molecules                                  </a:t>
            </a:r>
            <a:r>
              <a:rPr lang="en-CA" b="1" dirty="0" smtClean="0">
                <a:sym typeface="Wingdings" pitchFamily="2" charset="2"/>
              </a:rPr>
              <a:t>				… so this happens </a:t>
            </a:r>
            <a:r>
              <a:rPr lang="en-CA" b="1" u="sng" dirty="0" smtClean="0">
                <a:sym typeface="Wingdings" pitchFamily="2" charset="2"/>
              </a:rPr>
              <a:t>twice </a:t>
            </a:r>
            <a:r>
              <a:rPr lang="en-CA" b="1" dirty="0" smtClean="0">
                <a:sym typeface="Wingdings" pitchFamily="2" charset="2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8795" y="2204864"/>
            <a:ext cx="3391157" cy="3712763"/>
            <a:chOff x="748795" y="2197608"/>
            <a:chExt cx="3391157" cy="3712763"/>
          </a:xfrm>
        </p:grpSpPr>
        <p:grpSp>
          <p:nvGrpSpPr>
            <p:cNvPr id="9" name="Group 8"/>
            <p:cNvGrpSpPr/>
            <p:nvPr/>
          </p:nvGrpSpPr>
          <p:grpSpPr>
            <a:xfrm rot="1930697">
              <a:off x="1505897" y="2197608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10" name="Group 9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12" name="Oval 11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15" name="Straight Connector 14"/>
                <p:cNvCxnSpPr>
                  <a:endCxn id="13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>
                <a:stCxn id="13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2234183" y="3318083"/>
              <a:ext cx="0" cy="2592288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053051" y="2843644"/>
              <a:ext cx="10869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>
                  <a:sym typeface="Wingdings" pitchFamily="2" charset="2"/>
                </a:rPr>
                <a:t>P</a:t>
              </a:r>
              <a:r>
                <a:rPr lang="en-CA" b="1" dirty="0" smtClean="0">
                  <a:sym typeface="Wingdings" pitchFamily="2" charset="2"/>
                </a:rPr>
                <a:t>yruvate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344642" y="3636005"/>
              <a:ext cx="1024361" cy="913517"/>
              <a:chOff x="1847367" y="2954834"/>
              <a:chExt cx="1024361" cy="913517"/>
            </a:xfrm>
          </p:grpSpPr>
          <p:grpSp>
            <p:nvGrpSpPr>
              <p:cNvPr id="18" name="Group 17"/>
              <p:cNvGrpSpPr/>
              <p:nvPr/>
            </p:nvGrpSpPr>
            <p:grpSpPr>
              <a:xfrm flipH="1">
                <a:off x="1936023" y="3059222"/>
                <a:ext cx="935705" cy="809129"/>
                <a:chOff x="1262465" y="2289448"/>
                <a:chExt cx="863024" cy="809129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1262465" y="2636912"/>
                  <a:ext cx="60736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dirty="0" smtClean="0"/>
                    <a:t>CO</a:t>
                  </a:r>
                  <a:r>
                    <a:rPr lang="en-CA" sz="2400" baseline="-25000" dirty="0" smtClean="0"/>
                    <a:t>2</a:t>
                  </a:r>
                  <a:endParaRPr lang="en-CA" sz="2400" baseline="-25000" dirty="0"/>
                </a:p>
              </p:txBody>
            </p:sp>
            <p:sp>
              <p:nvSpPr>
                <p:cNvPr id="21" name="Curved Left Arrow 20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1847367" y="2954834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48795" y="3740393"/>
              <a:ext cx="1335781" cy="975459"/>
              <a:chOff x="789708" y="2086759"/>
              <a:chExt cx="1335781" cy="975459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940021" y="2086759"/>
                <a:ext cx="8691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</a:t>
                </a:r>
                <a:r>
                  <a:rPr lang="en-CA" sz="2400" baseline="30000" dirty="0" smtClean="0"/>
                  <a:t>+</a:t>
                </a:r>
                <a:endParaRPr lang="en-CA" sz="2400" baseline="30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89708" y="2600553"/>
                <a:ext cx="960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NADH</a:t>
                </a:r>
                <a:endParaRPr lang="en-CA" sz="2400" dirty="0"/>
              </a:p>
            </p:txBody>
          </p:sp>
          <p:sp>
            <p:nvSpPr>
              <p:cNvPr id="28" name="Curved Left Arrow 27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7725140">
              <a:off x="2437483" y="4811977"/>
              <a:ext cx="474858" cy="680452"/>
              <a:chOff x="1847367" y="2954834"/>
              <a:chExt cx="474858" cy="680452"/>
            </a:xfrm>
          </p:grpSpPr>
          <p:sp>
            <p:nvSpPr>
              <p:cNvPr id="34" name="Curved Left Arrow 33"/>
              <p:cNvSpPr/>
              <p:nvPr/>
            </p:nvSpPr>
            <p:spPr>
              <a:xfrm flipH="1">
                <a:off x="1936023" y="3059222"/>
                <a:ext cx="312289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847367" y="2954834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 flipH="1">
              <a:off x="2810884" y="4782960"/>
              <a:ext cx="699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CoA</a:t>
              </a:r>
              <a:endParaRPr lang="en-CA" sz="2400" baseline="-25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82051" y="5931353"/>
            <a:ext cx="2119071" cy="856838"/>
            <a:chOff x="1582051" y="5924097"/>
            <a:chExt cx="2119071" cy="856838"/>
          </a:xfrm>
        </p:grpSpPr>
        <p:grpSp>
          <p:nvGrpSpPr>
            <p:cNvPr id="36" name="Group 35"/>
            <p:cNvGrpSpPr/>
            <p:nvPr/>
          </p:nvGrpSpPr>
          <p:grpSpPr>
            <a:xfrm rot="1930697">
              <a:off x="1582051" y="5924097"/>
              <a:ext cx="1210366" cy="856838"/>
              <a:chOff x="2403209" y="5566977"/>
              <a:chExt cx="1210366" cy="856838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37" name="Group 36"/>
              <p:cNvGrpSpPr/>
              <p:nvPr/>
            </p:nvGrpSpPr>
            <p:grpSpPr>
              <a:xfrm>
                <a:off x="2403209" y="5638249"/>
                <a:ext cx="855455" cy="785566"/>
                <a:chOff x="2411760" y="2132856"/>
                <a:chExt cx="648072" cy="576064"/>
              </a:xfrm>
              <a:grpFill/>
            </p:grpSpPr>
            <p:sp>
              <p:nvSpPr>
                <p:cNvPr id="39" name="Oval 38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2" name="Straight Connector 41"/>
                <p:cNvCxnSpPr>
                  <a:endCxn id="40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/>
              <p:cNvCxnSpPr>
                <a:stCxn id="40" idx="7"/>
                <a:endCxn id="4" idx="1"/>
              </p:cNvCxnSpPr>
              <p:nvPr/>
            </p:nvCxnSpPr>
            <p:spPr>
              <a:xfrm rot="19669303">
                <a:off x="3188352" y="5566977"/>
                <a:ext cx="425222" cy="1542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" name="Rounded Rectangle 3"/>
            <p:cNvSpPr/>
            <p:nvPr/>
          </p:nvSpPr>
          <p:spPr>
            <a:xfrm>
              <a:off x="2956165" y="6015380"/>
              <a:ext cx="744957" cy="39566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Rectangle 32"/>
            <p:cNvSpPr/>
            <p:nvPr/>
          </p:nvSpPr>
          <p:spPr>
            <a:xfrm flipH="1">
              <a:off x="2981043" y="5982379"/>
              <a:ext cx="699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CoA</a:t>
              </a:r>
              <a:endParaRPr lang="en-CA" sz="2400" b="1" baseline="-25000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3813712" y="6041446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ym typeface="Wingdings" pitchFamily="2" charset="2"/>
              </a:rPr>
              <a:t>Acetyl-CoA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09235" y="2197608"/>
            <a:ext cx="4390657" cy="4583327"/>
            <a:chOff x="4205179" y="2197608"/>
            <a:chExt cx="4390657" cy="4583327"/>
          </a:xfrm>
        </p:grpSpPr>
        <p:grpSp>
          <p:nvGrpSpPr>
            <p:cNvPr id="44" name="Group 43"/>
            <p:cNvGrpSpPr/>
            <p:nvPr/>
          </p:nvGrpSpPr>
          <p:grpSpPr>
            <a:xfrm rot="1930697">
              <a:off x="4962281" y="2197608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68" name="Group 67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70" name="Oval 69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73" name="Straight Connector 72"/>
                <p:cNvCxnSpPr>
                  <a:endCxn id="71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Connector 68"/>
              <p:cNvCxnSpPr>
                <a:stCxn id="71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>
              <a:off x="5690567" y="3318083"/>
              <a:ext cx="0" cy="2592288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509435" y="2843644"/>
              <a:ext cx="10869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>
                  <a:sym typeface="Wingdings" pitchFamily="2" charset="2"/>
                </a:rPr>
                <a:t>P</a:t>
              </a:r>
              <a:r>
                <a:rPr lang="en-CA" b="1" dirty="0" smtClean="0">
                  <a:sym typeface="Wingdings" pitchFamily="2" charset="2"/>
                </a:rPr>
                <a:t>yruvate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801026" y="3636005"/>
              <a:ext cx="1024361" cy="913517"/>
              <a:chOff x="1847367" y="2954834"/>
              <a:chExt cx="1024361" cy="913517"/>
            </a:xfrm>
          </p:grpSpPr>
          <p:grpSp>
            <p:nvGrpSpPr>
              <p:cNvPr id="64" name="Group 63"/>
              <p:cNvGrpSpPr/>
              <p:nvPr/>
            </p:nvGrpSpPr>
            <p:grpSpPr>
              <a:xfrm flipH="1">
                <a:off x="1936023" y="3059222"/>
                <a:ext cx="935705" cy="809129"/>
                <a:chOff x="1262465" y="2289448"/>
                <a:chExt cx="863024" cy="809129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262465" y="2636912"/>
                  <a:ext cx="60736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dirty="0" smtClean="0"/>
                    <a:t>CO</a:t>
                  </a:r>
                  <a:r>
                    <a:rPr lang="en-CA" sz="2400" baseline="-25000" dirty="0" smtClean="0"/>
                    <a:t>2</a:t>
                  </a:r>
                  <a:endParaRPr lang="en-CA" sz="2400" baseline="-25000" dirty="0"/>
                </a:p>
              </p:txBody>
            </p:sp>
            <p:sp>
              <p:nvSpPr>
                <p:cNvPr id="67" name="Curved Left Arrow 66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5" name="Rectangle 64"/>
              <p:cNvSpPr/>
              <p:nvPr/>
            </p:nvSpPr>
            <p:spPr>
              <a:xfrm>
                <a:off x="1847367" y="2954834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205179" y="3740393"/>
              <a:ext cx="1335781" cy="975459"/>
              <a:chOff x="789708" y="2086759"/>
              <a:chExt cx="1335781" cy="975459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940021" y="2086759"/>
                <a:ext cx="8691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</a:t>
                </a:r>
                <a:r>
                  <a:rPr lang="en-CA" sz="2400" baseline="30000" dirty="0" smtClean="0"/>
                  <a:t>+</a:t>
                </a:r>
                <a:endParaRPr lang="en-CA" sz="2400" baseline="30000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89708" y="2600553"/>
                <a:ext cx="960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NADH</a:t>
                </a:r>
                <a:endParaRPr lang="en-CA" sz="2400" dirty="0"/>
              </a:p>
            </p:txBody>
          </p:sp>
          <p:sp>
            <p:nvSpPr>
              <p:cNvPr id="63" name="Curved Left Arrow 62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7725140">
              <a:off x="5893867" y="4811977"/>
              <a:ext cx="474858" cy="680452"/>
              <a:chOff x="1847367" y="2954834"/>
              <a:chExt cx="474858" cy="680452"/>
            </a:xfrm>
          </p:grpSpPr>
          <p:sp>
            <p:nvSpPr>
              <p:cNvPr id="59" name="Curved Left Arrow 58"/>
              <p:cNvSpPr/>
              <p:nvPr/>
            </p:nvSpPr>
            <p:spPr>
              <a:xfrm flipH="1">
                <a:off x="1936023" y="3059222"/>
                <a:ext cx="312289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847367" y="2954834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 flipH="1">
              <a:off x="6267268" y="4782960"/>
              <a:ext cx="699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CoA</a:t>
              </a:r>
              <a:endParaRPr lang="en-CA" sz="2400" baseline="-25000" dirty="0"/>
            </a:p>
          </p:txBody>
        </p:sp>
        <p:grpSp>
          <p:nvGrpSpPr>
            <p:cNvPr id="51" name="Group 50"/>
            <p:cNvGrpSpPr/>
            <p:nvPr/>
          </p:nvGrpSpPr>
          <p:grpSpPr>
            <a:xfrm rot="1930697">
              <a:off x="5038435" y="5924097"/>
              <a:ext cx="1210366" cy="856838"/>
              <a:chOff x="2403209" y="5566977"/>
              <a:chExt cx="1210366" cy="856838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54" name="Group 53"/>
              <p:cNvGrpSpPr/>
              <p:nvPr/>
            </p:nvGrpSpPr>
            <p:grpSpPr>
              <a:xfrm>
                <a:off x="2403209" y="5638249"/>
                <a:ext cx="855455" cy="785566"/>
                <a:chOff x="2411760" y="2132856"/>
                <a:chExt cx="648072" cy="576064"/>
              </a:xfrm>
              <a:grpFill/>
            </p:grpSpPr>
            <p:sp>
              <p:nvSpPr>
                <p:cNvPr id="56" name="Oval 55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58" name="Straight Connector 57"/>
                <p:cNvCxnSpPr>
                  <a:endCxn id="57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7" idx="7"/>
                <a:endCxn id="52" idx="1"/>
              </p:cNvCxnSpPr>
              <p:nvPr/>
            </p:nvCxnSpPr>
            <p:spPr>
              <a:xfrm rot="19669303">
                <a:off x="3188352" y="5566977"/>
                <a:ext cx="425222" cy="1542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52" name="Rounded Rectangle 51"/>
            <p:cNvSpPr/>
            <p:nvPr/>
          </p:nvSpPr>
          <p:spPr>
            <a:xfrm>
              <a:off x="6412549" y="6015380"/>
              <a:ext cx="744957" cy="39566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Rectangle 52"/>
            <p:cNvSpPr/>
            <p:nvPr/>
          </p:nvSpPr>
          <p:spPr>
            <a:xfrm flipH="1">
              <a:off x="6437427" y="5982379"/>
              <a:ext cx="699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CoA</a:t>
              </a:r>
              <a:endParaRPr lang="en-CA" sz="2400" b="1" baseline="-250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08304" y="6028545"/>
              <a:ext cx="12875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ym typeface="Wingdings" pitchFamily="2" charset="2"/>
                </a:rPr>
                <a:t>Acetyl-CoA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6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51520" y="1114982"/>
            <a:ext cx="4297032" cy="5626386"/>
            <a:chOff x="395536" y="-364364"/>
            <a:chExt cx="4958127" cy="6745692"/>
          </a:xfrm>
        </p:grpSpPr>
        <p:grpSp>
          <p:nvGrpSpPr>
            <p:cNvPr id="7" name="Group 6"/>
            <p:cNvGrpSpPr/>
            <p:nvPr/>
          </p:nvGrpSpPr>
          <p:grpSpPr>
            <a:xfrm>
              <a:off x="395536" y="3501626"/>
              <a:ext cx="2581863" cy="2879702"/>
              <a:chOff x="251520" y="2636912"/>
              <a:chExt cx="2952327" cy="346285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" name="Group 4"/>
              <p:cNvGrpSpPr/>
              <p:nvPr/>
            </p:nvGrpSpPr>
            <p:grpSpPr>
              <a:xfrm>
                <a:off x="1847367" y="2954834"/>
                <a:ext cx="979759" cy="895975"/>
                <a:chOff x="1847367" y="2954834"/>
                <a:chExt cx="979759" cy="895975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 flipH="1">
                  <a:off x="1936022" y="3059222"/>
                  <a:ext cx="891104" cy="791587"/>
                  <a:chOff x="1303602" y="2289448"/>
                  <a:chExt cx="821887" cy="791587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>
                    <a:off x="1303602" y="2636912"/>
                    <a:ext cx="566227" cy="4441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dirty="0" smtClean="0"/>
                      <a:t>CO</a:t>
                    </a:r>
                    <a:r>
                      <a:rPr lang="en-CA" baseline="-25000" dirty="0" smtClean="0"/>
                      <a:t>2</a:t>
                    </a:r>
                    <a:endParaRPr lang="en-CA" baseline="-25000" dirty="0"/>
                  </a:p>
                </p:txBody>
              </p:sp>
              <p:sp>
                <p:nvSpPr>
                  <p:cNvPr id="21" name="Curved Left Arrow 20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2" name="Rectangle 21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51520" y="3059222"/>
                <a:ext cx="1335781" cy="957917"/>
                <a:chOff x="789708" y="2086759"/>
                <a:chExt cx="1335781" cy="95791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940021" y="2086759"/>
                  <a:ext cx="784897" cy="4441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NAD</a:t>
                  </a:r>
                  <a:r>
                    <a:rPr lang="en-CA" baseline="30000" dirty="0" smtClean="0"/>
                    <a:t>+</a:t>
                  </a:r>
                  <a:endParaRPr lang="en-CA" baseline="30000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789708" y="2600553"/>
                  <a:ext cx="861883" cy="4441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NADH</a:t>
                  </a:r>
                  <a:endParaRPr lang="en-CA" dirty="0"/>
                </a:p>
              </p:txBody>
            </p:sp>
            <p:sp>
              <p:nvSpPr>
                <p:cNvPr id="28" name="Curved Left Arrow 27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34" name="Curved Left Arrow 33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 flipH="1">
                <a:off x="2313609" y="4101789"/>
                <a:ext cx="643755" cy="444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CoA</a:t>
                </a:r>
                <a:endParaRPr lang="en-CA" baseline="-25000" dirty="0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 rot="1930697">
                <a:off x="1084776" y="5242926"/>
                <a:ext cx="1210366" cy="856838"/>
                <a:chOff x="2403209" y="5566977"/>
                <a:chExt cx="1210366" cy="856838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2403209" y="5638249"/>
                  <a:ext cx="855455" cy="785566"/>
                  <a:chOff x="2411760" y="2132856"/>
                  <a:chExt cx="648072" cy="576064"/>
                </a:xfrm>
                <a:grpFill/>
              </p:grpSpPr>
              <p:sp>
                <p:nvSpPr>
                  <p:cNvPr id="39" name="Oval 38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42" name="Straight Connector 41"/>
                  <p:cNvCxnSpPr>
                    <a:endCxn id="40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Straight Connector 37"/>
                <p:cNvCxnSpPr>
                  <a:stCxn id="40" idx="7"/>
                  <a:endCxn id="4" idx="1"/>
                </p:cNvCxnSpPr>
                <p:nvPr/>
              </p:nvCxnSpPr>
              <p:spPr>
                <a:xfrm rot="19669303">
                  <a:off x="3188352" y="5566977"/>
                  <a:ext cx="425222" cy="15425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Rounded Rectangle 3"/>
              <p:cNvSpPr/>
              <p:nvPr/>
            </p:nvSpPr>
            <p:spPr>
              <a:xfrm>
                <a:off x="2458890" y="5334209"/>
                <a:ext cx="744957" cy="39566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H="1">
                <a:off x="2483768" y="5301208"/>
                <a:ext cx="651087" cy="444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 smtClean="0"/>
                  <a:t>CoA</a:t>
                </a:r>
                <a:endParaRPr lang="en-CA" b="1" baseline="-250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060226" y="-364364"/>
              <a:ext cx="3791637" cy="3632990"/>
              <a:chOff x="345954" y="444081"/>
              <a:chExt cx="3807494" cy="5652492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187624" y="444081"/>
                <a:ext cx="2132872" cy="1472751"/>
                <a:chOff x="1259632" y="1520923"/>
                <a:chExt cx="1800200" cy="1187997"/>
              </a:xfrm>
              <a:solidFill>
                <a:schemeClr val="tx1"/>
              </a:solidFill>
            </p:grpSpPr>
            <p:sp>
              <p:nvSpPr>
                <p:cNvPr id="74" name="Oval 73"/>
                <p:cNvSpPr/>
                <p:nvPr/>
              </p:nvSpPr>
              <p:spPr>
                <a:xfrm>
                  <a:off x="1691680" y="177281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2411760" y="177281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69168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259632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261085" y="1520923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81" name="Straight Connector 80"/>
                <p:cNvCxnSpPr>
                  <a:stCxn id="78" idx="7"/>
                  <a:endCxn id="74" idx="3"/>
                </p:cNvCxnSpPr>
                <p:nvPr/>
              </p:nvCxnSpPr>
              <p:spPr>
                <a:xfrm flipV="1">
                  <a:off x="1444020" y="1957204"/>
                  <a:ext cx="279296" cy="207288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>
                  <a:stCxn id="77" idx="6"/>
                  <a:endCxn id="79" idx="4"/>
                </p:cNvCxnSpPr>
                <p:nvPr/>
              </p:nvCxnSpPr>
              <p:spPr>
                <a:xfrm flipV="1">
                  <a:off x="2627784" y="2348880"/>
                  <a:ext cx="324036" cy="252028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>
                  <a:endCxn id="77" idx="2"/>
                </p:cNvCxnSpPr>
                <p:nvPr/>
              </p:nvCxnSpPr>
              <p:spPr>
                <a:xfrm>
                  <a:off x="1888067" y="2600908"/>
                  <a:ext cx="523693" cy="0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endCxn id="75" idx="2"/>
                </p:cNvCxnSpPr>
                <p:nvPr/>
              </p:nvCxnSpPr>
              <p:spPr>
                <a:xfrm flipV="1">
                  <a:off x="1907704" y="1880828"/>
                  <a:ext cx="504056" cy="7376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>
                  <a:stCxn id="76" idx="2"/>
                </p:cNvCxnSpPr>
                <p:nvPr/>
              </p:nvCxnSpPr>
              <p:spPr>
                <a:xfrm flipH="1" flipV="1">
                  <a:off x="1382365" y="2348880"/>
                  <a:ext cx="309315" cy="252028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>
                  <a:endCxn id="79" idx="0"/>
                </p:cNvCxnSpPr>
                <p:nvPr/>
              </p:nvCxnSpPr>
              <p:spPr>
                <a:xfrm>
                  <a:off x="2627784" y="1888204"/>
                  <a:ext cx="324036" cy="244652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stCxn id="78" idx="0"/>
                  <a:endCxn id="80" idx="4"/>
                </p:cNvCxnSpPr>
                <p:nvPr/>
              </p:nvCxnSpPr>
              <p:spPr>
                <a:xfrm flipV="1">
                  <a:off x="1367644" y="1736947"/>
                  <a:ext cx="1453" cy="395909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614380" y="4884119"/>
                <a:ext cx="1404154" cy="1212454"/>
                <a:chOff x="2403209" y="5211359"/>
                <a:chExt cx="1404154" cy="1212454"/>
              </a:xfrm>
              <a:solidFill>
                <a:schemeClr val="tx1"/>
              </a:solidFill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2403209" y="5211359"/>
                  <a:ext cx="1404154" cy="1212454"/>
                  <a:chOff x="2411760" y="1819814"/>
                  <a:chExt cx="1063753" cy="889106"/>
                </a:xfrm>
                <a:grpFill/>
              </p:grpSpPr>
              <p:sp>
                <p:nvSpPr>
                  <p:cNvPr id="70" name="Oval 69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3259489" y="1819814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73" name="Straight Connector 72"/>
                  <p:cNvCxnSpPr>
                    <a:endCxn id="71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3211334" y="5445224"/>
                  <a:ext cx="382166" cy="284277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2490446" y="4884119"/>
                <a:ext cx="1404154" cy="1212454"/>
                <a:chOff x="2403209" y="5211359"/>
                <a:chExt cx="1404154" cy="1212454"/>
              </a:xfrm>
              <a:solidFill>
                <a:schemeClr val="tx1"/>
              </a:solidFill>
            </p:grpSpPr>
            <p:grpSp>
              <p:nvGrpSpPr>
                <p:cNvPr id="62" name="Group 61"/>
                <p:cNvGrpSpPr/>
                <p:nvPr/>
              </p:nvGrpSpPr>
              <p:grpSpPr>
                <a:xfrm>
                  <a:off x="2403209" y="5211359"/>
                  <a:ext cx="1404154" cy="1212454"/>
                  <a:chOff x="2411760" y="1819814"/>
                  <a:chExt cx="1063753" cy="889106"/>
                </a:xfrm>
                <a:grpFill/>
              </p:grpSpPr>
              <p:sp>
                <p:nvSpPr>
                  <p:cNvPr id="64" name="Oval 63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>
                  <a:xfrm>
                    <a:off x="3259489" y="1819814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67" name="Straight Connector 66"/>
                  <p:cNvCxnSpPr>
                    <a:endCxn id="65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3211334" y="5445224"/>
                  <a:ext cx="382166" cy="284277"/>
                </a:xfrm>
                <a:prstGeom prst="line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>
                <a:off x="2254060" y="2060848"/>
                <a:ext cx="0" cy="2592288"/>
              </a:xfrm>
              <a:prstGeom prst="straightConnector1">
                <a:avLst/>
              </a:prstGeom>
              <a:ln w="63500">
                <a:solidFill>
                  <a:schemeClr val="accent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>
              <a:xfrm>
                <a:off x="430310" y="2104782"/>
                <a:ext cx="1695179" cy="814797"/>
                <a:chOff x="430310" y="2104782"/>
                <a:chExt cx="1695179" cy="814797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929991" y="2104782"/>
                  <a:ext cx="766172" cy="36933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2 ATP </a:t>
                  </a:r>
                  <a:endParaRPr lang="en-CA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30310" y="2550248"/>
                  <a:ext cx="1334019" cy="36933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2 ADP + 2P</a:t>
                  </a:r>
                  <a:r>
                    <a:rPr lang="en-CA" baseline="-25000" dirty="0" smtClean="0"/>
                    <a:t>i</a:t>
                  </a:r>
                  <a:r>
                    <a:rPr lang="en-CA" dirty="0" smtClean="0"/>
                    <a:t> </a:t>
                  </a:r>
                  <a:endParaRPr lang="en-CA" dirty="0"/>
                </a:p>
              </p:txBody>
            </p:sp>
            <p:sp>
              <p:nvSpPr>
                <p:cNvPr id="61" name="Curved Left Arrow 60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345954" y="3087544"/>
                <a:ext cx="1745403" cy="972562"/>
                <a:chOff x="380086" y="2033682"/>
                <a:chExt cx="1745403" cy="972562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380086" y="2033682"/>
                  <a:ext cx="1386918" cy="36933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/>
                    <a:t>4</a:t>
                  </a:r>
                  <a:r>
                    <a:rPr lang="en-CA" dirty="0" smtClean="0"/>
                    <a:t> ADP + 4 P</a:t>
                  </a:r>
                  <a:r>
                    <a:rPr lang="en-CA" baseline="-25000" dirty="0" smtClean="0"/>
                    <a:t>i</a:t>
                  </a:r>
                  <a:r>
                    <a:rPr lang="en-CA" dirty="0" smtClean="0"/>
                    <a:t> </a:t>
                  </a:r>
                  <a:endParaRPr lang="en-CA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047557" y="2636913"/>
                  <a:ext cx="766172" cy="36933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/>
                    <a:t>4</a:t>
                  </a:r>
                  <a:r>
                    <a:rPr lang="en-CA" dirty="0" smtClean="0"/>
                    <a:t> ATP </a:t>
                  </a:r>
                  <a:endParaRPr lang="en-CA" dirty="0"/>
                </a:p>
              </p:txBody>
            </p:sp>
            <p:sp>
              <p:nvSpPr>
                <p:cNvPr id="58" name="Curved Left Arrow 57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 flipH="1">
                <a:off x="2411761" y="2671554"/>
                <a:ext cx="1741687" cy="901462"/>
                <a:chOff x="493569" y="2104782"/>
                <a:chExt cx="1631920" cy="901462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921286" y="2104782"/>
                  <a:ext cx="863936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2 NAD</a:t>
                  </a:r>
                  <a:r>
                    <a:rPr lang="en-CA" baseline="30000" dirty="0" smtClean="0"/>
                    <a:t>+</a:t>
                  </a:r>
                  <a:r>
                    <a:rPr lang="en-CA" dirty="0" smtClean="0"/>
                    <a:t> </a:t>
                  </a:r>
                  <a:endParaRPr lang="en-CA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93569" y="2636912"/>
                  <a:ext cx="1279985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2 NADH + H</a:t>
                  </a:r>
                  <a:r>
                    <a:rPr lang="en-CA" baseline="-25000" dirty="0" smtClean="0"/>
                    <a:t>+</a:t>
                  </a:r>
                  <a:endParaRPr lang="en-CA" baseline="-25000" dirty="0"/>
                </a:p>
              </p:txBody>
            </p:sp>
            <p:sp>
              <p:nvSpPr>
                <p:cNvPr id="55" name="Curved Left Arrow 54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2771800" y="3501626"/>
              <a:ext cx="2581863" cy="2879702"/>
              <a:chOff x="251520" y="2636912"/>
              <a:chExt cx="2952327" cy="3462852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0" name="Group 89"/>
              <p:cNvGrpSpPr/>
              <p:nvPr/>
            </p:nvGrpSpPr>
            <p:grpSpPr>
              <a:xfrm>
                <a:off x="1847367" y="2954834"/>
                <a:ext cx="979759" cy="895975"/>
                <a:chOff x="1847367" y="2954834"/>
                <a:chExt cx="979759" cy="895975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 flipH="1">
                  <a:off x="1936022" y="3059222"/>
                  <a:ext cx="891104" cy="791587"/>
                  <a:chOff x="1303602" y="2289448"/>
                  <a:chExt cx="821887" cy="791587"/>
                </a:xfrm>
              </p:grpSpPr>
              <p:sp>
                <p:nvSpPr>
                  <p:cNvPr id="109" name="Rectangle 108"/>
                  <p:cNvSpPr/>
                  <p:nvPr/>
                </p:nvSpPr>
                <p:spPr>
                  <a:xfrm>
                    <a:off x="1303602" y="2636912"/>
                    <a:ext cx="566227" cy="4441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dirty="0" smtClean="0"/>
                      <a:t>CO</a:t>
                    </a:r>
                    <a:r>
                      <a:rPr lang="en-CA" baseline="-25000" dirty="0" smtClean="0"/>
                      <a:t>2</a:t>
                    </a:r>
                    <a:endParaRPr lang="en-CA" baseline="-25000" dirty="0"/>
                  </a:p>
                </p:txBody>
              </p:sp>
              <p:sp>
                <p:nvSpPr>
                  <p:cNvPr id="110" name="Curved Left Arrow 109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8" name="Rectangle 107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251520" y="3059222"/>
                <a:ext cx="1335781" cy="957917"/>
                <a:chOff x="789708" y="2086759"/>
                <a:chExt cx="1335781" cy="957917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940021" y="2086759"/>
                  <a:ext cx="784897" cy="4441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NAD</a:t>
                  </a:r>
                  <a:r>
                    <a:rPr lang="en-CA" baseline="30000" dirty="0" smtClean="0"/>
                    <a:t>+</a:t>
                  </a:r>
                  <a:endParaRPr lang="en-CA" baseline="30000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789708" y="2600553"/>
                  <a:ext cx="861883" cy="4441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dirty="0" smtClean="0"/>
                    <a:t>NADH</a:t>
                  </a:r>
                  <a:endParaRPr lang="en-CA" dirty="0"/>
                </a:p>
              </p:txBody>
            </p:sp>
            <p:sp>
              <p:nvSpPr>
                <p:cNvPr id="106" name="Curved Left Arrow 105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102" name="Curved Left Arrow 101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 flipH="1">
                <a:off x="2313609" y="4101789"/>
                <a:ext cx="643755" cy="444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dirty="0" smtClean="0"/>
                  <a:t>CoA</a:t>
                </a:r>
                <a:endParaRPr lang="en-CA" baseline="-25000" dirty="0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930697">
                <a:off x="1084776" y="5242926"/>
                <a:ext cx="1210366" cy="856838"/>
                <a:chOff x="2403209" y="5566977"/>
                <a:chExt cx="1210366" cy="856838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97" name="Group 96"/>
                <p:cNvGrpSpPr/>
                <p:nvPr/>
              </p:nvGrpSpPr>
              <p:grpSpPr>
                <a:xfrm>
                  <a:off x="2403209" y="5638249"/>
                  <a:ext cx="855455" cy="785566"/>
                  <a:chOff x="2411760" y="2132856"/>
                  <a:chExt cx="648072" cy="576064"/>
                </a:xfrm>
                <a:grpFill/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101" name="Straight Connector 100"/>
                  <p:cNvCxnSpPr>
                    <a:endCxn id="100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8" name="Straight Connector 97"/>
                <p:cNvCxnSpPr>
                  <a:stCxn id="100" idx="7"/>
                  <a:endCxn id="95" idx="1"/>
                </p:cNvCxnSpPr>
                <p:nvPr/>
              </p:nvCxnSpPr>
              <p:spPr>
                <a:xfrm rot="19669303">
                  <a:off x="3188352" y="5566977"/>
                  <a:ext cx="425222" cy="15425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ounded Rectangle 94"/>
              <p:cNvSpPr/>
              <p:nvPr/>
            </p:nvSpPr>
            <p:spPr>
              <a:xfrm>
                <a:off x="2458890" y="5334209"/>
                <a:ext cx="744957" cy="39566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6" name="Rectangle 95"/>
              <p:cNvSpPr/>
              <p:nvPr/>
            </p:nvSpPr>
            <p:spPr>
              <a:xfrm flipH="1">
                <a:off x="2483768" y="5301208"/>
                <a:ext cx="651087" cy="444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 smtClean="0"/>
                  <a:t>CoA</a:t>
                </a:r>
                <a:endParaRPr lang="en-CA" b="1" baseline="-25000" dirty="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860032" y="1079020"/>
            <a:ext cx="3888432" cy="2926044"/>
            <a:chOff x="4860032" y="1079020"/>
            <a:chExt cx="3888432" cy="2926044"/>
          </a:xfrm>
        </p:grpSpPr>
        <p:sp>
          <p:nvSpPr>
            <p:cNvPr id="111" name="Right Brace 110"/>
            <p:cNvSpPr/>
            <p:nvPr/>
          </p:nvSpPr>
          <p:spPr>
            <a:xfrm>
              <a:off x="4860032" y="1079020"/>
              <a:ext cx="792088" cy="2926044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6136" y="2042845"/>
              <a:ext cx="29523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solidFill>
                    <a:srgbClr val="0070C0"/>
                  </a:solidFill>
                </a:rPr>
                <a:t>Glycolysis</a:t>
              </a:r>
              <a:r>
                <a:rPr lang="en-CA" sz="2800" b="1" dirty="0" smtClean="0"/>
                <a:t> </a:t>
              </a:r>
            </a:p>
            <a:p>
              <a:r>
                <a:rPr lang="en-CA" sz="2800" dirty="0" smtClean="0"/>
                <a:t>in the Cytoplasm</a:t>
              </a:r>
              <a:endParaRPr lang="en-CA" sz="2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60032" y="4206539"/>
            <a:ext cx="4104456" cy="2318805"/>
            <a:chOff x="4860032" y="4206539"/>
            <a:chExt cx="4104456" cy="2318805"/>
          </a:xfrm>
        </p:grpSpPr>
        <p:sp>
          <p:nvSpPr>
            <p:cNvPr id="112" name="Right Brace 111"/>
            <p:cNvSpPr/>
            <p:nvPr/>
          </p:nvSpPr>
          <p:spPr>
            <a:xfrm>
              <a:off x="4860032" y="4206539"/>
              <a:ext cx="792088" cy="2318805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60640" y="4780309"/>
              <a:ext cx="3203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Pyruvate Oxidation </a:t>
              </a:r>
            </a:p>
            <a:p>
              <a:r>
                <a:rPr lang="en-CA" sz="2800" dirty="0" smtClean="0"/>
                <a:t>in the Mitochondrial Matrix</a:t>
              </a:r>
              <a:endParaRPr lang="en-CA" sz="2800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712668" y="116632"/>
            <a:ext cx="20717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 smtClean="0"/>
              <a:t>So Far…  </a:t>
            </a:r>
          </a:p>
        </p:txBody>
      </p:sp>
    </p:spTree>
    <p:extLst>
      <p:ext uri="{BB962C8B-B14F-4D97-AF65-F5344CB8AC3E}">
        <p14:creationId xmlns:p14="http://schemas.microsoft.com/office/powerpoint/2010/main" val="32408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An 8 step cyclic series of reactions that… </a:t>
            </a:r>
          </a:p>
          <a:p>
            <a:pPr marL="0" indent="0">
              <a:buNone/>
            </a:pPr>
            <a:endParaRPr lang="en-CA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7030A0"/>
                </a:solidFill>
              </a:rPr>
              <a:t>… transfers energy from organic molecules to ATP, NADH, and FADH</a:t>
            </a:r>
            <a:r>
              <a:rPr lang="en-CA" b="1" baseline="-25000" dirty="0" smtClean="0">
                <a:solidFill>
                  <a:srgbClr val="7030A0"/>
                </a:solidFill>
              </a:rPr>
              <a:t>2</a:t>
            </a:r>
          </a:p>
          <a:p>
            <a:pPr marL="0" indent="0">
              <a:buNone/>
            </a:pPr>
            <a:endParaRPr lang="en-CA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7030A0"/>
                </a:solidFill>
              </a:rPr>
              <a:t>… removes carbon atoms as CO</a:t>
            </a:r>
            <a:r>
              <a:rPr lang="en-CA" b="1" baseline="-25000" dirty="0" smtClean="0">
                <a:solidFill>
                  <a:srgbClr val="7030A0"/>
                </a:solidFill>
              </a:rPr>
              <a:t>2</a:t>
            </a: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506984" y="2772358"/>
            <a:ext cx="3416944" cy="3032906"/>
            <a:chOff x="4531234" y="3109707"/>
            <a:chExt cx="2117762" cy="2350213"/>
          </a:xfrm>
        </p:grpSpPr>
        <p:sp>
          <p:nvSpPr>
            <p:cNvPr id="20" name="Circular Arrow 19"/>
            <p:cNvSpPr/>
            <p:nvPr/>
          </p:nvSpPr>
          <p:spPr>
            <a:xfrm rot="20326314">
              <a:off x="4531234" y="3109707"/>
              <a:ext cx="2016224" cy="2232248"/>
            </a:xfrm>
            <a:prstGeom prst="circular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1" name="Circular Arrow 20"/>
            <p:cNvSpPr/>
            <p:nvPr/>
          </p:nvSpPr>
          <p:spPr>
            <a:xfrm rot="9436979">
              <a:off x="4632772" y="3227672"/>
              <a:ext cx="2016224" cy="2232248"/>
            </a:xfrm>
            <a:prstGeom prst="circular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004048" y="3194148"/>
              <a:ext cx="367112" cy="594892"/>
              <a:chOff x="6851940" y="3152365"/>
              <a:chExt cx="367112" cy="594892"/>
            </a:xfrm>
          </p:grpSpPr>
          <p:sp>
            <p:nvSpPr>
              <p:cNvPr id="28" name="Rectangle 27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10555398">
              <a:off x="5816818" y="4737441"/>
              <a:ext cx="367112" cy="594892"/>
              <a:chOff x="6851940" y="3152365"/>
              <a:chExt cx="367112" cy="594892"/>
            </a:xfrm>
          </p:grpSpPr>
          <p:sp>
            <p:nvSpPr>
              <p:cNvPr id="26" name="Rectangle 25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5313989" y="3274733"/>
              <a:ext cx="88812" cy="2890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96136" y="5047521"/>
              <a:ext cx="88812" cy="2311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80721" y="1322141"/>
            <a:ext cx="2119071" cy="1535988"/>
            <a:chOff x="580721" y="1322141"/>
            <a:chExt cx="2119071" cy="1535988"/>
          </a:xfrm>
        </p:grpSpPr>
        <p:grpSp>
          <p:nvGrpSpPr>
            <p:cNvPr id="41" name="Group 40"/>
            <p:cNvGrpSpPr/>
            <p:nvPr/>
          </p:nvGrpSpPr>
          <p:grpSpPr>
            <a:xfrm rot="574242">
              <a:off x="1358262" y="1322141"/>
              <a:ext cx="932296" cy="1535988"/>
              <a:chOff x="2344642" y="3655968"/>
              <a:chExt cx="474858" cy="660489"/>
            </a:xfrm>
          </p:grpSpPr>
          <p:sp>
            <p:nvSpPr>
              <p:cNvPr id="39" name="Curved Left Arrow 38"/>
              <p:cNvSpPr/>
              <p:nvPr/>
            </p:nvSpPr>
            <p:spPr>
              <a:xfrm flipH="1">
                <a:off x="2433298" y="3740393"/>
                <a:ext cx="312289" cy="576064"/>
              </a:xfrm>
              <a:prstGeom prst="curvedLef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344642" y="3655968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80721" y="1556792"/>
              <a:ext cx="2119071" cy="856838"/>
              <a:chOff x="1582051" y="5924097"/>
              <a:chExt cx="2119071" cy="856838"/>
            </a:xfrm>
          </p:grpSpPr>
          <p:grpSp>
            <p:nvGrpSpPr>
              <p:cNvPr id="31" name="Group 30"/>
              <p:cNvGrpSpPr/>
              <p:nvPr/>
            </p:nvGrpSpPr>
            <p:grpSpPr>
              <a:xfrm rot="1930697">
                <a:off x="1582051" y="5924097"/>
                <a:ext cx="1210366" cy="856838"/>
                <a:chOff x="2403209" y="5566977"/>
                <a:chExt cx="1210366" cy="856838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2403209" y="5638249"/>
                  <a:ext cx="855455" cy="785566"/>
                  <a:chOff x="2411760" y="2132856"/>
                  <a:chExt cx="648072" cy="576064"/>
                </a:xfrm>
                <a:grpFill/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38" name="Straight Connector 37"/>
                  <p:cNvCxnSpPr>
                    <a:endCxn id="37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" name="Straight Connector 34"/>
                <p:cNvCxnSpPr>
                  <a:stCxn id="37" idx="7"/>
                  <a:endCxn id="32" idx="1"/>
                </p:cNvCxnSpPr>
                <p:nvPr/>
              </p:nvCxnSpPr>
              <p:spPr>
                <a:xfrm rot="19669303">
                  <a:off x="3188352" y="5566977"/>
                  <a:ext cx="425222" cy="15425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Rounded Rectangle 31"/>
              <p:cNvSpPr/>
              <p:nvPr/>
            </p:nvSpPr>
            <p:spPr>
              <a:xfrm>
                <a:off x="2956165" y="6015380"/>
                <a:ext cx="744957" cy="39566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H="1">
                <a:off x="2981043" y="5982379"/>
                <a:ext cx="699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CoA</a:t>
                </a:r>
                <a:endParaRPr lang="en-CA" sz="2400" b="1" baseline="-25000" dirty="0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1240971" y="6137006"/>
            <a:ext cx="4957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/>
              <a:t>We will </a:t>
            </a:r>
            <a:r>
              <a:rPr lang="en-CA" sz="2400" b="1" u="sng" dirty="0" smtClean="0"/>
              <a:t>not</a:t>
            </a:r>
            <a:r>
              <a:rPr lang="en-CA" sz="2400" b="1" dirty="0" smtClean="0"/>
              <a:t> be going over the 8 steps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260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Is Cyclic, because….</a:t>
            </a:r>
          </a:p>
          <a:p>
            <a:pPr marL="0" indent="0">
              <a:buNone/>
            </a:pPr>
            <a:endParaRPr lang="en-CA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CA" sz="4000" b="1" dirty="0" smtClean="0">
                <a:solidFill>
                  <a:srgbClr val="7030A0"/>
                </a:solidFill>
              </a:rPr>
              <a:t>One of the products of the 8</a:t>
            </a:r>
            <a:r>
              <a:rPr lang="en-CA" sz="4000" b="1" baseline="30000" dirty="0" smtClean="0">
                <a:solidFill>
                  <a:srgbClr val="7030A0"/>
                </a:solidFill>
              </a:rPr>
              <a:t>th</a:t>
            </a:r>
            <a:r>
              <a:rPr lang="en-CA" sz="4000" b="1" dirty="0" smtClean="0">
                <a:solidFill>
                  <a:srgbClr val="7030A0"/>
                </a:solidFill>
              </a:rPr>
              <a:t> step is a reactant for step 1</a:t>
            </a:r>
            <a:endParaRPr lang="en-CA" sz="4000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539552" y="1466157"/>
            <a:ext cx="3416944" cy="4483123"/>
            <a:chOff x="1475656" y="1340768"/>
            <a:chExt cx="3416944" cy="4483123"/>
          </a:xfrm>
        </p:grpSpPr>
        <p:grpSp>
          <p:nvGrpSpPr>
            <p:cNvPr id="58" name="Group 57"/>
            <p:cNvGrpSpPr/>
            <p:nvPr/>
          </p:nvGrpSpPr>
          <p:grpSpPr>
            <a:xfrm>
              <a:off x="1475656" y="2790985"/>
              <a:ext cx="3416944" cy="3032906"/>
              <a:chOff x="4531234" y="3109707"/>
              <a:chExt cx="2117762" cy="2350213"/>
            </a:xfrm>
          </p:grpSpPr>
          <p:sp>
            <p:nvSpPr>
              <p:cNvPr id="73" name="Circular Arrow 72"/>
              <p:cNvSpPr/>
              <p:nvPr/>
            </p:nvSpPr>
            <p:spPr>
              <a:xfrm rot="20326314">
                <a:off x="4531234" y="3109707"/>
                <a:ext cx="2016224" cy="2232248"/>
              </a:xfrm>
              <a:prstGeom prst="circularArrow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Circular Arrow 73"/>
              <p:cNvSpPr/>
              <p:nvPr/>
            </p:nvSpPr>
            <p:spPr>
              <a:xfrm rot="9436979">
                <a:off x="4632772" y="3227672"/>
                <a:ext cx="2016224" cy="2232248"/>
              </a:xfrm>
              <a:prstGeom prst="circularArrow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5004048" y="3194148"/>
                <a:ext cx="367112" cy="594892"/>
                <a:chOff x="6851940" y="3152365"/>
                <a:chExt cx="367112" cy="594892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20361490">
                  <a:off x="6889466" y="3180882"/>
                  <a:ext cx="329586" cy="5663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 rot="4010031">
                  <a:off x="6719436" y="3284869"/>
                  <a:ext cx="564758" cy="29975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 rot="10555398">
                <a:off x="5816818" y="4737441"/>
                <a:ext cx="367112" cy="594892"/>
                <a:chOff x="6851940" y="3152365"/>
                <a:chExt cx="367112" cy="594892"/>
              </a:xfrm>
            </p:grpSpPr>
            <p:sp>
              <p:nvSpPr>
                <p:cNvPr id="79" name="Rectangle 78"/>
                <p:cNvSpPr/>
                <p:nvPr/>
              </p:nvSpPr>
              <p:spPr>
                <a:xfrm rot="20361490">
                  <a:off x="6889466" y="3180882"/>
                  <a:ext cx="329586" cy="5663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0" name="Isosceles Triangle 79"/>
                <p:cNvSpPr/>
                <p:nvPr/>
              </p:nvSpPr>
              <p:spPr>
                <a:xfrm rot="4010031">
                  <a:off x="6719436" y="3284869"/>
                  <a:ext cx="564758" cy="29975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>
                <a:off x="5313989" y="3274733"/>
                <a:ext cx="88812" cy="28907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96136" y="5047521"/>
                <a:ext cx="88812" cy="23111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574242">
              <a:off x="2326934" y="1340768"/>
              <a:ext cx="932296" cy="1535988"/>
              <a:chOff x="2344642" y="3655968"/>
              <a:chExt cx="474858" cy="660489"/>
            </a:xfrm>
          </p:grpSpPr>
          <p:sp>
            <p:nvSpPr>
              <p:cNvPr id="71" name="Curved Left Arrow 70"/>
              <p:cNvSpPr/>
              <p:nvPr/>
            </p:nvSpPr>
            <p:spPr>
              <a:xfrm flipH="1">
                <a:off x="2433298" y="3740393"/>
                <a:ext cx="312289" cy="576064"/>
              </a:xfrm>
              <a:prstGeom prst="curvedLef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344642" y="3655968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020400">
              <a:off x="1553385" y="1555827"/>
              <a:ext cx="2113517" cy="877199"/>
              <a:chOff x="1587605" y="5904842"/>
              <a:chExt cx="2113517" cy="877199"/>
            </a:xfrm>
          </p:grpSpPr>
          <p:grpSp>
            <p:nvGrpSpPr>
              <p:cNvPr id="63" name="Group 62"/>
              <p:cNvGrpSpPr/>
              <p:nvPr/>
            </p:nvGrpSpPr>
            <p:grpSpPr>
              <a:xfrm rot="1930697">
                <a:off x="1587605" y="5904842"/>
                <a:ext cx="1208645" cy="877199"/>
                <a:chOff x="2403209" y="5546616"/>
                <a:chExt cx="1208645" cy="877199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2403209" y="5638249"/>
                  <a:ext cx="855455" cy="785566"/>
                  <a:chOff x="2411760" y="2132856"/>
                  <a:chExt cx="648072" cy="576064"/>
                </a:xfrm>
                <a:grpFill/>
              </p:grpSpPr>
              <p:sp>
                <p:nvSpPr>
                  <p:cNvPr id="68" name="Oval 67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70" name="Straight Connector 69"/>
                  <p:cNvCxnSpPr>
                    <a:endCxn id="69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7" name="Straight Connector 66"/>
                <p:cNvCxnSpPr>
                  <a:stCxn id="69" idx="7"/>
                  <a:endCxn id="64" idx="1"/>
                </p:cNvCxnSpPr>
                <p:nvPr/>
              </p:nvCxnSpPr>
              <p:spPr>
                <a:xfrm rot="20248903" flipV="1">
                  <a:off x="3190074" y="5546616"/>
                  <a:ext cx="421780" cy="56148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ounded Rectangle 63"/>
              <p:cNvSpPr/>
              <p:nvPr/>
            </p:nvSpPr>
            <p:spPr>
              <a:xfrm>
                <a:off x="2956165" y="6015380"/>
                <a:ext cx="744957" cy="395661"/>
              </a:xfrm>
              <a:prstGeom prst="roundRect">
                <a:avLst>
                  <a:gd name="adj" fmla="val 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5" name="Rectangle 64"/>
              <p:cNvSpPr/>
              <p:nvPr/>
            </p:nvSpPr>
            <p:spPr>
              <a:xfrm flipH="1">
                <a:off x="2981043" y="5982379"/>
                <a:ext cx="699230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CoA</a:t>
                </a:r>
                <a:endParaRPr lang="en-CA" sz="2400" b="1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5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636911"/>
            <a:ext cx="41764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 smtClean="0"/>
              <a:t>As Acetyl-CoA enters the cycle, </a:t>
            </a:r>
          </a:p>
          <a:p>
            <a:pPr marL="0" indent="0" algn="ctr">
              <a:buNone/>
            </a:pPr>
            <a:endParaRPr lang="en-CA" sz="2400" b="1" dirty="0" smtClean="0"/>
          </a:p>
          <a:p>
            <a:pPr marL="0" indent="0" algn="ctr">
              <a:buNone/>
            </a:pPr>
            <a:r>
              <a:rPr lang="en-CA" sz="2400" b="1" dirty="0" smtClean="0"/>
              <a:t>CoA is released (can go back to  Pyruvate Oxidation step)</a:t>
            </a:r>
            <a:endParaRPr lang="en-CA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1475656" y="1340768"/>
            <a:ext cx="3416944" cy="4483123"/>
            <a:chOff x="1475656" y="1340768"/>
            <a:chExt cx="3416944" cy="4483123"/>
          </a:xfrm>
        </p:grpSpPr>
        <p:sp>
          <p:nvSpPr>
            <p:cNvPr id="42" name="Rounded Rectangle 41"/>
            <p:cNvSpPr/>
            <p:nvPr/>
          </p:nvSpPr>
          <p:spPr>
            <a:xfrm>
              <a:off x="3779912" y="2204864"/>
              <a:ext cx="744957" cy="39566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475656" y="1340768"/>
              <a:ext cx="3416944" cy="4483123"/>
              <a:chOff x="1475656" y="1340768"/>
              <a:chExt cx="3416944" cy="4483123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475656" y="2790985"/>
                <a:ext cx="3416944" cy="3032906"/>
                <a:chOff x="4531234" y="3109707"/>
                <a:chExt cx="2117762" cy="2350213"/>
              </a:xfrm>
            </p:grpSpPr>
            <p:sp>
              <p:nvSpPr>
                <p:cNvPr id="59" name="Circular Arrow 58"/>
                <p:cNvSpPr/>
                <p:nvPr/>
              </p:nvSpPr>
              <p:spPr>
                <a:xfrm rot="20326314">
                  <a:off x="4531234" y="3109707"/>
                  <a:ext cx="2016224" cy="2232248"/>
                </a:xfrm>
                <a:prstGeom prst="circularArrow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Circular Arrow 59"/>
                <p:cNvSpPr/>
                <p:nvPr/>
              </p:nvSpPr>
              <p:spPr>
                <a:xfrm rot="9436979">
                  <a:off x="4632772" y="3227672"/>
                  <a:ext cx="2016224" cy="2232248"/>
                </a:xfrm>
                <a:prstGeom prst="circularArrow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5004048" y="3194148"/>
                  <a:ext cx="367112" cy="594892"/>
                  <a:chOff x="6851940" y="3152365"/>
                  <a:chExt cx="367112" cy="594892"/>
                </a:xfrm>
              </p:grpSpPr>
              <p:sp>
                <p:nvSpPr>
                  <p:cNvPr id="67" name="Rectangle 66"/>
                  <p:cNvSpPr/>
                  <p:nvPr/>
                </p:nvSpPr>
                <p:spPr>
                  <a:xfrm rot="20361490">
                    <a:off x="6889466" y="3180882"/>
                    <a:ext cx="329586" cy="5663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8" name="Isosceles Triangle 67"/>
                  <p:cNvSpPr/>
                  <p:nvPr/>
                </p:nvSpPr>
                <p:spPr>
                  <a:xfrm rot="4010031">
                    <a:off x="6719436" y="3284869"/>
                    <a:ext cx="564758" cy="299750"/>
                  </a:xfrm>
                  <a:prstGeom prst="triangle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 rot="10555398">
                  <a:off x="5816818" y="4737441"/>
                  <a:ext cx="367112" cy="594892"/>
                  <a:chOff x="6851940" y="3152365"/>
                  <a:chExt cx="367112" cy="594892"/>
                </a:xfrm>
              </p:grpSpPr>
              <p:sp>
                <p:nvSpPr>
                  <p:cNvPr id="65" name="Rectangle 64"/>
                  <p:cNvSpPr/>
                  <p:nvPr/>
                </p:nvSpPr>
                <p:spPr>
                  <a:xfrm rot="20361490">
                    <a:off x="6889466" y="3180882"/>
                    <a:ext cx="329586" cy="5663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6" name="Isosceles Triangle 65"/>
                  <p:cNvSpPr/>
                  <p:nvPr/>
                </p:nvSpPr>
                <p:spPr>
                  <a:xfrm rot="4010031">
                    <a:off x="6719436" y="3284869"/>
                    <a:ext cx="564758" cy="299750"/>
                  </a:xfrm>
                  <a:prstGeom prst="triangle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5313989" y="3274733"/>
                  <a:ext cx="88812" cy="28907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5796136" y="5047521"/>
                  <a:ext cx="88812" cy="23111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 rot="574242">
                <a:off x="2326934" y="1340768"/>
                <a:ext cx="932296" cy="1535988"/>
                <a:chOff x="2344642" y="3655968"/>
                <a:chExt cx="474858" cy="660489"/>
              </a:xfrm>
            </p:grpSpPr>
            <p:sp>
              <p:nvSpPr>
                <p:cNvPr id="57" name="Curved Left Arrow 56"/>
                <p:cNvSpPr/>
                <p:nvPr/>
              </p:nvSpPr>
              <p:spPr>
                <a:xfrm flipH="1">
                  <a:off x="2433298" y="3740393"/>
                  <a:ext cx="312289" cy="576064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344642" y="3655968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 rot="21020400">
                <a:off x="1553385" y="1555827"/>
                <a:ext cx="2113517" cy="877199"/>
                <a:chOff x="1587605" y="5904842"/>
                <a:chExt cx="2113517" cy="877199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 rot="1930697">
                  <a:off x="1587605" y="5904842"/>
                  <a:ext cx="1208645" cy="877199"/>
                  <a:chOff x="2403209" y="5546616"/>
                  <a:chExt cx="1208645" cy="877199"/>
                </a:xfrm>
                <a:solidFill>
                  <a:schemeClr val="accent6">
                    <a:lumMod val="75000"/>
                  </a:schemeClr>
                </a:solidFill>
              </p:grpSpPr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2403209" y="5638249"/>
                    <a:ext cx="855455" cy="785566"/>
                    <a:chOff x="2411760" y="2132856"/>
                    <a:chExt cx="648072" cy="576064"/>
                  </a:xfrm>
                  <a:grpFill/>
                </p:grpSpPr>
                <p:sp>
                  <p:nvSpPr>
                    <p:cNvPr id="54" name="Oval 53"/>
                    <p:cNvSpPr/>
                    <p:nvPr/>
                  </p:nvSpPr>
                  <p:spPr>
                    <a:xfrm>
                      <a:off x="2411760" y="2492896"/>
                      <a:ext cx="216024" cy="216024"/>
                    </a:xfrm>
                    <a:prstGeom prst="ellips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55" name="Oval 54"/>
                    <p:cNvSpPr/>
                    <p:nvPr/>
                  </p:nvSpPr>
                  <p:spPr>
                    <a:xfrm>
                      <a:off x="2843808" y="2132856"/>
                      <a:ext cx="216024" cy="216024"/>
                    </a:xfrm>
                    <a:prstGeom prst="ellips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cxnSp>
                  <p:nvCxnSpPr>
                    <p:cNvPr id="56" name="Straight Connector 55"/>
                    <p:cNvCxnSpPr>
                      <a:endCxn id="55" idx="3"/>
                    </p:cNvCxnSpPr>
                    <p:nvPr/>
                  </p:nvCxnSpPr>
                  <p:spPr>
                    <a:xfrm flipV="1">
                      <a:off x="2611417" y="2317244"/>
                      <a:ext cx="264027" cy="20772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3" name="Straight Connector 52"/>
                  <p:cNvCxnSpPr>
                    <a:stCxn id="55" idx="7"/>
                    <a:endCxn id="50" idx="1"/>
                  </p:cNvCxnSpPr>
                  <p:nvPr/>
                </p:nvCxnSpPr>
                <p:spPr>
                  <a:xfrm rot="20248903" flipV="1">
                    <a:off x="3190074" y="5546616"/>
                    <a:ext cx="421780" cy="56148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Rounded Rectangle 49"/>
                <p:cNvSpPr/>
                <p:nvPr/>
              </p:nvSpPr>
              <p:spPr>
                <a:xfrm>
                  <a:off x="2956165" y="6015380"/>
                  <a:ext cx="744957" cy="395661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flipH="1">
                  <a:off x="2981043" y="5982379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en-CA" sz="2400" b="1" dirty="0" smtClean="0"/>
                    <a:t>CoA</a:t>
                  </a:r>
                  <a:endParaRPr lang="en-CA" sz="2400" b="1" baseline="-25000" dirty="0"/>
                </a:p>
              </p:txBody>
            </p:sp>
          </p:grpSp>
          <p:cxnSp>
            <p:nvCxnSpPr>
              <p:cNvPr id="47" name="Straight Arrow Connector 46"/>
              <p:cNvCxnSpPr/>
              <p:nvPr/>
            </p:nvCxnSpPr>
            <p:spPr>
              <a:xfrm>
                <a:off x="2942612" y="2426809"/>
                <a:ext cx="7258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 flipH="1">
                <a:off x="3800762" y="2204864"/>
                <a:ext cx="699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CoA</a:t>
                </a:r>
                <a:endParaRPr lang="en-CA" sz="2400" b="1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88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82453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 smtClean="0"/>
              <a:t>Two CO</a:t>
            </a:r>
            <a:r>
              <a:rPr lang="en-CA" sz="2400" b="1" baseline="-25000" dirty="0" smtClean="0"/>
              <a:t>2</a:t>
            </a:r>
            <a:r>
              <a:rPr lang="en-CA" sz="2400" b="1" dirty="0" smtClean="0"/>
              <a:t> molecules </a:t>
            </a:r>
          </a:p>
          <a:p>
            <a:pPr marL="0" indent="0" algn="ctr">
              <a:buNone/>
            </a:pPr>
            <a:r>
              <a:rPr lang="en-CA" sz="2400" b="1" dirty="0" smtClean="0"/>
              <a:t>are released</a:t>
            </a:r>
            <a:endParaRPr lang="en-CA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75656" y="1340768"/>
            <a:ext cx="5087679" cy="4483123"/>
            <a:chOff x="1475656" y="1340768"/>
            <a:chExt cx="5087679" cy="4483123"/>
          </a:xfrm>
        </p:grpSpPr>
        <p:grpSp>
          <p:nvGrpSpPr>
            <p:cNvPr id="4" name="Group 3"/>
            <p:cNvGrpSpPr/>
            <p:nvPr/>
          </p:nvGrpSpPr>
          <p:grpSpPr>
            <a:xfrm rot="18564700">
              <a:off x="4273542" y="2332314"/>
              <a:ext cx="932296" cy="1532008"/>
              <a:chOff x="5306661" y="1498188"/>
              <a:chExt cx="932296" cy="153200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9" name="Curved Left Arrow 68"/>
              <p:cNvSpPr/>
              <p:nvPr/>
            </p:nvSpPr>
            <p:spPr>
              <a:xfrm rot="574242" flipH="1">
                <a:off x="5404231" y="1690541"/>
                <a:ext cx="613122" cy="1339655"/>
              </a:xfrm>
              <a:prstGeom prst="curvedLeft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 rot="574242">
                <a:off x="5306661" y="1498188"/>
                <a:ext cx="932296" cy="8146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475656" y="1340768"/>
              <a:ext cx="3416944" cy="4483123"/>
              <a:chOff x="1475656" y="1340768"/>
              <a:chExt cx="3416944" cy="448312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3779912" y="2204864"/>
                <a:ext cx="744957" cy="39566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475656" y="1340768"/>
                <a:ext cx="3416944" cy="4483123"/>
                <a:chOff x="1475656" y="1340768"/>
                <a:chExt cx="3416944" cy="4483123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1475656" y="2790985"/>
                  <a:ext cx="3416944" cy="3032906"/>
                  <a:chOff x="4531234" y="3109707"/>
                  <a:chExt cx="2117762" cy="2350213"/>
                </a:xfrm>
              </p:grpSpPr>
              <p:sp>
                <p:nvSpPr>
                  <p:cNvPr id="59" name="Circular Arrow 58"/>
                  <p:cNvSpPr/>
                  <p:nvPr/>
                </p:nvSpPr>
                <p:spPr>
                  <a:xfrm rot="20326314">
                    <a:off x="4531234" y="3109707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Circular Arrow 59"/>
                  <p:cNvSpPr/>
                  <p:nvPr/>
                </p:nvSpPr>
                <p:spPr>
                  <a:xfrm rot="9436979">
                    <a:off x="4632772" y="3227672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5004048" y="3194148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7" name="Rectangle 66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8" name="Isosceles Triangle 67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0555398">
                    <a:off x="5816818" y="4737441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6" name="Isosceles Triangle 65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5313989" y="3274733"/>
                    <a:ext cx="88812" cy="2890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5796136" y="5047521"/>
                    <a:ext cx="88812" cy="231119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/>
                <p:cNvGrpSpPr/>
                <p:nvPr/>
              </p:nvGrpSpPr>
              <p:grpSpPr>
                <a:xfrm rot="574242">
                  <a:off x="2326934" y="1340768"/>
                  <a:ext cx="932296" cy="1535988"/>
                  <a:chOff x="2344642" y="3655968"/>
                  <a:chExt cx="474858" cy="660489"/>
                </a:xfrm>
              </p:grpSpPr>
              <p:sp>
                <p:nvSpPr>
                  <p:cNvPr id="57" name="Curved Left Arrow 56"/>
                  <p:cNvSpPr/>
                  <p:nvPr/>
                </p:nvSpPr>
                <p:spPr>
                  <a:xfrm flipH="1">
                    <a:off x="2433298" y="3740393"/>
                    <a:ext cx="312289" cy="576064"/>
                  </a:xfrm>
                  <a:prstGeom prst="curvedLeftArrow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2344642" y="3655968"/>
                    <a:ext cx="474858" cy="35030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46" name="Group 45"/>
                <p:cNvGrpSpPr/>
                <p:nvPr/>
              </p:nvGrpSpPr>
              <p:grpSpPr>
                <a:xfrm rot="21020400">
                  <a:off x="1553385" y="1555827"/>
                  <a:ext cx="2113517" cy="877199"/>
                  <a:chOff x="1587605" y="5904842"/>
                  <a:chExt cx="2113517" cy="877199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 rot="1930697">
                    <a:off x="1587605" y="5904842"/>
                    <a:ext cx="1208645" cy="877199"/>
                    <a:chOff x="2403209" y="5546616"/>
                    <a:chExt cx="1208645" cy="877199"/>
                  </a:xfrm>
                  <a:solidFill>
                    <a:schemeClr val="accent6">
                      <a:lumMod val="75000"/>
                    </a:schemeClr>
                  </a:solidFill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2403209" y="5638249"/>
                      <a:ext cx="855455" cy="785566"/>
                      <a:chOff x="2411760" y="2132856"/>
                      <a:chExt cx="648072" cy="576064"/>
                    </a:xfrm>
                    <a:grpFill/>
                  </p:grpSpPr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2411760" y="249289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55" name="Oval 54"/>
                      <p:cNvSpPr/>
                      <p:nvPr/>
                    </p:nvSpPr>
                    <p:spPr>
                      <a:xfrm>
                        <a:off x="2843808" y="213285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cxnSp>
                    <p:nvCxnSpPr>
                      <p:cNvPr id="56" name="Straight Connector 55"/>
                      <p:cNvCxnSpPr>
                        <a:endCxn id="55" idx="3"/>
                      </p:cNvCxnSpPr>
                      <p:nvPr/>
                    </p:nvCxnSpPr>
                    <p:spPr>
                      <a:xfrm flipV="1">
                        <a:off x="2611417" y="2317244"/>
                        <a:ext cx="264027" cy="207720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Straight Connector 52"/>
                    <p:cNvCxnSpPr>
                      <a:stCxn id="55" idx="7"/>
                      <a:endCxn id="50" idx="1"/>
                    </p:cNvCxnSpPr>
                    <p:nvPr/>
                  </p:nvCxnSpPr>
                  <p:spPr>
                    <a:xfrm rot="20248903" flipV="1">
                      <a:off x="3190074" y="5546616"/>
                      <a:ext cx="421780" cy="5614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2956165" y="6015380"/>
                    <a:ext cx="744957" cy="395661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flipH="1">
                    <a:off x="2981043" y="5982379"/>
                    <a:ext cx="699230" cy="46166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2400" b="1" dirty="0" smtClean="0"/>
                      <a:t>CoA</a:t>
                    </a:r>
                    <a:endParaRPr lang="en-CA" sz="2400" b="1" baseline="-25000" dirty="0"/>
                  </a:p>
                </p:txBody>
              </p:sp>
            </p:grp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2942612" y="2426809"/>
                  <a:ext cx="72585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Rectangle 47"/>
                <p:cNvSpPr/>
                <p:nvPr/>
              </p:nvSpPr>
              <p:spPr>
                <a:xfrm flipH="1">
                  <a:off x="3800762" y="2204864"/>
                  <a:ext cx="6992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b="1" dirty="0" smtClean="0"/>
                    <a:t>CoA</a:t>
                  </a:r>
                  <a:endParaRPr lang="en-CA" sz="2400" b="1" baseline="-25000" dirty="0"/>
                </a:p>
              </p:txBody>
            </p:sp>
          </p:grpSp>
        </p:grpSp>
        <p:sp>
          <p:nvSpPr>
            <p:cNvPr id="5" name="Rectangle 4"/>
            <p:cNvSpPr/>
            <p:nvPr/>
          </p:nvSpPr>
          <p:spPr>
            <a:xfrm>
              <a:off x="5445528" y="2998114"/>
              <a:ext cx="111780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3200" b="1" dirty="0" smtClean="0"/>
                <a:t>2 CO</a:t>
              </a:r>
              <a:r>
                <a:rPr lang="en-CA" sz="3200" b="1" baseline="-25000" dirty="0" smtClean="0"/>
                <a:t>2</a:t>
              </a:r>
              <a:endParaRPr lang="en-CA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58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1798" y="1730797"/>
            <a:ext cx="388843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 smtClean="0"/>
              <a:t>3 NAD</a:t>
            </a:r>
            <a:r>
              <a:rPr lang="en-CA" sz="2400" b="1" baseline="30000" dirty="0" smtClean="0"/>
              <a:t>+</a:t>
            </a:r>
            <a:r>
              <a:rPr lang="en-CA" sz="2400" b="1" dirty="0" smtClean="0"/>
              <a:t> molecules are reduced to form 3 NADH </a:t>
            </a:r>
            <a:endParaRPr lang="en-CA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75656" y="1340768"/>
            <a:ext cx="4771366" cy="4483123"/>
            <a:chOff x="1475656" y="1340768"/>
            <a:chExt cx="4771366" cy="4483123"/>
          </a:xfrm>
        </p:grpSpPr>
        <p:grpSp>
          <p:nvGrpSpPr>
            <p:cNvPr id="4" name="Group 3"/>
            <p:cNvGrpSpPr/>
            <p:nvPr/>
          </p:nvGrpSpPr>
          <p:grpSpPr>
            <a:xfrm rot="18564700">
              <a:off x="4273542" y="2332314"/>
              <a:ext cx="932296" cy="1532008"/>
              <a:chOff x="5306661" y="1498188"/>
              <a:chExt cx="932296" cy="153200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9" name="Curved Left Arrow 68"/>
              <p:cNvSpPr/>
              <p:nvPr/>
            </p:nvSpPr>
            <p:spPr>
              <a:xfrm rot="574242" flipH="1">
                <a:off x="5404231" y="1690541"/>
                <a:ext cx="613122" cy="1339655"/>
              </a:xfrm>
              <a:prstGeom prst="curvedLeft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 rot="574242">
                <a:off x="5306661" y="1498188"/>
                <a:ext cx="932296" cy="8146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475656" y="1340768"/>
              <a:ext cx="3416944" cy="4483123"/>
              <a:chOff x="1475656" y="1340768"/>
              <a:chExt cx="3416944" cy="448312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3779912" y="2204864"/>
                <a:ext cx="744957" cy="39566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475656" y="1340768"/>
                <a:ext cx="3416944" cy="4483123"/>
                <a:chOff x="1475656" y="1340768"/>
                <a:chExt cx="3416944" cy="4483123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1475656" y="2790985"/>
                  <a:ext cx="3416944" cy="3032906"/>
                  <a:chOff x="4531234" y="3109707"/>
                  <a:chExt cx="2117762" cy="2350213"/>
                </a:xfrm>
              </p:grpSpPr>
              <p:sp>
                <p:nvSpPr>
                  <p:cNvPr id="59" name="Circular Arrow 58"/>
                  <p:cNvSpPr/>
                  <p:nvPr/>
                </p:nvSpPr>
                <p:spPr>
                  <a:xfrm rot="20326314">
                    <a:off x="4531234" y="3109707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Circular Arrow 59"/>
                  <p:cNvSpPr/>
                  <p:nvPr/>
                </p:nvSpPr>
                <p:spPr>
                  <a:xfrm rot="9436979">
                    <a:off x="4632772" y="3227672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5004048" y="3194148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7" name="Rectangle 66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8" name="Isosceles Triangle 67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0555398">
                    <a:off x="5816818" y="4737441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6" name="Isosceles Triangle 65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5313989" y="3274733"/>
                    <a:ext cx="88812" cy="2890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5796136" y="5047521"/>
                    <a:ext cx="88812" cy="231119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/>
                <p:cNvGrpSpPr/>
                <p:nvPr/>
              </p:nvGrpSpPr>
              <p:grpSpPr>
                <a:xfrm rot="574242">
                  <a:off x="2326934" y="1340768"/>
                  <a:ext cx="932296" cy="1535988"/>
                  <a:chOff x="2344642" y="3655968"/>
                  <a:chExt cx="474858" cy="660489"/>
                </a:xfrm>
              </p:grpSpPr>
              <p:sp>
                <p:nvSpPr>
                  <p:cNvPr id="57" name="Curved Left Arrow 56"/>
                  <p:cNvSpPr/>
                  <p:nvPr/>
                </p:nvSpPr>
                <p:spPr>
                  <a:xfrm flipH="1">
                    <a:off x="2433298" y="3740393"/>
                    <a:ext cx="312289" cy="576064"/>
                  </a:xfrm>
                  <a:prstGeom prst="curvedLeftArrow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2344642" y="3655968"/>
                    <a:ext cx="474858" cy="35030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46" name="Group 45"/>
                <p:cNvGrpSpPr/>
                <p:nvPr/>
              </p:nvGrpSpPr>
              <p:grpSpPr>
                <a:xfrm rot="21020400">
                  <a:off x="1553385" y="1555827"/>
                  <a:ext cx="2113517" cy="877199"/>
                  <a:chOff x="1587605" y="5904842"/>
                  <a:chExt cx="2113517" cy="877199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 rot="1930697">
                    <a:off x="1587605" y="5904842"/>
                    <a:ext cx="1208645" cy="877199"/>
                    <a:chOff x="2403209" y="5546616"/>
                    <a:chExt cx="1208645" cy="877199"/>
                  </a:xfrm>
                  <a:solidFill>
                    <a:schemeClr val="accent6">
                      <a:lumMod val="75000"/>
                    </a:schemeClr>
                  </a:solidFill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2403209" y="5638249"/>
                      <a:ext cx="855455" cy="785566"/>
                      <a:chOff x="2411760" y="2132856"/>
                      <a:chExt cx="648072" cy="576064"/>
                    </a:xfrm>
                    <a:grpFill/>
                  </p:grpSpPr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2411760" y="249289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55" name="Oval 54"/>
                      <p:cNvSpPr/>
                      <p:nvPr/>
                    </p:nvSpPr>
                    <p:spPr>
                      <a:xfrm>
                        <a:off x="2843808" y="213285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cxnSp>
                    <p:nvCxnSpPr>
                      <p:cNvPr id="56" name="Straight Connector 55"/>
                      <p:cNvCxnSpPr>
                        <a:endCxn id="55" idx="3"/>
                      </p:cNvCxnSpPr>
                      <p:nvPr/>
                    </p:nvCxnSpPr>
                    <p:spPr>
                      <a:xfrm flipV="1">
                        <a:off x="2611417" y="2317244"/>
                        <a:ext cx="264027" cy="207720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Straight Connector 52"/>
                    <p:cNvCxnSpPr>
                      <a:stCxn id="55" idx="7"/>
                      <a:endCxn id="50" idx="1"/>
                    </p:cNvCxnSpPr>
                    <p:nvPr/>
                  </p:nvCxnSpPr>
                  <p:spPr>
                    <a:xfrm rot="20248903" flipV="1">
                      <a:off x="3190074" y="5546616"/>
                      <a:ext cx="421780" cy="5614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2956165" y="6015380"/>
                    <a:ext cx="744957" cy="395661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flipH="1">
                    <a:off x="2981043" y="5982379"/>
                    <a:ext cx="699230" cy="46166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2400" b="1" dirty="0" smtClean="0"/>
                      <a:t>CoA</a:t>
                    </a:r>
                    <a:endParaRPr lang="en-CA" sz="2400" b="1" baseline="-25000" dirty="0"/>
                  </a:p>
                </p:txBody>
              </p:sp>
            </p:grp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2942612" y="2426809"/>
                  <a:ext cx="72585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Rectangle 47"/>
                <p:cNvSpPr/>
                <p:nvPr/>
              </p:nvSpPr>
              <p:spPr>
                <a:xfrm flipH="1">
                  <a:off x="3800762" y="2204864"/>
                  <a:ext cx="6992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b="1" dirty="0" smtClean="0"/>
                    <a:t>CoA</a:t>
                  </a:r>
                  <a:endParaRPr lang="en-CA" sz="2400" b="1" baseline="-25000" dirty="0"/>
                </a:p>
              </p:txBody>
            </p:sp>
          </p:grpSp>
        </p:grpSp>
        <p:sp>
          <p:nvSpPr>
            <p:cNvPr id="5" name="Rectangle 4"/>
            <p:cNvSpPr/>
            <p:nvPr/>
          </p:nvSpPr>
          <p:spPr>
            <a:xfrm>
              <a:off x="5364088" y="2998114"/>
              <a:ext cx="882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2 CO</a:t>
              </a:r>
              <a:r>
                <a:rPr lang="en-CA" sz="2400" baseline="-25000" dirty="0" smtClean="0"/>
                <a:t>2</a:t>
              </a:r>
              <a:endParaRPr lang="en-CA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rot="1993850">
            <a:off x="290079" y="3083112"/>
            <a:ext cx="1331594" cy="975457"/>
            <a:chOff x="835394" y="2086759"/>
            <a:chExt cx="1331594" cy="975457"/>
          </a:xfrm>
        </p:grpSpPr>
        <p:sp>
          <p:nvSpPr>
            <p:cNvPr id="38" name="Rectangle 37"/>
            <p:cNvSpPr/>
            <p:nvPr/>
          </p:nvSpPr>
          <p:spPr>
            <a:xfrm>
              <a:off x="894336" y="2086759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NADH</a:t>
              </a:r>
              <a:endParaRPr lang="en-CA" sz="2400" b="1" baseline="30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35394" y="2600551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40" name="Curved Left Arrow 39"/>
            <p:cNvSpPr/>
            <p:nvPr/>
          </p:nvSpPr>
          <p:spPr>
            <a:xfrm flipV="1">
              <a:off x="1835259" y="2298954"/>
              <a:ext cx="331729" cy="587218"/>
            </a:xfrm>
            <a:prstGeom prst="curvedLef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rot="1197792" flipH="1">
            <a:off x="4837485" y="4528798"/>
            <a:ext cx="1581384" cy="936686"/>
            <a:chOff x="775673" y="2125531"/>
            <a:chExt cx="1319340" cy="936686"/>
          </a:xfrm>
        </p:grpSpPr>
        <p:sp>
          <p:nvSpPr>
            <p:cNvPr id="72" name="Rectangle 71"/>
            <p:cNvSpPr/>
            <p:nvPr/>
          </p:nvSpPr>
          <p:spPr>
            <a:xfrm>
              <a:off x="846254" y="2125531"/>
              <a:ext cx="9123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2 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75673" y="2600552"/>
              <a:ext cx="9885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2 NADH</a:t>
              </a:r>
              <a:endParaRPr lang="en-CA" sz="2400" b="1" baseline="30000" dirty="0"/>
            </a:p>
          </p:txBody>
        </p:sp>
        <p:sp>
          <p:nvSpPr>
            <p:cNvPr id="74" name="Curved Left Arrow 73"/>
            <p:cNvSpPr/>
            <p:nvPr/>
          </p:nvSpPr>
          <p:spPr>
            <a:xfrm>
              <a:off x="1763284" y="2285256"/>
              <a:ext cx="331729" cy="660894"/>
            </a:xfrm>
            <a:prstGeom prst="curvedLef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1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Molecules in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NADH</a:t>
            </a:r>
            <a:r>
              <a:rPr lang="en-CA" dirty="0" smtClean="0"/>
              <a:t>: It is an electron carrier and donated electrons.</a:t>
            </a:r>
          </a:p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</a:t>
            </a:r>
            <a:r>
              <a:rPr lang="en-CA" dirty="0" smtClean="0"/>
              <a:t>: it accepts electrons </a:t>
            </a:r>
          </a:p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FADH</a:t>
            </a:r>
            <a:r>
              <a:rPr lang="en-C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CA" dirty="0" smtClean="0"/>
              <a:t>: electron carrier, donates electrons</a:t>
            </a:r>
          </a:p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</a:t>
            </a:r>
            <a:r>
              <a:rPr lang="en-CA" dirty="0" smtClean="0"/>
              <a:t>: electron carrier, accepts electrons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9775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824536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sz="2400" b="1" dirty="0"/>
              <a:t>1</a:t>
            </a:r>
            <a:r>
              <a:rPr lang="en-CA" sz="2400" b="1" dirty="0" smtClean="0"/>
              <a:t> FAD molecule is reduced </a:t>
            </a:r>
          </a:p>
          <a:p>
            <a:pPr marL="0" indent="0" algn="r">
              <a:buNone/>
            </a:pPr>
            <a:r>
              <a:rPr lang="en-CA" sz="2400" b="1" dirty="0" smtClean="0"/>
              <a:t>to form 1 FADH</a:t>
            </a:r>
            <a:r>
              <a:rPr lang="en-CA" sz="2400" b="1" baseline="-25000" dirty="0" smtClean="0"/>
              <a:t>2</a:t>
            </a:r>
            <a:r>
              <a:rPr lang="en-CA" sz="2400" b="1" dirty="0" smtClean="0"/>
              <a:t> </a:t>
            </a:r>
            <a:endParaRPr lang="en-CA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75656" y="1340768"/>
            <a:ext cx="4771366" cy="4483123"/>
            <a:chOff x="1475656" y="1340768"/>
            <a:chExt cx="4771366" cy="4483123"/>
          </a:xfrm>
        </p:grpSpPr>
        <p:grpSp>
          <p:nvGrpSpPr>
            <p:cNvPr id="4" name="Group 3"/>
            <p:cNvGrpSpPr/>
            <p:nvPr/>
          </p:nvGrpSpPr>
          <p:grpSpPr>
            <a:xfrm rot="18564700">
              <a:off x="4273542" y="2332314"/>
              <a:ext cx="932296" cy="1532008"/>
              <a:chOff x="5306661" y="1498188"/>
              <a:chExt cx="932296" cy="153200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9" name="Curved Left Arrow 68"/>
              <p:cNvSpPr/>
              <p:nvPr/>
            </p:nvSpPr>
            <p:spPr>
              <a:xfrm rot="574242" flipH="1">
                <a:off x="5404231" y="1690541"/>
                <a:ext cx="613122" cy="1339655"/>
              </a:xfrm>
              <a:prstGeom prst="curvedLeft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 rot="574242">
                <a:off x="5306661" y="1498188"/>
                <a:ext cx="932296" cy="8146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475656" y="1340768"/>
              <a:ext cx="3416944" cy="4483123"/>
              <a:chOff x="1475656" y="1340768"/>
              <a:chExt cx="3416944" cy="448312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3779912" y="2204864"/>
                <a:ext cx="744957" cy="39566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475656" y="1340768"/>
                <a:ext cx="3416944" cy="4483123"/>
                <a:chOff x="1475656" y="1340768"/>
                <a:chExt cx="3416944" cy="4483123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1475656" y="2790985"/>
                  <a:ext cx="3416944" cy="3032906"/>
                  <a:chOff x="4531234" y="3109707"/>
                  <a:chExt cx="2117762" cy="2350213"/>
                </a:xfrm>
              </p:grpSpPr>
              <p:sp>
                <p:nvSpPr>
                  <p:cNvPr id="59" name="Circular Arrow 58"/>
                  <p:cNvSpPr/>
                  <p:nvPr/>
                </p:nvSpPr>
                <p:spPr>
                  <a:xfrm rot="20326314">
                    <a:off x="4531234" y="3109707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Circular Arrow 59"/>
                  <p:cNvSpPr/>
                  <p:nvPr/>
                </p:nvSpPr>
                <p:spPr>
                  <a:xfrm rot="9436979">
                    <a:off x="4632772" y="3227672"/>
                    <a:ext cx="2016224" cy="2232248"/>
                  </a:xfrm>
                  <a:prstGeom prst="circularArrow">
                    <a:avLst/>
                  </a:prstGeom>
                  <a:solidFill>
                    <a:srgbClr val="7030A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5004048" y="3194148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7" name="Rectangle 66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8" name="Isosceles Triangle 67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0555398">
                    <a:off x="5816818" y="4737441"/>
                    <a:ext cx="367112" cy="594892"/>
                    <a:chOff x="6851940" y="3152365"/>
                    <a:chExt cx="367112" cy="594892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361490">
                      <a:off x="6889466" y="3180882"/>
                      <a:ext cx="329586" cy="5663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66" name="Isosceles Triangle 65"/>
                    <p:cNvSpPr/>
                    <p:nvPr/>
                  </p:nvSpPr>
                  <p:spPr>
                    <a:xfrm rot="4010031">
                      <a:off x="6719436" y="3284869"/>
                      <a:ext cx="564758" cy="299750"/>
                    </a:xfrm>
                    <a:prstGeom prst="triangl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5313989" y="3274733"/>
                    <a:ext cx="88812" cy="28907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5796136" y="5047521"/>
                    <a:ext cx="88812" cy="231119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/>
                <p:cNvGrpSpPr/>
                <p:nvPr/>
              </p:nvGrpSpPr>
              <p:grpSpPr>
                <a:xfrm rot="574242">
                  <a:off x="2326934" y="1340768"/>
                  <a:ext cx="932296" cy="1535988"/>
                  <a:chOff x="2344642" y="3655968"/>
                  <a:chExt cx="474858" cy="660489"/>
                </a:xfrm>
              </p:grpSpPr>
              <p:sp>
                <p:nvSpPr>
                  <p:cNvPr id="57" name="Curved Left Arrow 56"/>
                  <p:cNvSpPr/>
                  <p:nvPr/>
                </p:nvSpPr>
                <p:spPr>
                  <a:xfrm flipH="1">
                    <a:off x="2433298" y="3740393"/>
                    <a:ext cx="312289" cy="576064"/>
                  </a:xfrm>
                  <a:prstGeom prst="curvedLeftArrow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2344642" y="3655968"/>
                    <a:ext cx="474858" cy="35030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46" name="Group 45"/>
                <p:cNvGrpSpPr/>
                <p:nvPr/>
              </p:nvGrpSpPr>
              <p:grpSpPr>
                <a:xfrm rot="21020400">
                  <a:off x="1553385" y="1555827"/>
                  <a:ext cx="2113517" cy="877199"/>
                  <a:chOff x="1587605" y="5904842"/>
                  <a:chExt cx="2113517" cy="877199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 rot="1930697">
                    <a:off x="1587605" y="5904842"/>
                    <a:ext cx="1208645" cy="877199"/>
                    <a:chOff x="2403209" y="5546616"/>
                    <a:chExt cx="1208645" cy="877199"/>
                  </a:xfrm>
                  <a:solidFill>
                    <a:schemeClr val="accent6">
                      <a:lumMod val="75000"/>
                    </a:schemeClr>
                  </a:solidFill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2403209" y="5638249"/>
                      <a:ext cx="855455" cy="785566"/>
                      <a:chOff x="2411760" y="2132856"/>
                      <a:chExt cx="648072" cy="576064"/>
                    </a:xfrm>
                    <a:grpFill/>
                  </p:grpSpPr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2411760" y="249289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55" name="Oval 54"/>
                      <p:cNvSpPr/>
                      <p:nvPr/>
                    </p:nvSpPr>
                    <p:spPr>
                      <a:xfrm>
                        <a:off x="2843808" y="2132856"/>
                        <a:ext cx="216024" cy="216024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cxnSp>
                    <p:nvCxnSpPr>
                      <p:cNvPr id="56" name="Straight Connector 55"/>
                      <p:cNvCxnSpPr>
                        <a:endCxn id="55" idx="3"/>
                      </p:cNvCxnSpPr>
                      <p:nvPr/>
                    </p:nvCxnSpPr>
                    <p:spPr>
                      <a:xfrm flipV="1">
                        <a:off x="2611417" y="2317244"/>
                        <a:ext cx="264027" cy="207720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Straight Connector 52"/>
                    <p:cNvCxnSpPr>
                      <a:stCxn id="55" idx="7"/>
                      <a:endCxn id="50" idx="1"/>
                    </p:cNvCxnSpPr>
                    <p:nvPr/>
                  </p:nvCxnSpPr>
                  <p:spPr>
                    <a:xfrm rot="20248903" flipV="1">
                      <a:off x="3190074" y="5546616"/>
                      <a:ext cx="421780" cy="5614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2956165" y="6015380"/>
                    <a:ext cx="744957" cy="395661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flipH="1">
                    <a:off x="2981043" y="5982379"/>
                    <a:ext cx="699230" cy="46166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2400" b="1" dirty="0" smtClean="0"/>
                      <a:t>CoA</a:t>
                    </a:r>
                    <a:endParaRPr lang="en-CA" sz="2400" b="1" baseline="-25000" dirty="0"/>
                  </a:p>
                </p:txBody>
              </p:sp>
            </p:grp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2942612" y="2426809"/>
                  <a:ext cx="72585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Rectangle 47"/>
                <p:cNvSpPr/>
                <p:nvPr/>
              </p:nvSpPr>
              <p:spPr>
                <a:xfrm flipH="1">
                  <a:off x="3800762" y="2204864"/>
                  <a:ext cx="6992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b="1" dirty="0" smtClean="0"/>
                    <a:t>CoA</a:t>
                  </a:r>
                  <a:endParaRPr lang="en-CA" sz="2400" b="1" baseline="-25000" dirty="0"/>
                </a:p>
              </p:txBody>
            </p:sp>
          </p:grpSp>
        </p:grpSp>
        <p:sp>
          <p:nvSpPr>
            <p:cNvPr id="5" name="Rectangle 4"/>
            <p:cNvSpPr/>
            <p:nvPr/>
          </p:nvSpPr>
          <p:spPr>
            <a:xfrm>
              <a:off x="5364088" y="2998114"/>
              <a:ext cx="882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2 CO</a:t>
              </a:r>
              <a:r>
                <a:rPr lang="en-CA" sz="2400" baseline="-25000" dirty="0" smtClean="0"/>
                <a:t>2</a:t>
              </a:r>
              <a:endParaRPr lang="en-CA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rot="1993850">
            <a:off x="290079" y="3083112"/>
            <a:ext cx="1331594" cy="975457"/>
            <a:chOff x="835394" y="2086759"/>
            <a:chExt cx="1331594" cy="975457"/>
          </a:xfrm>
        </p:grpSpPr>
        <p:sp>
          <p:nvSpPr>
            <p:cNvPr id="38" name="Rectangle 37"/>
            <p:cNvSpPr/>
            <p:nvPr/>
          </p:nvSpPr>
          <p:spPr>
            <a:xfrm>
              <a:off x="894336" y="2086759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NADH</a:t>
              </a:r>
              <a:endParaRPr lang="en-CA" sz="2400" baseline="30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35394" y="2600551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NAD</a:t>
              </a:r>
              <a:r>
                <a:rPr lang="en-CA" sz="2400" baseline="30000" dirty="0" smtClean="0"/>
                <a:t>+</a:t>
              </a:r>
              <a:endParaRPr lang="en-CA" sz="2400" baseline="30000" dirty="0"/>
            </a:p>
          </p:txBody>
        </p:sp>
        <p:sp>
          <p:nvSpPr>
            <p:cNvPr id="40" name="Curved Left Arrow 39"/>
            <p:cNvSpPr/>
            <p:nvPr/>
          </p:nvSpPr>
          <p:spPr>
            <a:xfrm flipV="1">
              <a:off x="1835259" y="2298954"/>
              <a:ext cx="331729" cy="587218"/>
            </a:xfrm>
            <a:prstGeom prst="curvedLef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rot="1197792" flipH="1">
            <a:off x="4837485" y="4528798"/>
            <a:ext cx="1581384" cy="936686"/>
            <a:chOff x="775673" y="2125531"/>
            <a:chExt cx="1319340" cy="936686"/>
          </a:xfrm>
        </p:grpSpPr>
        <p:sp>
          <p:nvSpPr>
            <p:cNvPr id="72" name="Rectangle 71"/>
            <p:cNvSpPr/>
            <p:nvPr/>
          </p:nvSpPr>
          <p:spPr>
            <a:xfrm>
              <a:off x="846254" y="2125531"/>
              <a:ext cx="9123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2 NAD</a:t>
              </a:r>
              <a:r>
                <a:rPr lang="en-CA" sz="2400" baseline="30000" dirty="0" smtClean="0"/>
                <a:t>+</a:t>
              </a:r>
              <a:endParaRPr lang="en-CA" sz="2400" baseline="300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75673" y="2600552"/>
              <a:ext cx="9885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 smtClean="0"/>
                <a:t>2 NADH</a:t>
              </a:r>
              <a:endParaRPr lang="en-CA" sz="2400" baseline="30000" dirty="0"/>
            </a:p>
          </p:txBody>
        </p:sp>
        <p:sp>
          <p:nvSpPr>
            <p:cNvPr id="74" name="Curved Left Arrow 73"/>
            <p:cNvSpPr/>
            <p:nvPr/>
          </p:nvSpPr>
          <p:spPr>
            <a:xfrm>
              <a:off x="1763284" y="2285256"/>
              <a:ext cx="331729" cy="660894"/>
            </a:xfrm>
            <a:prstGeom prst="curvedLef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 rot="19845845">
            <a:off x="592025" y="5131582"/>
            <a:ext cx="1285573" cy="975457"/>
            <a:chOff x="881415" y="2086759"/>
            <a:chExt cx="1285573" cy="975457"/>
          </a:xfrm>
        </p:grpSpPr>
        <p:sp>
          <p:nvSpPr>
            <p:cNvPr id="76" name="Rectangle 75"/>
            <p:cNvSpPr/>
            <p:nvPr/>
          </p:nvSpPr>
          <p:spPr>
            <a:xfrm>
              <a:off x="881415" y="2086759"/>
              <a:ext cx="9863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FADH</a:t>
              </a:r>
              <a:r>
                <a:rPr lang="en-CA" sz="2400" b="1" baseline="-25000" dirty="0" smtClean="0"/>
                <a:t>2</a:t>
              </a:r>
              <a:endParaRPr lang="en-CA" sz="2400" b="1" baseline="-250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25867" y="2600551"/>
              <a:ext cx="688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/>
                <a:t>F</a:t>
              </a:r>
              <a:r>
                <a:rPr lang="en-CA" sz="2400" b="1" dirty="0" smtClean="0"/>
                <a:t>AD</a:t>
              </a:r>
              <a:endParaRPr lang="en-CA" sz="2400" b="1" baseline="30000" dirty="0"/>
            </a:p>
          </p:txBody>
        </p:sp>
        <p:sp>
          <p:nvSpPr>
            <p:cNvPr id="78" name="Curved Left Arrow 77"/>
            <p:cNvSpPr/>
            <p:nvPr/>
          </p:nvSpPr>
          <p:spPr>
            <a:xfrm flipV="1">
              <a:off x="1835259" y="2298954"/>
              <a:ext cx="331729" cy="587218"/>
            </a:xfrm>
            <a:prstGeom prst="curvedLef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9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Stage 3: </a:t>
            </a:r>
            <a:r>
              <a:rPr lang="en-CA" b="1" dirty="0" smtClean="0">
                <a:solidFill>
                  <a:srgbClr val="7030A0"/>
                </a:solidFill>
              </a:rPr>
              <a:t>The Krebs Cycle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824536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sz="2400" b="1" dirty="0" smtClean="0"/>
              <a:t> ADP and P</a:t>
            </a:r>
            <a:r>
              <a:rPr lang="en-CA" sz="2400" b="1" baseline="-25000" dirty="0" smtClean="0"/>
              <a:t>i</a:t>
            </a:r>
            <a:r>
              <a:rPr lang="en-CA" sz="2400" b="1" dirty="0" smtClean="0"/>
              <a:t> combine </a:t>
            </a:r>
          </a:p>
          <a:p>
            <a:pPr marL="0" indent="0" algn="r">
              <a:buNone/>
            </a:pPr>
            <a:r>
              <a:rPr lang="en-CA" sz="2400" b="1" dirty="0" smtClean="0"/>
              <a:t>to form 1 ATP molecule </a:t>
            </a:r>
            <a:endParaRPr lang="en-CA" b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90079" y="1340768"/>
            <a:ext cx="6128790" cy="5266854"/>
            <a:chOff x="290079" y="1340768"/>
            <a:chExt cx="6128790" cy="5266854"/>
          </a:xfrm>
        </p:grpSpPr>
        <p:grpSp>
          <p:nvGrpSpPr>
            <p:cNvPr id="8" name="Group 7"/>
            <p:cNvGrpSpPr/>
            <p:nvPr/>
          </p:nvGrpSpPr>
          <p:grpSpPr>
            <a:xfrm>
              <a:off x="1475656" y="1340768"/>
              <a:ext cx="4771366" cy="4483123"/>
              <a:chOff x="1475656" y="1340768"/>
              <a:chExt cx="4771366" cy="4483123"/>
            </a:xfrm>
          </p:grpSpPr>
          <p:grpSp>
            <p:nvGrpSpPr>
              <p:cNvPr id="4" name="Group 3"/>
              <p:cNvGrpSpPr/>
              <p:nvPr/>
            </p:nvGrpSpPr>
            <p:grpSpPr>
              <a:xfrm rot="18564700">
                <a:off x="4273542" y="2332314"/>
                <a:ext cx="932296" cy="1532008"/>
                <a:chOff x="5306661" y="1498188"/>
                <a:chExt cx="932296" cy="1532008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69" name="Curved Left Arrow 68"/>
                <p:cNvSpPr/>
                <p:nvPr/>
              </p:nvSpPr>
              <p:spPr>
                <a:xfrm rot="574242" flipH="1">
                  <a:off x="5404231" y="1690541"/>
                  <a:ext cx="613122" cy="1339655"/>
                </a:xfrm>
                <a:prstGeom prst="curvedLef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 rot="574242">
                  <a:off x="5306661" y="1498188"/>
                  <a:ext cx="932296" cy="81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1475656" y="1340768"/>
                <a:ext cx="3416944" cy="4483123"/>
                <a:chOff x="1475656" y="1340768"/>
                <a:chExt cx="3416944" cy="4483123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3779912" y="2204864"/>
                  <a:ext cx="744957" cy="395661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1475656" y="1340768"/>
                  <a:ext cx="3416944" cy="4483123"/>
                  <a:chOff x="1475656" y="1340768"/>
                  <a:chExt cx="3416944" cy="4483123"/>
                </a:xfrm>
              </p:grpSpPr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1475656" y="2790985"/>
                    <a:ext cx="3416944" cy="3032906"/>
                    <a:chOff x="4531234" y="3109707"/>
                    <a:chExt cx="2117762" cy="2350213"/>
                  </a:xfrm>
                </p:grpSpPr>
                <p:sp>
                  <p:nvSpPr>
                    <p:cNvPr id="59" name="Circular Arrow 58"/>
                    <p:cNvSpPr/>
                    <p:nvPr/>
                  </p:nvSpPr>
                  <p:spPr>
                    <a:xfrm rot="20326314">
                      <a:off x="4531234" y="3109707"/>
                      <a:ext cx="2016224" cy="2232248"/>
                    </a:xfrm>
                    <a:prstGeom prst="circularArrow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" name="Circular Arrow 59"/>
                    <p:cNvSpPr/>
                    <p:nvPr/>
                  </p:nvSpPr>
                  <p:spPr>
                    <a:xfrm rot="9436979">
                      <a:off x="4632772" y="3227672"/>
                      <a:ext cx="2016224" cy="2232248"/>
                    </a:xfrm>
                    <a:prstGeom prst="circularArrow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5004048" y="3194148"/>
                      <a:ext cx="367112" cy="594892"/>
                      <a:chOff x="6851940" y="3152365"/>
                      <a:chExt cx="367112" cy="594892"/>
                    </a:xfrm>
                  </p:grpSpPr>
                  <p:sp>
                    <p:nvSpPr>
                      <p:cNvPr id="67" name="Rectangle 66"/>
                      <p:cNvSpPr/>
                      <p:nvPr/>
                    </p:nvSpPr>
                    <p:spPr>
                      <a:xfrm rot="20361490">
                        <a:off x="6889466" y="3180882"/>
                        <a:ext cx="329586" cy="566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8" name="Isosceles Triangle 67"/>
                      <p:cNvSpPr/>
                      <p:nvPr/>
                    </p:nvSpPr>
                    <p:spPr>
                      <a:xfrm rot="4010031">
                        <a:off x="6719436" y="3284869"/>
                        <a:ext cx="564758" cy="299750"/>
                      </a:xfrm>
                      <a:prstGeom prst="triangle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grpSp>
                  <p:nvGrpSpPr>
                    <p:cNvPr id="62" name="Group 61"/>
                    <p:cNvGrpSpPr/>
                    <p:nvPr/>
                  </p:nvGrpSpPr>
                  <p:grpSpPr>
                    <a:xfrm rot="10555398">
                      <a:off x="5816818" y="4737441"/>
                      <a:ext cx="367112" cy="594892"/>
                      <a:chOff x="6851940" y="3152365"/>
                      <a:chExt cx="367112" cy="594892"/>
                    </a:xfrm>
                  </p:grpSpPr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20361490">
                        <a:off x="6889466" y="3180882"/>
                        <a:ext cx="329586" cy="566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6" name="Isosceles Triangle 65"/>
                      <p:cNvSpPr/>
                      <p:nvPr/>
                    </p:nvSpPr>
                    <p:spPr>
                      <a:xfrm rot="4010031">
                        <a:off x="6719436" y="3284869"/>
                        <a:ext cx="564758" cy="299750"/>
                      </a:xfrm>
                      <a:prstGeom prst="triangle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5313989" y="3274733"/>
                      <a:ext cx="88812" cy="289072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5796136" y="5047521"/>
                      <a:ext cx="88812" cy="23111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5" name="Group 44"/>
                  <p:cNvGrpSpPr/>
                  <p:nvPr/>
                </p:nvGrpSpPr>
                <p:grpSpPr>
                  <a:xfrm rot="574242">
                    <a:off x="2326934" y="1340768"/>
                    <a:ext cx="932296" cy="1535988"/>
                    <a:chOff x="2344642" y="3655968"/>
                    <a:chExt cx="474858" cy="660489"/>
                  </a:xfrm>
                </p:grpSpPr>
                <p:sp>
                  <p:nvSpPr>
                    <p:cNvPr id="57" name="Curved Left Arrow 56"/>
                    <p:cNvSpPr/>
                    <p:nvPr/>
                  </p:nvSpPr>
                  <p:spPr>
                    <a:xfrm flipH="1">
                      <a:off x="2433298" y="3740393"/>
                      <a:ext cx="312289" cy="576064"/>
                    </a:xfrm>
                    <a:prstGeom prst="curvedLeftArrow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2344642" y="3655968"/>
                      <a:ext cx="474858" cy="3503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  <p:grpSp>
                <p:nvGrpSpPr>
                  <p:cNvPr id="46" name="Group 45"/>
                  <p:cNvGrpSpPr/>
                  <p:nvPr/>
                </p:nvGrpSpPr>
                <p:grpSpPr>
                  <a:xfrm rot="21020400">
                    <a:off x="1553385" y="1555827"/>
                    <a:ext cx="2113517" cy="877199"/>
                    <a:chOff x="1587605" y="5904842"/>
                    <a:chExt cx="2113517" cy="877199"/>
                  </a:xfrm>
                </p:grpSpPr>
                <p:grpSp>
                  <p:nvGrpSpPr>
                    <p:cNvPr id="49" name="Group 48"/>
                    <p:cNvGrpSpPr/>
                    <p:nvPr/>
                  </p:nvGrpSpPr>
                  <p:grpSpPr>
                    <a:xfrm rot="1930697">
                      <a:off x="1587605" y="5904842"/>
                      <a:ext cx="1208645" cy="877199"/>
                      <a:chOff x="2403209" y="5546616"/>
                      <a:chExt cx="1208645" cy="877199"/>
                    </a:xfrm>
                    <a:solidFill>
                      <a:schemeClr val="accent6">
                        <a:lumMod val="75000"/>
                      </a:schemeClr>
                    </a:solidFill>
                  </p:grpSpPr>
                  <p:grpSp>
                    <p:nvGrpSpPr>
                      <p:cNvPr id="52" name="Group 51"/>
                      <p:cNvGrpSpPr/>
                      <p:nvPr/>
                    </p:nvGrpSpPr>
                    <p:grpSpPr>
                      <a:xfrm>
                        <a:off x="2403209" y="5638249"/>
                        <a:ext cx="855455" cy="785566"/>
                        <a:chOff x="2411760" y="2132856"/>
                        <a:chExt cx="648072" cy="576064"/>
                      </a:xfrm>
                      <a:grpFill/>
                    </p:grpSpPr>
                    <p:sp>
                      <p:nvSpPr>
                        <p:cNvPr id="54" name="Oval 53"/>
                        <p:cNvSpPr/>
                        <p:nvPr/>
                      </p:nvSpPr>
                      <p:spPr>
                        <a:xfrm>
                          <a:off x="2411760" y="2492896"/>
                          <a:ext cx="216024" cy="216024"/>
                        </a:xfrm>
                        <a:prstGeom prst="ellips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55" name="Oval 54"/>
                        <p:cNvSpPr/>
                        <p:nvPr/>
                      </p:nvSpPr>
                      <p:spPr>
                        <a:xfrm>
                          <a:off x="2843808" y="2132856"/>
                          <a:ext cx="216024" cy="216024"/>
                        </a:xfrm>
                        <a:prstGeom prst="ellipse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cxnSp>
                      <p:nvCxnSpPr>
                        <p:cNvPr id="56" name="Straight Connector 55"/>
                        <p:cNvCxnSpPr>
                          <a:endCxn id="55" idx="3"/>
                        </p:cNvCxnSpPr>
                        <p:nvPr/>
                      </p:nvCxnSpPr>
                      <p:spPr>
                        <a:xfrm flipV="1">
                          <a:off x="2611417" y="2317244"/>
                          <a:ext cx="264027" cy="20772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2"/>
                        </a:lnRef>
                        <a:fillRef idx="0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3" name="Straight Connector 52"/>
                      <p:cNvCxnSpPr>
                        <a:stCxn id="55" idx="7"/>
                        <a:endCxn id="50" idx="1"/>
                      </p:cNvCxnSpPr>
                      <p:nvPr/>
                    </p:nvCxnSpPr>
                    <p:spPr>
                      <a:xfrm rot="20248903" flipV="1">
                        <a:off x="3190074" y="5546616"/>
                        <a:ext cx="421780" cy="56148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0" name="Rounded Rectangle 49"/>
                    <p:cNvSpPr/>
                    <p:nvPr/>
                  </p:nvSpPr>
                  <p:spPr>
                    <a:xfrm>
                      <a:off x="2956165" y="6015380"/>
                      <a:ext cx="744957" cy="395661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>
                    <a:xfrm flipH="1">
                      <a:off x="2981043" y="5982379"/>
                      <a:ext cx="69923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CA" sz="2400" b="1" dirty="0" smtClean="0"/>
                        <a:t>CoA</a:t>
                      </a:r>
                      <a:endParaRPr lang="en-CA" sz="2400" b="1" baseline="-25000" dirty="0"/>
                    </a:p>
                  </p:txBody>
                </p:sp>
              </p:grpSp>
              <p:cxnSp>
                <p:nvCxnSpPr>
                  <p:cNvPr id="47" name="Straight Arrow Connector 46"/>
                  <p:cNvCxnSpPr/>
                  <p:nvPr/>
                </p:nvCxnSpPr>
                <p:spPr>
                  <a:xfrm>
                    <a:off x="2942612" y="2426809"/>
                    <a:ext cx="725852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Rectangle 47"/>
                  <p:cNvSpPr/>
                  <p:nvPr/>
                </p:nvSpPr>
                <p:spPr>
                  <a:xfrm flipH="1">
                    <a:off x="3800762" y="2204864"/>
                    <a:ext cx="69923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2400" b="1" dirty="0" smtClean="0"/>
                      <a:t>CoA</a:t>
                    </a:r>
                    <a:endParaRPr lang="en-CA" sz="2400" b="1" baseline="-25000" dirty="0"/>
                  </a:p>
                </p:txBody>
              </p:sp>
            </p:grpSp>
          </p:grpSp>
          <p:sp>
            <p:nvSpPr>
              <p:cNvPr id="5" name="Rectangle 4"/>
              <p:cNvSpPr/>
              <p:nvPr/>
            </p:nvSpPr>
            <p:spPr>
              <a:xfrm>
                <a:off x="5364088" y="2998114"/>
                <a:ext cx="8829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2 CO</a:t>
                </a:r>
                <a:r>
                  <a:rPr lang="en-CA" sz="2400" baseline="-25000" dirty="0" smtClean="0"/>
                  <a:t>2</a:t>
                </a:r>
                <a:endParaRPr lang="en-CA" sz="24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993850">
              <a:off x="290079" y="3083112"/>
              <a:ext cx="1331594" cy="975457"/>
              <a:chOff x="835394" y="2086759"/>
              <a:chExt cx="1331594" cy="97545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894336" y="2086759"/>
                <a:ext cx="960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NADH</a:t>
                </a:r>
                <a:endParaRPr lang="en-CA" sz="2400" baseline="300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35394" y="2600551"/>
                <a:ext cx="8691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NAD</a:t>
                </a:r>
                <a:r>
                  <a:rPr lang="en-CA" sz="2400" baseline="30000" dirty="0" smtClean="0"/>
                  <a:t>+</a:t>
                </a:r>
                <a:endParaRPr lang="en-CA" sz="2400" baseline="30000" dirty="0"/>
              </a:p>
            </p:txBody>
          </p:sp>
          <p:sp>
            <p:nvSpPr>
              <p:cNvPr id="40" name="Curved Left Arrow 39"/>
              <p:cNvSpPr/>
              <p:nvPr/>
            </p:nvSpPr>
            <p:spPr>
              <a:xfrm flipV="1">
                <a:off x="1835259" y="2298954"/>
                <a:ext cx="331729" cy="587218"/>
              </a:xfrm>
              <a:prstGeom prst="curvedLef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 rot="1197792" flipH="1">
              <a:off x="4837485" y="4528798"/>
              <a:ext cx="1581384" cy="936686"/>
              <a:chOff x="775673" y="2125531"/>
              <a:chExt cx="1319340" cy="936686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46254" y="2125531"/>
                <a:ext cx="912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2 NAD</a:t>
                </a:r>
                <a:r>
                  <a:rPr lang="en-CA" sz="2400" baseline="30000" dirty="0" smtClean="0"/>
                  <a:t>+</a:t>
                </a:r>
                <a:endParaRPr lang="en-CA" sz="2400" baseline="30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75673" y="2600552"/>
                <a:ext cx="9885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2 NADH</a:t>
                </a:r>
                <a:endParaRPr lang="en-CA" sz="2400" baseline="30000" dirty="0"/>
              </a:p>
            </p:txBody>
          </p:sp>
          <p:sp>
            <p:nvSpPr>
              <p:cNvPr id="74" name="Curved Left Arrow 73"/>
              <p:cNvSpPr/>
              <p:nvPr/>
            </p:nvSpPr>
            <p:spPr>
              <a:xfrm>
                <a:off x="1763284" y="2285256"/>
                <a:ext cx="331729" cy="660894"/>
              </a:xfrm>
              <a:prstGeom prst="curvedLef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 rot="19845845">
              <a:off x="739410" y="5460448"/>
              <a:ext cx="1285573" cy="975457"/>
              <a:chOff x="881415" y="2086759"/>
              <a:chExt cx="1285573" cy="97545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881415" y="2086759"/>
                <a:ext cx="986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 smtClean="0"/>
                  <a:t>FADH</a:t>
                </a:r>
                <a:r>
                  <a:rPr lang="en-CA" sz="2400" baseline="-25000" dirty="0" smtClean="0"/>
                  <a:t>2</a:t>
                </a:r>
                <a:endParaRPr lang="en-CA" sz="2400" baseline="-25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925867" y="2600551"/>
                <a:ext cx="6882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/>
                  <a:t>F</a:t>
                </a:r>
                <a:r>
                  <a:rPr lang="en-CA" sz="2400" dirty="0" smtClean="0"/>
                  <a:t>AD</a:t>
                </a:r>
                <a:endParaRPr lang="en-CA" sz="2400" baseline="30000" dirty="0"/>
              </a:p>
            </p:txBody>
          </p:sp>
          <p:sp>
            <p:nvSpPr>
              <p:cNvPr id="78" name="Curved Left Arrow 77"/>
              <p:cNvSpPr/>
              <p:nvPr/>
            </p:nvSpPr>
            <p:spPr>
              <a:xfrm flipV="1">
                <a:off x="1835259" y="2298954"/>
                <a:ext cx="331729" cy="587218"/>
              </a:xfrm>
              <a:prstGeom prst="curvedLef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 rot="15794605">
              <a:off x="3466099" y="5086095"/>
              <a:ext cx="943204" cy="2099850"/>
              <a:chOff x="1223784" y="1815963"/>
              <a:chExt cx="943204" cy="2099850"/>
            </a:xfrm>
          </p:grpSpPr>
          <p:sp>
            <p:nvSpPr>
              <p:cNvPr id="80" name="Rectangle 79"/>
              <p:cNvSpPr/>
              <p:nvPr/>
            </p:nvSpPr>
            <p:spPr>
              <a:xfrm rot="5805395">
                <a:off x="1289761" y="1916311"/>
                <a:ext cx="6623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ATP</a:t>
                </a:r>
                <a:endParaRPr lang="en-CA" sz="2400" b="1" baseline="-25000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 rot="5805395">
                <a:off x="838102" y="3068465"/>
                <a:ext cx="1233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ADP + P</a:t>
                </a:r>
                <a:r>
                  <a:rPr lang="en-CA" sz="2400" b="1" baseline="-25000" dirty="0" smtClean="0"/>
                  <a:t>i</a:t>
                </a:r>
                <a:endParaRPr lang="en-CA" sz="2400" b="1" baseline="-25000" dirty="0"/>
              </a:p>
            </p:txBody>
          </p:sp>
          <p:sp>
            <p:nvSpPr>
              <p:cNvPr id="82" name="Curved Left Arrow 81"/>
              <p:cNvSpPr/>
              <p:nvPr/>
            </p:nvSpPr>
            <p:spPr>
              <a:xfrm flipV="1">
                <a:off x="1835259" y="2298954"/>
                <a:ext cx="331729" cy="587218"/>
              </a:xfrm>
              <a:prstGeom prst="curvedLef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94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32390" cy="1143000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So, from 1 Glucose Molecule…</a:t>
            </a:r>
            <a:endParaRPr lang="en-CA" sz="36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2557636" y="2564904"/>
            <a:ext cx="2158380" cy="2232248"/>
            <a:chOff x="1259632" y="1520923"/>
            <a:chExt cx="1800200" cy="1187997"/>
          </a:xfrm>
          <a:solidFill>
            <a:schemeClr val="tx1"/>
          </a:solidFill>
        </p:grpSpPr>
        <p:sp>
          <p:nvSpPr>
            <p:cNvPr id="58" name="Oval 57"/>
            <p:cNvSpPr/>
            <p:nvPr/>
          </p:nvSpPr>
          <p:spPr>
            <a:xfrm>
              <a:off x="1691680" y="177281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Oval 58"/>
            <p:cNvSpPr/>
            <p:nvPr/>
          </p:nvSpPr>
          <p:spPr>
            <a:xfrm>
              <a:off x="2411760" y="177281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Oval 59"/>
            <p:cNvSpPr/>
            <p:nvPr/>
          </p:nvSpPr>
          <p:spPr>
            <a:xfrm>
              <a:off x="1691680" y="249289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Oval 60"/>
            <p:cNvSpPr/>
            <p:nvPr/>
          </p:nvSpPr>
          <p:spPr>
            <a:xfrm>
              <a:off x="2411760" y="249289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Oval 61"/>
            <p:cNvSpPr/>
            <p:nvPr/>
          </p:nvSpPr>
          <p:spPr>
            <a:xfrm>
              <a:off x="1259632" y="213285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Oval 62"/>
            <p:cNvSpPr/>
            <p:nvPr/>
          </p:nvSpPr>
          <p:spPr>
            <a:xfrm>
              <a:off x="2843808" y="2132856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Oval 63"/>
            <p:cNvSpPr/>
            <p:nvPr/>
          </p:nvSpPr>
          <p:spPr>
            <a:xfrm>
              <a:off x="1261085" y="1520923"/>
              <a:ext cx="216024" cy="216024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5" name="Straight Connector 64"/>
            <p:cNvCxnSpPr>
              <a:stCxn id="62" idx="7"/>
              <a:endCxn id="58" idx="3"/>
            </p:cNvCxnSpPr>
            <p:nvPr/>
          </p:nvCxnSpPr>
          <p:spPr>
            <a:xfrm flipV="1">
              <a:off x="1444020" y="1957204"/>
              <a:ext cx="279296" cy="207288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6"/>
              <a:endCxn id="63" idx="4"/>
            </p:cNvCxnSpPr>
            <p:nvPr/>
          </p:nvCxnSpPr>
          <p:spPr>
            <a:xfrm flipV="1">
              <a:off x="2627784" y="2348880"/>
              <a:ext cx="324036" cy="252028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61" idx="2"/>
            </p:cNvCxnSpPr>
            <p:nvPr/>
          </p:nvCxnSpPr>
          <p:spPr>
            <a:xfrm>
              <a:off x="1888067" y="2600908"/>
              <a:ext cx="523693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59" idx="2"/>
            </p:cNvCxnSpPr>
            <p:nvPr/>
          </p:nvCxnSpPr>
          <p:spPr>
            <a:xfrm flipV="1">
              <a:off x="1907704" y="1880828"/>
              <a:ext cx="504056" cy="7376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2"/>
            </p:cNvCxnSpPr>
            <p:nvPr/>
          </p:nvCxnSpPr>
          <p:spPr>
            <a:xfrm flipH="1" flipV="1">
              <a:off x="1382365" y="2348880"/>
              <a:ext cx="309315" cy="252028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3" idx="0"/>
            </p:cNvCxnSpPr>
            <p:nvPr/>
          </p:nvCxnSpPr>
          <p:spPr>
            <a:xfrm>
              <a:off x="2627784" y="1888204"/>
              <a:ext cx="324036" cy="244652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2" idx="0"/>
              <a:endCxn id="64" idx="4"/>
            </p:cNvCxnSpPr>
            <p:nvPr/>
          </p:nvCxnSpPr>
          <p:spPr>
            <a:xfrm flipV="1">
              <a:off x="1367644" y="1736947"/>
              <a:ext cx="1453" cy="395909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51" y="399672"/>
            <a:ext cx="7332390" cy="725072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So, from 1 Glucose Molecule…</a:t>
            </a:r>
            <a:endParaRPr lang="en-CA" sz="3600" b="1" dirty="0"/>
          </a:p>
        </p:txBody>
      </p:sp>
      <p:grpSp>
        <p:nvGrpSpPr>
          <p:cNvPr id="198" name="Group 197"/>
          <p:cNvGrpSpPr/>
          <p:nvPr/>
        </p:nvGrpSpPr>
        <p:grpSpPr>
          <a:xfrm>
            <a:off x="443444" y="1034728"/>
            <a:ext cx="4920644" cy="5706640"/>
            <a:chOff x="371436" y="188640"/>
            <a:chExt cx="4920644" cy="5706640"/>
          </a:xfrm>
        </p:grpSpPr>
        <p:grpSp>
          <p:nvGrpSpPr>
            <p:cNvPr id="5" name="Group 4"/>
            <p:cNvGrpSpPr/>
            <p:nvPr/>
          </p:nvGrpSpPr>
          <p:grpSpPr>
            <a:xfrm>
              <a:off x="932840" y="2307017"/>
              <a:ext cx="1168407" cy="1100938"/>
              <a:chOff x="484228" y="2636912"/>
              <a:chExt cx="2350099" cy="2592288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1847367" y="2954834"/>
                <a:ext cx="869644" cy="806836"/>
                <a:chOff x="1847367" y="2954834"/>
                <a:chExt cx="869644" cy="806836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 flipH="1">
                  <a:off x="1936021" y="3059222"/>
                  <a:ext cx="780990" cy="702448"/>
                  <a:chOff x="1405163" y="2289448"/>
                  <a:chExt cx="720326" cy="702448"/>
                </a:xfrm>
              </p:grpSpPr>
              <p:sp>
                <p:nvSpPr>
                  <p:cNvPr id="92" name="Rectangle 91"/>
                  <p:cNvSpPr/>
                  <p:nvPr/>
                </p:nvSpPr>
                <p:spPr>
                  <a:xfrm>
                    <a:off x="1405163" y="2636912"/>
                    <a:ext cx="464666" cy="354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1000" dirty="0" smtClean="0"/>
                      <a:t>CO</a:t>
                    </a:r>
                    <a:r>
                      <a:rPr lang="en-CA" sz="1000" baseline="-25000" dirty="0" smtClean="0"/>
                      <a:t>2</a:t>
                    </a:r>
                    <a:endParaRPr lang="en-CA" sz="1000" baseline="-25000" dirty="0"/>
                  </a:p>
                </p:txBody>
              </p:sp>
              <p:sp>
                <p:nvSpPr>
                  <p:cNvPr id="93" name="Curved Left Arrow 92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1" name="Rectangle 90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484228" y="3059222"/>
                <a:ext cx="1103073" cy="868778"/>
                <a:chOff x="1022416" y="2086759"/>
                <a:chExt cx="1103073" cy="868778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022416" y="2086759"/>
                  <a:ext cx="611662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022416" y="2600553"/>
                  <a:ext cx="660311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dirty="0"/>
                </a:p>
              </p:txBody>
            </p:sp>
            <p:sp>
              <p:nvSpPr>
                <p:cNvPr id="89" name="Curved Left Arrow 88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85" name="Curved Left Arrow 84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 flipH="1">
                <a:off x="2313608" y="4101788"/>
                <a:ext cx="520719" cy="35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CoA</a:t>
                </a:r>
                <a:endParaRPr lang="en-CA" sz="1000" baseline="-250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339752" y="188640"/>
              <a:ext cx="1207511" cy="483414"/>
              <a:chOff x="1259632" y="1520923"/>
              <a:chExt cx="1800200" cy="1187997"/>
            </a:xfrm>
            <a:solidFill>
              <a:schemeClr val="tx1"/>
            </a:solidFill>
          </p:grpSpPr>
          <p:sp>
            <p:nvSpPr>
              <p:cNvPr id="58" name="Oval 57"/>
              <p:cNvSpPr/>
              <p:nvPr/>
            </p:nvSpPr>
            <p:spPr>
              <a:xfrm>
                <a:off x="169168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41176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9168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259632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61085" y="1520923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5" name="Straight Connector 64"/>
              <p:cNvCxnSpPr>
                <a:stCxn id="62" idx="7"/>
                <a:endCxn id="58" idx="3"/>
              </p:cNvCxnSpPr>
              <p:nvPr/>
            </p:nvCxnSpPr>
            <p:spPr>
              <a:xfrm flipV="1">
                <a:off x="1444020" y="1957204"/>
                <a:ext cx="279296" cy="20728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6"/>
                <a:endCxn id="63" idx="4"/>
              </p:cNvCxnSpPr>
              <p:nvPr/>
            </p:nvCxnSpPr>
            <p:spPr>
              <a:xfrm flipV="1">
                <a:off x="2627784" y="2348880"/>
                <a:ext cx="324036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endCxn id="61" idx="2"/>
              </p:cNvCxnSpPr>
              <p:nvPr/>
            </p:nvCxnSpPr>
            <p:spPr>
              <a:xfrm>
                <a:off x="1888067" y="2600908"/>
                <a:ext cx="523693" cy="0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endCxn id="59" idx="2"/>
              </p:cNvCxnSpPr>
              <p:nvPr/>
            </p:nvCxnSpPr>
            <p:spPr>
              <a:xfrm flipV="1">
                <a:off x="1907704" y="1880828"/>
                <a:ext cx="504056" cy="7376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0" idx="2"/>
              </p:cNvCxnSpPr>
              <p:nvPr/>
            </p:nvCxnSpPr>
            <p:spPr>
              <a:xfrm flipH="1" flipV="1">
                <a:off x="1382365" y="2348880"/>
                <a:ext cx="309315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3" idx="0"/>
              </p:cNvCxnSpPr>
              <p:nvPr/>
            </p:nvCxnSpPr>
            <p:spPr>
              <a:xfrm>
                <a:off x="2627784" y="1888204"/>
                <a:ext cx="324036" cy="244652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2" idx="0"/>
                <a:endCxn id="64" idx="4"/>
              </p:cNvCxnSpPr>
              <p:nvPr/>
            </p:nvCxnSpPr>
            <p:spPr>
              <a:xfrm flipV="1">
                <a:off x="1367644" y="1736947"/>
                <a:ext cx="1453" cy="395909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1187624" y="1790049"/>
              <a:ext cx="794953" cy="397975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52" name="Group 51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54" name="Oval 53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57" name="Straight Connector 56"/>
                <p:cNvCxnSpPr>
                  <a:endCxn id="55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3561023" y="1790049"/>
              <a:ext cx="794953" cy="397975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46" name="Group 45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48" name="Oval 47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51" name="Straight Connector 50"/>
                <p:cNvCxnSpPr>
                  <a:endCxn id="49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/>
            <p:cNvCxnSpPr/>
            <p:nvPr/>
          </p:nvCxnSpPr>
          <p:spPr>
            <a:xfrm>
              <a:off x="2915816" y="863342"/>
              <a:ext cx="0" cy="8508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1790173" y="839729"/>
              <a:ext cx="837611" cy="335014"/>
              <a:chOff x="645985" y="1988909"/>
              <a:chExt cx="1479504" cy="102064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072495" y="1988909"/>
                <a:ext cx="591012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ATP </a:t>
                </a:r>
                <a:endParaRPr lang="en-CA" sz="10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5985" y="2550247"/>
                <a:ext cx="925338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ADP + 2P</a:t>
                </a:r>
                <a:r>
                  <a:rPr lang="en-CA" sz="1000" baseline="-25000" dirty="0" smtClean="0"/>
                  <a:t>i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45" name="Curved Left Arrow 44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698742" y="1280035"/>
              <a:ext cx="929042" cy="348765"/>
              <a:chOff x="484488" y="2033682"/>
              <a:chExt cx="1641001" cy="106253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84488" y="2033682"/>
                <a:ext cx="958771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/>
                  <a:t>4</a:t>
                </a:r>
                <a:r>
                  <a:rPr lang="en-CA" sz="1000" dirty="0" smtClean="0"/>
                  <a:t> ADP + 4 P</a:t>
                </a:r>
                <a:r>
                  <a:rPr lang="en-CA" sz="1000" baseline="-25000" dirty="0" smtClean="0"/>
                  <a:t>i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61688" y="2636913"/>
                <a:ext cx="591013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/>
                  <a:t>4</a:t>
                </a:r>
                <a:r>
                  <a:rPr lang="en-CA" sz="1000" dirty="0" smtClean="0"/>
                  <a:t> ATP </a:t>
                </a:r>
                <a:endParaRPr lang="en-CA" sz="1000" dirty="0"/>
              </a:p>
            </p:txBody>
          </p:sp>
          <p:sp>
            <p:nvSpPr>
              <p:cNvPr id="42" name="Curved Left Arrow 41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3220272" y="990490"/>
              <a:ext cx="703656" cy="366785"/>
              <a:chOff x="960926" y="1881442"/>
              <a:chExt cx="1164563" cy="111743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277320" y="1881442"/>
                <a:ext cx="637299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NAD</a:t>
                </a:r>
                <a:r>
                  <a:rPr lang="en-CA" sz="1000" baseline="30000" dirty="0" smtClean="0"/>
                  <a:t>+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60926" y="2539572"/>
                <a:ext cx="912266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NADH + H</a:t>
                </a:r>
                <a:r>
                  <a:rPr lang="en-CA" sz="1000" baseline="30000" dirty="0" smtClean="0"/>
                  <a:t>+</a:t>
                </a:r>
                <a:endParaRPr lang="en-CA" sz="1000" baseline="30000" dirty="0"/>
              </a:p>
            </p:txBody>
          </p:sp>
          <p:sp>
            <p:nvSpPr>
              <p:cNvPr id="39" name="Curved Left Arrow 38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419872" y="2307017"/>
              <a:ext cx="1129838" cy="1100937"/>
              <a:chOff x="437892" y="2636912"/>
              <a:chExt cx="2272522" cy="259228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1847367" y="2954834"/>
                <a:ext cx="846128" cy="696882"/>
                <a:chOff x="1847367" y="2954834"/>
                <a:chExt cx="846128" cy="696882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 flipH="1">
                  <a:off x="1936022" y="3059222"/>
                  <a:ext cx="757473" cy="592494"/>
                  <a:chOff x="1426853" y="2289448"/>
                  <a:chExt cx="698636" cy="592494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1426853" y="2526958"/>
                    <a:ext cx="464666" cy="354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1000" dirty="0" smtClean="0"/>
                      <a:t>CO</a:t>
                    </a:r>
                    <a:r>
                      <a:rPr lang="en-CA" sz="1000" baseline="-25000" dirty="0" smtClean="0"/>
                      <a:t>2</a:t>
                    </a:r>
                    <a:endParaRPr lang="en-CA" sz="1000" baseline="-25000" dirty="0"/>
                  </a:p>
                </p:txBody>
              </p:sp>
              <p:sp>
                <p:nvSpPr>
                  <p:cNvPr id="29" name="Curved Left Arrow 28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437892" y="3097571"/>
                <a:ext cx="1149409" cy="925875"/>
                <a:chOff x="976080" y="2125108"/>
                <a:chExt cx="1149409" cy="925875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057048" y="2125108"/>
                  <a:ext cx="611662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976080" y="2695999"/>
                  <a:ext cx="660308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dirty="0"/>
                </a:p>
              </p:txBody>
            </p:sp>
            <p:sp>
              <p:nvSpPr>
                <p:cNvPr id="25" name="Curved Left Arrow 24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21" name="Curved Left Arrow 20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 flipH="1">
                <a:off x="2189695" y="4101788"/>
                <a:ext cx="520719" cy="35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CoA</a:t>
                </a:r>
                <a:endParaRPr lang="en-CA" sz="1000" baseline="-25000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371436" y="3501008"/>
              <a:ext cx="2275330" cy="2394272"/>
              <a:chOff x="244049" y="1340768"/>
              <a:chExt cx="5497931" cy="518559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1475656" y="1340768"/>
                <a:ext cx="4174883" cy="4483123"/>
                <a:chOff x="1475656" y="1340768"/>
                <a:chExt cx="4174883" cy="4483123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 rot="18564700">
                  <a:off x="4273542" y="2332314"/>
                  <a:ext cx="932296" cy="1532008"/>
                  <a:chOff x="5306661" y="1498188"/>
                  <a:chExt cx="932296" cy="1532008"/>
                </a:xfrm>
                <a:solidFill>
                  <a:schemeClr val="accent4">
                    <a:lumMod val="60000"/>
                    <a:lumOff val="40000"/>
                  </a:schemeClr>
                </a:solidFill>
              </p:grpSpPr>
              <p:sp>
                <p:nvSpPr>
                  <p:cNvPr id="144" name="Curved Left Arrow 143"/>
                  <p:cNvSpPr/>
                  <p:nvPr/>
                </p:nvSpPr>
                <p:spPr>
                  <a:xfrm rot="574242" flipH="1">
                    <a:off x="5404231" y="1690541"/>
                    <a:ext cx="613122" cy="1339655"/>
                  </a:xfrm>
                  <a:prstGeom prst="curvedLeftArrow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 rot="574242">
                    <a:off x="5306661" y="1498188"/>
                    <a:ext cx="932296" cy="81463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1475656" y="1340768"/>
                  <a:ext cx="3416944" cy="4483123"/>
                  <a:chOff x="1475656" y="1340768"/>
                  <a:chExt cx="3416944" cy="4483123"/>
                </a:xfrm>
              </p:grpSpPr>
              <p:sp>
                <p:nvSpPr>
                  <p:cNvPr id="117" name="Rounded Rectangle 116"/>
                  <p:cNvSpPr/>
                  <p:nvPr/>
                </p:nvSpPr>
                <p:spPr>
                  <a:xfrm>
                    <a:off x="3779912" y="2204864"/>
                    <a:ext cx="744957" cy="395661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1475656" y="1340768"/>
                    <a:ext cx="3416944" cy="4483123"/>
                    <a:chOff x="1475656" y="1340768"/>
                    <a:chExt cx="3416944" cy="4483123"/>
                  </a:xfrm>
                </p:grpSpPr>
                <p:grpSp>
                  <p:nvGrpSpPr>
                    <p:cNvPr id="119" name="Group 118"/>
                    <p:cNvGrpSpPr/>
                    <p:nvPr/>
                  </p:nvGrpSpPr>
                  <p:grpSpPr>
                    <a:xfrm>
                      <a:off x="1475656" y="2790985"/>
                      <a:ext cx="3416944" cy="3032906"/>
                      <a:chOff x="4531234" y="3109707"/>
                      <a:chExt cx="2117762" cy="2350213"/>
                    </a:xfrm>
                  </p:grpSpPr>
                  <p:sp>
                    <p:nvSpPr>
                      <p:cNvPr id="134" name="Circular Arrow 133"/>
                      <p:cNvSpPr/>
                      <p:nvPr/>
                    </p:nvSpPr>
                    <p:spPr>
                      <a:xfrm rot="20326314">
                        <a:off x="4531234" y="3109707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5" name="Circular Arrow 134"/>
                      <p:cNvSpPr/>
                      <p:nvPr/>
                    </p:nvSpPr>
                    <p:spPr>
                      <a:xfrm rot="9436979">
                        <a:off x="4632772" y="3227672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36" name="Group 135"/>
                      <p:cNvGrpSpPr/>
                      <p:nvPr/>
                    </p:nvGrpSpPr>
                    <p:grpSpPr>
                      <a:xfrm>
                        <a:off x="5004048" y="3194148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42" name="Rectangle 141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43" name="Isosceles Triangle 142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grpSp>
                    <p:nvGrpSpPr>
                      <p:cNvPr id="137" name="Group 136"/>
                      <p:cNvGrpSpPr/>
                      <p:nvPr/>
                    </p:nvGrpSpPr>
                    <p:grpSpPr>
                      <a:xfrm rot="10555398">
                        <a:off x="5816818" y="4737441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40" name="Rectangle 139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41" name="Isosceles Triangle 140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cxnSp>
                    <p:nvCxnSpPr>
                      <p:cNvPr id="138" name="Straight Connector 137"/>
                      <p:cNvCxnSpPr/>
                      <p:nvPr/>
                    </p:nvCxnSpPr>
                    <p:spPr>
                      <a:xfrm>
                        <a:off x="5313989" y="3274733"/>
                        <a:ext cx="88812" cy="289072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" name="Straight Connector 138"/>
                      <p:cNvCxnSpPr/>
                      <p:nvPr/>
                    </p:nvCxnSpPr>
                    <p:spPr>
                      <a:xfrm>
                        <a:off x="5796136" y="5047521"/>
                        <a:ext cx="88812" cy="23111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0" name="Group 119"/>
                    <p:cNvGrpSpPr/>
                    <p:nvPr/>
                  </p:nvGrpSpPr>
                  <p:grpSpPr>
                    <a:xfrm rot="574242">
                      <a:off x="2326934" y="1340768"/>
                      <a:ext cx="932296" cy="1535988"/>
                      <a:chOff x="2344642" y="3655968"/>
                      <a:chExt cx="474858" cy="660489"/>
                    </a:xfrm>
                  </p:grpSpPr>
                  <p:sp>
                    <p:nvSpPr>
                      <p:cNvPr id="132" name="Curved Left Arrow 131"/>
                      <p:cNvSpPr/>
                      <p:nvPr/>
                    </p:nvSpPr>
                    <p:spPr>
                      <a:xfrm flipH="1">
                        <a:off x="2433298" y="3740393"/>
                        <a:ext cx="312289" cy="576064"/>
                      </a:xfrm>
                      <a:prstGeom prst="curvedLeftArrow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3" name="Rectangle 132"/>
                      <p:cNvSpPr/>
                      <p:nvPr/>
                    </p:nvSpPr>
                    <p:spPr>
                      <a:xfrm>
                        <a:off x="2344642" y="3655968"/>
                        <a:ext cx="474858" cy="3503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grpSp>
                  <p:nvGrpSpPr>
                    <p:cNvPr id="121" name="Group 120"/>
                    <p:cNvGrpSpPr/>
                    <p:nvPr/>
                  </p:nvGrpSpPr>
                  <p:grpSpPr>
                    <a:xfrm rot="21020400">
                      <a:off x="1553385" y="1555827"/>
                      <a:ext cx="2113517" cy="877199"/>
                      <a:chOff x="1587605" y="5904842"/>
                      <a:chExt cx="2113517" cy="877199"/>
                    </a:xfrm>
                  </p:grpSpPr>
                  <p:grpSp>
                    <p:nvGrpSpPr>
                      <p:cNvPr id="124" name="Group 123"/>
                      <p:cNvGrpSpPr/>
                      <p:nvPr/>
                    </p:nvGrpSpPr>
                    <p:grpSpPr>
                      <a:xfrm rot="1930697">
                        <a:off x="1587605" y="5904842"/>
                        <a:ext cx="1208645" cy="877199"/>
                        <a:chOff x="2403209" y="5546616"/>
                        <a:chExt cx="1208645" cy="877199"/>
                      </a:xfrm>
                      <a:solidFill>
                        <a:schemeClr val="accent6">
                          <a:lumMod val="75000"/>
                        </a:schemeClr>
                      </a:solidFill>
                    </p:grpSpPr>
                    <p:grpSp>
                      <p:nvGrpSpPr>
                        <p:cNvPr id="127" name="Group 126"/>
                        <p:cNvGrpSpPr/>
                        <p:nvPr/>
                      </p:nvGrpSpPr>
                      <p:grpSpPr>
                        <a:xfrm>
                          <a:off x="2403209" y="5638249"/>
                          <a:ext cx="855455" cy="785566"/>
                          <a:chOff x="2411760" y="2132856"/>
                          <a:chExt cx="648072" cy="576064"/>
                        </a:xfrm>
                        <a:grpFill/>
                      </p:grpSpPr>
                      <p:sp>
                        <p:nvSpPr>
                          <p:cNvPr id="129" name="Oval 128"/>
                          <p:cNvSpPr/>
                          <p:nvPr/>
                        </p:nvSpPr>
                        <p:spPr>
                          <a:xfrm>
                            <a:off x="2411760" y="249289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130" name="Oval 129"/>
                          <p:cNvSpPr/>
                          <p:nvPr/>
                        </p:nvSpPr>
                        <p:spPr>
                          <a:xfrm>
                            <a:off x="2843808" y="213285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cxnSp>
                        <p:nvCxnSpPr>
                          <p:cNvPr id="131" name="Straight Connector 130"/>
                          <p:cNvCxnSpPr>
                            <a:endCxn id="130" idx="3"/>
                          </p:cNvCxnSpPr>
                          <p:nvPr/>
                        </p:nvCxnSpPr>
                        <p:spPr>
                          <a:xfrm flipV="1">
                            <a:off x="2611417" y="2317244"/>
                            <a:ext cx="264027" cy="207720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28" name="Straight Connector 127"/>
                        <p:cNvCxnSpPr>
                          <a:stCxn id="130" idx="7"/>
                          <a:endCxn id="125" idx="1"/>
                        </p:cNvCxnSpPr>
                        <p:nvPr/>
                      </p:nvCxnSpPr>
                      <p:spPr>
                        <a:xfrm rot="20248903" flipV="1">
                          <a:off x="3190074" y="5546616"/>
                          <a:ext cx="421780" cy="56148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2"/>
                        </a:lnRef>
                        <a:fillRef idx="0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25" name="Rounded Rectangle 124"/>
                      <p:cNvSpPr/>
                      <p:nvPr/>
                    </p:nvSpPr>
                    <p:spPr>
                      <a:xfrm>
                        <a:off x="2956165" y="6015380"/>
                        <a:ext cx="744957" cy="395661"/>
                      </a:xfrm>
                      <a:prstGeom prst="roundRect">
                        <a:avLst>
                          <a:gd name="adj" fmla="val 0"/>
                        </a:avLst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126" name="Rectangle 125"/>
                      <p:cNvSpPr/>
                      <p:nvPr/>
                    </p:nvSpPr>
                    <p:spPr>
                      <a:xfrm flipH="1">
                        <a:off x="2852579" y="5931052"/>
                        <a:ext cx="39786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CA" sz="1000" b="1" dirty="0" smtClean="0"/>
                          <a:t>CoA</a:t>
                        </a:r>
                        <a:endParaRPr lang="en-CA" sz="1000" b="1" baseline="-25000" dirty="0"/>
                      </a:p>
                    </p:txBody>
                  </p:sp>
                </p:grpSp>
                <p:cxnSp>
                  <p:nvCxnSpPr>
                    <p:cNvPr id="122" name="Straight Arrow Connector 121"/>
                    <p:cNvCxnSpPr/>
                    <p:nvPr/>
                  </p:nvCxnSpPr>
                  <p:spPr>
                    <a:xfrm>
                      <a:off x="2942612" y="2426809"/>
                      <a:ext cx="72585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" name="Rectangle 122"/>
                    <p:cNvSpPr/>
                    <p:nvPr/>
                  </p:nvSpPr>
                  <p:spPr>
                    <a:xfrm flipH="1">
                      <a:off x="3732292" y="2120554"/>
                      <a:ext cx="397867" cy="246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CA" sz="1000" b="1" dirty="0" smtClean="0"/>
                        <a:t>CoA</a:t>
                      </a:r>
                      <a:endParaRPr lang="en-CA" sz="1000" b="1" baseline="-25000" dirty="0"/>
                    </a:p>
                  </p:txBody>
                </p:sp>
              </p:grpSp>
            </p:grpSp>
            <p:sp>
              <p:nvSpPr>
                <p:cNvPr id="116" name="Rectangle 115"/>
                <p:cNvSpPr/>
                <p:nvPr/>
              </p:nvSpPr>
              <p:spPr>
                <a:xfrm>
                  <a:off x="5174127" y="2998115"/>
                  <a:ext cx="476412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CO</a:t>
                  </a:r>
                  <a:r>
                    <a:rPr lang="en-CA" sz="1000" baseline="-25000" dirty="0" smtClean="0"/>
                    <a:t>2</a:t>
                  </a:r>
                  <a:endParaRPr lang="en-CA" sz="10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 rot="1993850">
                <a:off x="244049" y="3028263"/>
                <a:ext cx="1446524" cy="840527"/>
                <a:chOff x="720464" y="2045645"/>
                <a:chExt cx="1446524" cy="8405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720464" y="2045645"/>
                  <a:ext cx="500459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baseline="30000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868915" y="2520995"/>
                  <a:ext cx="463588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13" name="Curved Left Arrow 112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 rot="1197792" flipH="1">
                <a:off x="4880239" y="4401936"/>
                <a:ext cx="861741" cy="828353"/>
                <a:chOff x="1376067" y="2117797"/>
                <a:chExt cx="718946" cy="828353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1446384" y="2117797"/>
                  <a:ext cx="465674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376067" y="2697076"/>
                  <a:ext cx="496435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NADH</a:t>
                  </a:r>
                  <a:endParaRPr lang="en-CA" sz="1000" baseline="30000" dirty="0"/>
                </a:p>
              </p:txBody>
            </p:sp>
            <p:sp>
              <p:nvSpPr>
                <p:cNvPr id="110" name="Curved Left Arrow 109"/>
                <p:cNvSpPr/>
                <p:nvPr/>
              </p:nvSpPr>
              <p:spPr>
                <a:xfrm>
                  <a:off x="1763284" y="2285256"/>
                  <a:ext cx="331729" cy="660894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 rot="19845845">
                <a:off x="404945" y="5090236"/>
                <a:ext cx="1433775" cy="957876"/>
                <a:chOff x="733213" y="1996618"/>
                <a:chExt cx="1433775" cy="957876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733213" y="1996618"/>
                  <a:ext cx="519695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FADH</a:t>
                  </a:r>
                  <a:r>
                    <a:rPr lang="en-CA" sz="1000" baseline="-25000" dirty="0" smtClean="0"/>
                    <a:t>2</a:t>
                  </a:r>
                  <a:endParaRPr lang="en-CA" sz="1000" baseline="-25000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071837" y="2708273"/>
                  <a:ext cx="396262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/>
                    <a:t>F</a:t>
                  </a:r>
                  <a:r>
                    <a:rPr lang="en-CA" sz="1000" dirty="0" smtClean="0"/>
                    <a:t>AD</a:t>
                  </a:r>
                  <a:endParaRPr lang="en-CA" sz="1000" baseline="30000" dirty="0"/>
                </a:p>
              </p:txBody>
            </p:sp>
            <p:sp>
              <p:nvSpPr>
                <p:cNvPr id="107" name="Curved Left Arrow 106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 rot="15794605">
                <a:off x="3536240" y="5000045"/>
                <a:ext cx="865945" cy="2186685"/>
                <a:chOff x="1301043" y="1808854"/>
                <a:chExt cx="865945" cy="2186685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 rot="5805395">
                  <a:off x="1105554" y="2009346"/>
                  <a:ext cx="9342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ATP</a:t>
                  </a:r>
                  <a:endParaRPr lang="en-CA" sz="1000" baseline="-25000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 rot="5805395">
                  <a:off x="831351" y="2992574"/>
                  <a:ext cx="14726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ADP + P</a:t>
                  </a:r>
                  <a:r>
                    <a:rPr lang="en-CA" sz="1000" baseline="-25000" dirty="0" smtClean="0"/>
                    <a:t>i</a:t>
                  </a:r>
                  <a:endParaRPr lang="en-CA" sz="1000" baseline="-25000" dirty="0"/>
                </a:p>
              </p:txBody>
            </p:sp>
            <p:sp>
              <p:nvSpPr>
                <p:cNvPr id="104" name="Curved Left Arrow 103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>
              <a:off x="3016750" y="3501008"/>
              <a:ext cx="2275330" cy="2394272"/>
              <a:chOff x="244049" y="1340768"/>
              <a:chExt cx="5497931" cy="5185592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1475656" y="1340768"/>
                <a:ext cx="4174883" cy="4483123"/>
                <a:chOff x="1475656" y="1340768"/>
                <a:chExt cx="4174883" cy="4483123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 rot="18564700">
                  <a:off x="4273542" y="2332314"/>
                  <a:ext cx="932296" cy="1532008"/>
                  <a:chOff x="5306661" y="1498188"/>
                  <a:chExt cx="932296" cy="1532008"/>
                </a:xfrm>
                <a:solidFill>
                  <a:schemeClr val="accent4">
                    <a:lumMod val="60000"/>
                    <a:lumOff val="40000"/>
                  </a:schemeClr>
                </a:solidFill>
              </p:grpSpPr>
              <p:sp>
                <p:nvSpPr>
                  <p:cNvPr id="196" name="Curved Left Arrow 195"/>
                  <p:cNvSpPr/>
                  <p:nvPr/>
                </p:nvSpPr>
                <p:spPr>
                  <a:xfrm rot="574242" flipH="1">
                    <a:off x="5404231" y="1690541"/>
                    <a:ext cx="613122" cy="1339655"/>
                  </a:xfrm>
                  <a:prstGeom prst="curvedLeftArrow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 rot="574242">
                    <a:off x="5306661" y="1498188"/>
                    <a:ext cx="932296" cy="81463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1475656" y="1340768"/>
                  <a:ext cx="3416944" cy="4483123"/>
                  <a:chOff x="1475656" y="1340768"/>
                  <a:chExt cx="3416944" cy="4483123"/>
                </a:xfrm>
              </p:grpSpPr>
              <p:sp>
                <p:nvSpPr>
                  <p:cNvPr id="169" name="Rounded Rectangle 168"/>
                  <p:cNvSpPr/>
                  <p:nvPr/>
                </p:nvSpPr>
                <p:spPr>
                  <a:xfrm>
                    <a:off x="3779912" y="2204864"/>
                    <a:ext cx="744957" cy="395661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1475656" y="1340768"/>
                    <a:ext cx="3416944" cy="4483123"/>
                    <a:chOff x="1475656" y="1340768"/>
                    <a:chExt cx="3416944" cy="4483123"/>
                  </a:xfrm>
                </p:grpSpPr>
                <p:grpSp>
                  <p:nvGrpSpPr>
                    <p:cNvPr id="171" name="Group 170"/>
                    <p:cNvGrpSpPr/>
                    <p:nvPr/>
                  </p:nvGrpSpPr>
                  <p:grpSpPr>
                    <a:xfrm>
                      <a:off x="1475656" y="2790985"/>
                      <a:ext cx="3416944" cy="3032906"/>
                      <a:chOff x="4531234" y="3109707"/>
                      <a:chExt cx="2117762" cy="2350213"/>
                    </a:xfrm>
                  </p:grpSpPr>
                  <p:sp>
                    <p:nvSpPr>
                      <p:cNvPr id="186" name="Circular Arrow 185"/>
                      <p:cNvSpPr/>
                      <p:nvPr/>
                    </p:nvSpPr>
                    <p:spPr>
                      <a:xfrm rot="20326314">
                        <a:off x="4531234" y="3109707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7" name="Circular Arrow 186"/>
                      <p:cNvSpPr/>
                      <p:nvPr/>
                    </p:nvSpPr>
                    <p:spPr>
                      <a:xfrm rot="9436979">
                        <a:off x="4632772" y="3227672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88" name="Group 187"/>
                      <p:cNvGrpSpPr/>
                      <p:nvPr/>
                    </p:nvGrpSpPr>
                    <p:grpSpPr>
                      <a:xfrm>
                        <a:off x="5004048" y="3194148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94" name="Rectangle 193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95" name="Isosceles Triangle 194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grpSp>
                    <p:nvGrpSpPr>
                      <p:cNvPr id="189" name="Group 188"/>
                      <p:cNvGrpSpPr/>
                      <p:nvPr/>
                    </p:nvGrpSpPr>
                    <p:grpSpPr>
                      <a:xfrm rot="10555398">
                        <a:off x="5816818" y="4737441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92" name="Rectangle 191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93" name="Isosceles Triangle 192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5313989" y="3274733"/>
                        <a:ext cx="88812" cy="289072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5796136" y="5047521"/>
                        <a:ext cx="88812" cy="23111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2" name="Group 171"/>
                    <p:cNvGrpSpPr/>
                    <p:nvPr/>
                  </p:nvGrpSpPr>
                  <p:grpSpPr>
                    <a:xfrm rot="574242">
                      <a:off x="2326934" y="1340768"/>
                      <a:ext cx="932296" cy="1535988"/>
                      <a:chOff x="2344642" y="3655968"/>
                      <a:chExt cx="474858" cy="660489"/>
                    </a:xfrm>
                  </p:grpSpPr>
                  <p:sp>
                    <p:nvSpPr>
                      <p:cNvPr id="184" name="Curved Left Arrow 183"/>
                      <p:cNvSpPr/>
                      <p:nvPr/>
                    </p:nvSpPr>
                    <p:spPr>
                      <a:xfrm flipH="1">
                        <a:off x="2433298" y="3740393"/>
                        <a:ext cx="312289" cy="576064"/>
                      </a:xfrm>
                      <a:prstGeom prst="curvedLeftArrow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5" name="Rectangle 184"/>
                      <p:cNvSpPr/>
                      <p:nvPr/>
                    </p:nvSpPr>
                    <p:spPr>
                      <a:xfrm>
                        <a:off x="2344642" y="3655968"/>
                        <a:ext cx="474858" cy="3503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grpSp>
                  <p:nvGrpSpPr>
                    <p:cNvPr id="173" name="Group 172"/>
                    <p:cNvGrpSpPr/>
                    <p:nvPr/>
                  </p:nvGrpSpPr>
                  <p:grpSpPr>
                    <a:xfrm rot="21020400">
                      <a:off x="1553385" y="1555827"/>
                      <a:ext cx="2113517" cy="877199"/>
                      <a:chOff x="1587605" y="5904842"/>
                      <a:chExt cx="2113517" cy="877199"/>
                    </a:xfrm>
                  </p:grpSpPr>
                  <p:grpSp>
                    <p:nvGrpSpPr>
                      <p:cNvPr id="176" name="Group 175"/>
                      <p:cNvGrpSpPr/>
                      <p:nvPr/>
                    </p:nvGrpSpPr>
                    <p:grpSpPr>
                      <a:xfrm rot="1930697">
                        <a:off x="1587605" y="5904842"/>
                        <a:ext cx="1208645" cy="877199"/>
                        <a:chOff x="2403209" y="5546616"/>
                        <a:chExt cx="1208645" cy="877199"/>
                      </a:xfrm>
                      <a:solidFill>
                        <a:schemeClr val="accent6">
                          <a:lumMod val="75000"/>
                        </a:schemeClr>
                      </a:solidFill>
                    </p:grpSpPr>
                    <p:grpSp>
                      <p:nvGrpSpPr>
                        <p:cNvPr id="179" name="Group 178"/>
                        <p:cNvGrpSpPr/>
                        <p:nvPr/>
                      </p:nvGrpSpPr>
                      <p:grpSpPr>
                        <a:xfrm>
                          <a:off x="2403209" y="5638249"/>
                          <a:ext cx="855455" cy="785566"/>
                          <a:chOff x="2411760" y="2132856"/>
                          <a:chExt cx="648072" cy="576064"/>
                        </a:xfrm>
                        <a:grpFill/>
                      </p:grpSpPr>
                      <p:sp>
                        <p:nvSpPr>
                          <p:cNvPr id="181" name="Oval 180"/>
                          <p:cNvSpPr/>
                          <p:nvPr/>
                        </p:nvSpPr>
                        <p:spPr>
                          <a:xfrm>
                            <a:off x="2411760" y="249289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182" name="Oval 181"/>
                          <p:cNvSpPr/>
                          <p:nvPr/>
                        </p:nvSpPr>
                        <p:spPr>
                          <a:xfrm>
                            <a:off x="2843808" y="213285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cxnSp>
                        <p:nvCxnSpPr>
                          <p:cNvPr id="183" name="Straight Connector 182"/>
                          <p:cNvCxnSpPr>
                            <a:endCxn id="182" idx="3"/>
                          </p:cNvCxnSpPr>
                          <p:nvPr/>
                        </p:nvCxnSpPr>
                        <p:spPr>
                          <a:xfrm flipV="1">
                            <a:off x="2611417" y="2317244"/>
                            <a:ext cx="264027" cy="207720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0" name="Straight Connector 179"/>
                        <p:cNvCxnSpPr>
                          <a:stCxn id="182" idx="7"/>
                          <a:endCxn id="177" idx="1"/>
                        </p:cNvCxnSpPr>
                        <p:nvPr/>
                      </p:nvCxnSpPr>
                      <p:spPr>
                        <a:xfrm rot="20248903" flipV="1">
                          <a:off x="3190074" y="5546616"/>
                          <a:ext cx="421780" cy="56148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2"/>
                        </a:lnRef>
                        <a:fillRef idx="0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77" name="Rounded Rectangle 176"/>
                      <p:cNvSpPr/>
                      <p:nvPr/>
                    </p:nvSpPr>
                    <p:spPr>
                      <a:xfrm>
                        <a:off x="2956165" y="6015380"/>
                        <a:ext cx="744957" cy="395661"/>
                      </a:xfrm>
                      <a:prstGeom prst="roundRect">
                        <a:avLst>
                          <a:gd name="adj" fmla="val 0"/>
                        </a:avLst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178" name="Rectangle 177"/>
                      <p:cNvSpPr/>
                      <p:nvPr/>
                    </p:nvSpPr>
                    <p:spPr>
                      <a:xfrm flipH="1">
                        <a:off x="2852579" y="5931052"/>
                        <a:ext cx="39786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CA" sz="1000" b="1" dirty="0" smtClean="0"/>
                          <a:t>CoA</a:t>
                        </a:r>
                        <a:endParaRPr lang="en-CA" sz="1000" b="1" baseline="-25000" dirty="0"/>
                      </a:p>
                    </p:txBody>
                  </p:sp>
                </p:grpSp>
                <p:cxnSp>
                  <p:nvCxnSpPr>
                    <p:cNvPr id="174" name="Straight Arrow Connector 173"/>
                    <p:cNvCxnSpPr/>
                    <p:nvPr/>
                  </p:nvCxnSpPr>
                  <p:spPr>
                    <a:xfrm>
                      <a:off x="2942612" y="2426809"/>
                      <a:ext cx="72585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5" name="Rectangle 174"/>
                    <p:cNvSpPr/>
                    <p:nvPr/>
                  </p:nvSpPr>
                  <p:spPr>
                    <a:xfrm flipH="1">
                      <a:off x="3732292" y="2120554"/>
                      <a:ext cx="397867" cy="246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CA" sz="1000" b="1" dirty="0" smtClean="0"/>
                        <a:t>CoA</a:t>
                      </a:r>
                      <a:endParaRPr lang="en-CA" sz="1000" b="1" baseline="-25000" dirty="0"/>
                    </a:p>
                  </p:txBody>
                </p:sp>
              </p:grpSp>
            </p:grpSp>
            <p:sp>
              <p:nvSpPr>
                <p:cNvPr id="168" name="Rectangle 167"/>
                <p:cNvSpPr/>
                <p:nvPr/>
              </p:nvSpPr>
              <p:spPr>
                <a:xfrm>
                  <a:off x="5174127" y="2998115"/>
                  <a:ext cx="476412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CO</a:t>
                  </a:r>
                  <a:r>
                    <a:rPr lang="en-CA" sz="1000" baseline="-25000" dirty="0" smtClean="0"/>
                    <a:t>2</a:t>
                  </a:r>
                  <a:endParaRPr lang="en-CA" sz="1000" dirty="0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 rot="1993850">
                <a:off x="244049" y="3028263"/>
                <a:ext cx="1446524" cy="840527"/>
                <a:chOff x="720464" y="2045645"/>
                <a:chExt cx="1446524" cy="840527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720464" y="2045645"/>
                  <a:ext cx="500459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baseline="30000" dirty="0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868915" y="2520995"/>
                  <a:ext cx="463588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65" name="Curved Left Arrow 164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 rot="1197792" flipH="1">
                <a:off x="4880239" y="4401936"/>
                <a:ext cx="861741" cy="828353"/>
                <a:chOff x="1376067" y="2117797"/>
                <a:chExt cx="718946" cy="828353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1446384" y="2117797"/>
                  <a:ext cx="465674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1376067" y="2697076"/>
                  <a:ext cx="496435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NADH</a:t>
                  </a:r>
                  <a:endParaRPr lang="en-CA" sz="1000" baseline="30000" dirty="0"/>
                </a:p>
              </p:txBody>
            </p:sp>
            <p:sp>
              <p:nvSpPr>
                <p:cNvPr id="162" name="Curved Left Arrow 161"/>
                <p:cNvSpPr/>
                <p:nvPr/>
              </p:nvSpPr>
              <p:spPr>
                <a:xfrm>
                  <a:off x="1763284" y="2285256"/>
                  <a:ext cx="331729" cy="660894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 rot="19845845">
                <a:off x="404945" y="5090236"/>
                <a:ext cx="1433775" cy="957876"/>
                <a:chOff x="733213" y="1996618"/>
                <a:chExt cx="1433775" cy="957876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733213" y="1996618"/>
                  <a:ext cx="519695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FADH</a:t>
                  </a:r>
                  <a:r>
                    <a:rPr lang="en-CA" sz="1000" baseline="-25000" dirty="0" smtClean="0"/>
                    <a:t>2</a:t>
                  </a:r>
                  <a:endParaRPr lang="en-CA" sz="1000" baseline="-25000" dirty="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1071837" y="2708273"/>
                  <a:ext cx="396262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/>
                    <a:t>F</a:t>
                  </a:r>
                  <a:r>
                    <a:rPr lang="en-CA" sz="1000" dirty="0" smtClean="0"/>
                    <a:t>AD</a:t>
                  </a:r>
                  <a:endParaRPr lang="en-CA" sz="1000" baseline="30000" dirty="0"/>
                </a:p>
              </p:txBody>
            </p:sp>
            <p:sp>
              <p:nvSpPr>
                <p:cNvPr id="159" name="Curved Left Arrow 158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 rot="15794605">
                <a:off x="3536240" y="5000045"/>
                <a:ext cx="865945" cy="2186685"/>
                <a:chOff x="1301043" y="1808854"/>
                <a:chExt cx="865945" cy="2186685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 rot="5805395">
                  <a:off x="1105554" y="2009346"/>
                  <a:ext cx="9342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ATP</a:t>
                  </a:r>
                  <a:endParaRPr lang="en-CA" sz="1000" baseline="-25000" dirty="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5805395">
                  <a:off x="831351" y="2992574"/>
                  <a:ext cx="14726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ADP + P</a:t>
                  </a:r>
                  <a:r>
                    <a:rPr lang="en-CA" sz="1000" baseline="-25000" dirty="0" smtClean="0"/>
                    <a:t>i</a:t>
                  </a:r>
                  <a:endParaRPr lang="en-CA" sz="1000" baseline="-25000" dirty="0"/>
                </a:p>
              </p:txBody>
            </p:sp>
            <p:sp>
              <p:nvSpPr>
                <p:cNvPr id="156" name="Curved Left Arrow 155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99" name="Group 198"/>
          <p:cNvGrpSpPr/>
          <p:nvPr/>
        </p:nvGrpSpPr>
        <p:grpSpPr>
          <a:xfrm>
            <a:off x="5429805" y="1124744"/>
            <a:ext cx="4326771" cy="1734049"/>
            <a:chOff x="4860032" y="1079020"/>
            <a:chExt cx="3888432" cy="2926044"/>
          </a:xfrm>
        </p:grpSpPr>
        <p:sp>
          <p:nvSpPr>
            <p:cNvPr id="200" name="Right Brace 199"/>
            <p:cNvSpPr/>
            <p:nvPr/>
          </p:nvSpPr>
          <p:spPr>
            <a:xfrm>
              <a:off x="4860032" y="1079020"/>
              <a:ext cx="792088" cy="2926044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796136" y="1808060"/>
              <a:ext cx="2952328" cy="160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/>
                <a:t>Stage 1:</a:t>
              </a:r>
            </a:p>
            <a:p>
              <a:r>
                <a:rPr lang="en-CA" sz="2800" b="1" dirty="0" smtClean="0">
                  <a:solidFill>
                    <a:srgbClr val="0070C0"/>
                  </a:solidFill>
                </a:rPr>
                <a:t>Glycolysis</a:t>
              </a:r>
              <a:endParaRPr lang="en-CA" sz="28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4787954" y="2564904"/>
            <a:ext cx="3888432" cy="2002678"/>
            <a:chOff x="4860032" y="4206539"/>
            <a:chExt cx="4104456" cy="2318805"/>
          </a:xfrm>
        </p:grpSpPr>
        <p:sp>
          <p:nvSpPr>
            <p:cNvPr id="203" name="Right Brace 202"/>
            <p:cNvSpPr/>
            <p:nvPr/>
          </p:nvSpPr>
          <p:spPr>
            <a:xfrm>
              <a:off x="4860032" y="4206539"/>
              <a:ext cx="792088" cy="2318805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760640" y="4790161"/>
              <a:ext cx="3203848" cy="1104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/>
                <a:t>Stage </a:t>
              </a:r>
              <a:r>
                <a:rPr lang="en-CA" sz="2800" b="1" dirty="0" smtClean="0"/>
                <a:t>2:</a:t>
              </a:r>
              <a:endParaRPr lang="en-CA" sz="2800" b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CA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Pyruvate Oxidation </a:t>
              </a: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5534327" y="4277482"/>
            <a:ext cx="3888432" cy="2391878"/>
            <a:chOff x="4860032" y="4206539"/>
            <a:chExt cx="4104456" cy="2318805"/>
          </a:xfrm>
        </p:grpSpPr>
        <p:sp>
          <p:nvSpPr>
            <p:cNvPr id="206" name="Right Brace 205"/>
            <p:cNvSpPr/>
            <p:nvPr/>
          </p:nvSpPr>
          <p:spPr>
            <a:xfrm>
              <a:off x="4860032" y="4206539"/>
              <a:ext cx="792088" cy="2318805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760640" y="4710333"/>
              <a:ext cx="3203848" cy="1342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/>
                <a:t>Stage </a:t>
              </a:r>
              <a:r>
                <a:rPr lang="en-CA" sz="2800" b="1" dirty="0" smtClean="0"/>
                <a:t>3:</a:t>
              </a:r>
              <a:endParaRPr lang="en-CA" sz="2800" b="1" dirty="0" smtClean="0">
                <a:solidFill>
                  <a:srgbClr val="7030A0"/>
                </a:solidFill>
              </a:endParaRPr>
            </a:p>
            <a:p>
              <a:r>
                <a:rPr lang="en-CA" sz="2800" b="1" dirty="0" smtClean="0">
                  <a:solidFill>
                    <a:srgbClr val="7030A0"/>
                  </a:solidFill>
                </a:rPr>
                <a:t>The Krebs </a:t>
              </a:r>
            </a:p>
            <a:p>
              <a:r>
                <a:rPr lang="en-CA" sz="2800" b="1" dirty="0" smtClean="0">
                  <a:solidFill>
                    <a:srgbClr val="7030A0"/>
                  </a:solidFill>
                </a:rPr>
                <a:t>Cycle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22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CA" sz="3600" b="1" u="sng" dirty="0" smtClean="0"/>
              <a:t>NET ATP GAIN SO FAR</a:t>
            </a:r>
            <a:endParaRPr lang="en-CA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Glucose</a:t>
            </a:r>
          </a:p>
          <a:p>
            <a:pPr marL="0" indent="0">
              <a:buNone/>
            </a:pPr>
            <a:r>
              <a:rPr lang="en-CA" sz="2800" b="1" dirty="0" smtClean="0"/>
              <a:t>           - Glycolysis………………………………….</a:t>
            </a:r>
            <a:r>
              <a:rPr lang="en-CA" sz="2800" b="1" dirty="0" smtClean="0">
                <a:solidFill>
                  <a:srgbClr val="0070C0"/>
                </a:solidFill>
              </a:rPr>
              <a:t>      </a:t>
            </a:r>
          </a:p>
          <a:p>
            <a:pPr marL="0" indent="0">
              <a:buNone/>
            </a:pP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2800" b="1" dirty="0" smtClean="0">
                <a:solidFill>
                  <a:srgbClr val="0070C0"/>
                </a:solidFill>
              </a:rPr>
              <a:t>        - </a:t>
            </a:r>
            <a:r>
              <a:rPr lang="en-CA" sz="2800" b="1" dirty="0" smtClean="0">
                <a:solidFill>
                  <a:srgbClr val="FF0000"/>
                </a:solidFill>
              </a:rPr>
              <a:t>2 ATP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</a:t>
            </a:r>
            <a:r>
              <a:rPr lang="en-CA" sz="2800" b="1" dirty="0" smtClean="0"/>
              <a:t>- 2 NADH</a:t>
            </a:r>
            <a:endParaRPr lang="en-CA" sz="2800" b="1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Pyruvate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</a:t>
            </a:r>
            <a:r>
              <a:rPr lang="en-CA" sz="2800" b="1" dirty="0" smtClean="0"/>
              <a:t>- 2 NADH 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Acetyl CoA</a:t>
            </a:r>
          </a:p>
          <a:p>
            <a:pPr marL="0" indent="0">
              <a:buNone/>
            </a:pPr>
            <a:endParaRPr lang="en-CA" sz="11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Krebs Cycle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	</a:t>
            </a:r>
            <a:r>
              <a:rPr lang="en-CA" sz="2800" b="1" dirty="0" smtClean="0"/>
              <a:t>- 6 NADH</a:t>
            </a:r>
          </a:p>
          <a:p>
            <a:pPr marL="0" indent="0">
              <a:buNone/>
            </a:pPr>
            <a:r>
              <a:rPr lang="en-CA" sz="2800" b="1" dirty="0" smtClean="0"/>
              <a:t>		- 2 FADH</a:t>
            </a:r>
            <a:r>
              <a:rPr lang="en-CA" sz="2800" b="1" baseline="-25000" dirty="0" smtClean="0"/>
              <a:t>2</a:t>
            </a:r>
            <a:r>
              <a:rPr lang="en-CA" sz="2800" b="1" dirty="0" smtClean="0"/>
              <a:t>  </a:t>
            </a:r>
          </a:p>
          <a:p>
            <a:pPr marL="0" indent="0">
              <a:buNone/>
            </a:pPr>
            <a:r>
              <a:rPr lang="en-CA" sz="2800" b="1" dirty="0" smtClean="0"/>
              <a:t>		- 2 ATP………………………………. </a:t>
            </a:r>
            <a:r>
              <a:rPr lang="en-CA" sz="2800" b="1" dirty="0" smtClean="0">
                <a:solidFill>
                  <a:srgbClr val="FF0000"/>
                </a:solidFill>
              </a:rPr>
              <a:t>2 ATP</a:t>
            </a: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			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2800" b="1" dirty="0" smtClean="0">
                <a:solidFill>
                  <a:srgbClr val="0070C0"/>
                </a:solidFill>
              </a:rPr>
              <a:t>              </a:t>
            </a:r>
            <a:r>
              <a:rPr lang="en-CA" sz="2800" b="1" dirty="0" smtClean="0">
                <a:solidFill>
                  <a:srgbClr val="FF0000"/>
                </a:solidFill>
              </a:rPr>
              <a:t>TOTAL  36 ATP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971600" y="836712"/>
            <a:ext cx="216024" cy="12241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>
            <a:off x="971600" y="2492896"/>
            <a:ext cx="216024" cy="6480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Down Arrow 7"/>
          <p:cNvSpPr/>
          <p:nvPr/>
        </p:nvSpPr>
        <p:spPr>
          <a:xfrm>
            <a:off x="971600" y="3573016"/>
            <a:ext cx="216024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418914" y="4509120"/>
            <a:ext cx="1992846" cy="1925322"/>
            <a:chOff x="4531234" y="3109707"/>
            <a:chExt cx="2117762" cy="2350213"/>
          </a:xfrm>
        </p:grpSpPr>
        <p:sp>
          <p:nvSpPr>
            <p:cNvPr id="11" name="Circular Arrow 10"/>
            <p:cNvSpPr/>
            <p:nvPr/>
          </p:nvSpPr>
          <p:spPr>
            <a:xfrm rot="20326314">
              <a:off x="4531234" y="3109707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2" name="Circular Arrow 11"/>
            <p:cNvSpPr/>
            <p:nvPr/>
          </p:nvSpPr>
          <p:spPr>
            <a:xfrm rot="9436979">
              <a:off x="4632772" y="3227672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004048" y="3194148"/>
              <a:ext cx="367112" cy="594892"/>
              <a:chOff x="6851940" y="3152365"/>
              <a:chExt cx="367112" cy="594892"/>
            </a:xfrm>
          </p:grpSpPr>
          <p:sp>
            <p:nvSpPr>
              <p:cNvPr id="21" name="Rectangle 20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0555398">
              <a:off x="5816818" y="4737441"/>
              <a:ext cx="367112" cy="594892"/>
              <a:chOff x="6851940" y="3152365"/>
              <a:chExt cx="367112" cy="594892"/>
            </a:xfrm>
          </p:grpSpPr>
          <p:sp>
            <p:nvSpPr>
              <p:cNvPr id="19" name="Rectangle 18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5313989" y="3274733"/>
              <a:ext cx="88812" cy="2890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96136" y="5047521"/>
              <a:ext cx="88812" cy="2311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1"/>
              <a:endCxn id="11" idx="3"/>
            </p:cNvCxnSpPr>
            <p:nvPr/>
          </p:nvCxnSpPr>
          <p:spPr>
            <a:xfrm flipH="1">
              <a:off x="5891636" y="3563806"/>
              <a:ext cx="455664" cy="2020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3"/>
              <a:endCxn id="12" idx="1"/>
            </p:cNvCxnSpPr>
            <p:nvPr/>
          </p:nvCxnSpPr>
          <p:spPr>
            <a:xfrm flipH="1">
              <a:off x="4848270" y="4814052"/>
              <a:ext cx="450912" cy="2155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5436096" y="5949280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5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CA" sz="3600" b="1" u="sng" dirty="0" smtClean="0"/>
              <a:t>NET ATP GAIN SO FAR</a:t>
            </a:r>
            <a:endParaRPr lang="en-CA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Glucose</a:t>
            </a:r>
          </a:p>
          <a:p>
            <a:pPr marL="0" indent="0">
              <a:buNone/>
            </a:pPr>
            <a:r>
              <a:rPr lang="en-CA" sz="2800" b="1" dirty="0" smtClean="0"/>
              <a:t>           - Glycolysis………………………………….</a:t>
            </a:r>
            <a:r>
              <a:rPr lang="en-CA" sz="2800" b="1" dirty="0" smtClean="0">
                <a:solidFill>
                  <a:srgbClr val="0070C0"/>
                </a:solidFill>
              </a:rPr>
              <a:t> </a:t>
            </a:r>
            <a:r>
              <a:rPr lang="en-CA" sz="2800" b="1" dirty="0" smtClean="0">
                <a:solidFill>
                  <a:srgbClr val="FF0000"/>
                </a:solidFill>
              </a:rPr>
              <a:t>2 ATP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</a:t>
            </a:r>
            <a:r>
              <a:rPr lang="en-CA" sz="2800" b="1" dirty="0" smtClean="0"/>
              <a:t>- 2 NADH</a:t>
            </a:r>
            <a:endParaRPr lang="en-CA" sz="2800" b="1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Pyruvate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</a:t>
            </a:r>
            <a:r>
              <a:rPr lang="en-CA" sz="2800" b="1" dirty="0" smtClean="0"/>
              <a:t>- 2 NADH 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Acetyl CoA</a:t>
            </a:r>
          </a:p>
          <a:p>
            <a:pPr marL="0" indent="0">
              <a:buNone/>
            </a:pPr>
            <a:endParaRPr lang="en-CA" sz="11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Krebs Cycle</a:t>
            </a:r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	</a:t>
            </a:r>
            <a:r>
              <a:rPr lang="en-CA" sz="2800" b="1" dirty="0" smtClean="0"/>
              <a:t>- 6 NADH</a:t>
            </a:r>
          </a:p>
          <a:p>
            <a:pPr marL="0" indent="0">
              <a:buNone/>
            </a:pPr>
            <a:r>
              <a:rPr lang="en-CA" sz="2800" b="1" dirty="0" smtClean="0"/>
              <a:t>		- 2 FADH</a:t>
            </a:r>
            <a:r>
              <a:rPr lang="en-CA" sz="2800" b="1" baseline="-25000" dirty="0" smtClean="0"/>
              <a:t>2</a:t>
            </a:r>
            <a:r>
              <a:rPr lang="en-CA" sz="2800" b="1" dirty="0" smtClean="0"/>
              <a:t>  </a:t>
            </a:r>
          </a:p>
          <a:p>
            <a:pPr marL="0" indent="0">
              <a:buNone/>
            </a:pPr>
            <a:r>
              <a:rPr lang="en-CA" sz="2800" b="1" dirty="0" smtClean="0"/>
              <a:t>		- 2 ATP………………………………. </a:t>
            </a:r>
            <a:r>
              <a:rPr lang="en-CA" sz="2800" b="1" dirty="0" smtClean="0">
                <a:solidFill>
                  <a:srgbClr val="FF0000"/>
                </a:solidFill>
              </a:rPr>
              <a:t>2 ATP</a:t>
            </a: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>
                <a:solidFill>
                  <a:srgbClr val="0070C0"/>
                </a:solidFill>
              </a:rPr>
              <a:t>				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2800" b="1" dirty="0" smtClean="0">
                <a:solidFill>
                  <a:srgbClr val="0070C0"/>
                </a:solidFill>
              </a:rPr>
              <a:t>              </a:t>
            </a:r>
            <a:r>
              <a:rPr lang="en-CA" sz="2800" b="1" dirty="0" smtClean="0">
                <a:solidFill>
                  <a:srgbClr val="FF0000"/>
                </a:solidFill>
              </a:rPr>
              <a:t>TOTAL  36 ATP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971600" y="836712"/>
            <a:ext cx="216024" cy="12241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>
            <a:off x="971600" y="2492896"/>
            <a:ext cx="216024" cy="6480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Down Arrow 7"/>
          <p:cNvSpPr/>
          <p:nvPr/>
        </p:nvSpPr>
        <p:spPr>
          <a:xfrm>
            <a:off x="971600" y="3573016"/>
            <a:ext cx="216024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418914" y="4509120"/>
            <a:ext cx="1992846" cy="1925322"/>
            <a:chOff x="4531234" y="3109707"/>
            <a:chExt cx="2117762" cy="2350213"/>
          </a:xfrm>
        </p:grpSpPr>
        <p:sp>
          <p:nvSpPr>
            <p:cNvPr id="11" name="Circular Arrow 10"/>
            <p:cNvSpPr/>
            <p:nvPr/>
          </p:nvSpPr>
          <p:spPr>
            <a:xfrm rot="20326314">
              <a:off x="4531234" y="3109707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2" name="Circular Arrow 11"/>
            <p:cNvSpPr/>
            <p:nvPr/>
          </p:nvSpPr>
          <p:spPr>
            <a:xfrm rot="9436979">
              <a:off x="4632772" y="3227672"/>
              <a:ext cx="2016224" cy="2232248"/>
            </a:xfrm>
            <a:prstGeom prst="circular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004048" y="3194148"/>
              <a:ext cx="367112" cy="594892"/>
              <a:chOff x="6851940" y="3152365"/>
              <a:chExt cx="367112" cy="594892"/>
            </a:xfrm>
          </p:grpSpPr>
          <p:sp>
            <p:nvSpPr>
              <p:cNvPr id="21" name="Rectangle 20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0555398">
              <a:off x="5816818" y="4737441"/>
              <a:ext cx="367112" cy="594892"/>
              <a:chOff x="6851940" y="3152365"/>
              <a:chExt cx="367112" cy="594892"/>
            </a:xfrm>
          </p:grpSpPr>
          <p:sp>
            <p:nvSpPr>
              <p:cNvPr id="19" name="Rectangle 18"/>
              <p:cNvSpPr/>
              <p:nvPr/>
            </p:nvSpPr>
            <p:spPr>
              <a:xfrm rot="20361490">
                <a:off x="6889466" y="3180882"/>
                <a:ext cx="329586" cy="566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4010031">
                <a:off x="6719436" y="3284869"/>
                <a:ext cx="564758" cy="29975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5313989" y="3274733"/>
              <a:ext cx="88812" cy="2890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96136" y="5047521"/>
              <a:ext cx="88812" cy="2311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1"/>
              <a:endCxn id="11" idx="3"/>
            </p:cNvCxnSpPr>
            <p:nvPr/>
          </p:nvCxnSpPr>
          <p:spPr>
            <a:xfrm flipH="1">
              <a:off x="5891636" y="3563806"/>
              <a:ext cx="455664" cy="2020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3"/>
              <a:endCxn id="12" idx="1"/>
            </p:cNvCxnSpPr>
            <p:nvPr/>
          </p:nvCxnSpPr>
          <p:spPr>
            <a:xfrm flipH="1">
              <a:off x="4848270" y="4814052"/>
              <a:ext cx="450912" cy="2155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5436096" y="5949280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 rot="444801">
            <a:off x="3886443" y="2264953"/>
            <a:ext cx="46440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Still need to make </a:t>
            </a:r>
          </a:p>
          <a:p>
            <a:pPr algn="ctr"/>
            <a:r>
              <a:rPr lang="en-US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32 ATP molecules!!</a:t>
            </a:r>
            <a:endParaRPr lang="en-US" sz="4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5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71600" y="2828381"/>
            <a:ext cx="6120680" cy="3528392"/>
            <a:chOff x="-485423" y="2060848"/>
            <a:chExt cx="5008445" cy="3781086"/>
          </a:xfrm>
        </p:grpSpPr>
        <p:pic>
          <p:nvPicPr>
            <p:cNvPr id="5" name="Picture 2" descr="http://micro.magnet.fsu.edu/cells/mitochondria/images/mitochondriafigure1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4" b="8377"/>
            <a:stretch/>
          </p:blipFill>
          <p:spPr bwMode="auto">
            <a:xfrm>
              <a:off x="323528" y="2060848"/>
              <a:ext cx="4199494" cy="3781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 rot="2268318">
              <a:off x="2351057" y="2697076"/>
              <a:ext cx="2099747" cy="7558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 rot="2679567">
              <a:off x="-485423" y="4613087"/>
              <a:ext cx="3052321" cy="1223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37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2144" y="1761552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The NADH and FADH</a:t>
            </a:r>
            <a:r>
              <a:rPr lang="en-CA" sz="2400" b="1" baseline="-25000" dirty="0" smtClean="0"/>
              <a:t>2</a:t>
            </a:r>
            <a:r>
              <a:rPr lang="en-CA" sz="2400" b="1" dirty="0" smtClean="0"/>
              <a:t> eventually move from the Matrix to the Inner Mitochondrial Membrane</a:t>
            </a:r>
          </a:p>
        </p:txBody>
      </p:sp>
    </p:spTree>
    <p:extLst>
      <p:ext uri="{BB962C8B-B14F-4D97-AF65-F5344CB8AC3E}">
        <p14:creationId xmlns:p14="http://schemas.microsoft.com/office/powerpoint/2010/main" val="37451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15" y="875733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sz="2400" b="1" dirty="0" smtClean="0"/>
              <a:t>The NADH and FADH</a:t>
            </a:r>
            <a:r>
              <a:rPr lang="en-CA" sz="2400" b="1" baseline="-25000" dirty="0" smtClean="0"/>
              <a:t>2</a:t>
            </a:r>
            <a:r>
              <a:rPr lang="en-CA" sz="2400" b="1" dirty="0" smtClean="0"/>
              <a:t> eventually move from the Matrix to the Inner Mitochondrial Membrane</a:t>
            </a:r>
          </a:p>
        </p:txBody>
      </p:sp>
      <p:sp>
        <p:nvSpPr>
          <p:cNvPr id="92" name="Rectangle 91"/>
          <p:cNvSpPr/>
          <p:nvPr/>
        </p:nvSpPr>
        <p:spPr>
          <a:xfrm rot="10800000" flipV="1">
            <a:off x="1137751" y="6391453"/>
            <a:ext cx="960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/>
              <a:t>N</a:t>
            </a:r>
            <a:r>
              <a:rPr lang="en-CA" sz="2400" b="1" dirty="0" smtClean="0"/>
              <a:t>ADH</a:t>
            </a:r>
            <a:endParaRPr lang="en-CA" sz="2400" b="1" baseline="30000" dirty="0"/>
          </a:p>
        </p:txBody>
      </p:sp>
      <p:sp>
        <p:nvSpPr>
          <p:cNvPr id="94" name="Rectangle 93"/>
          <p:cNvSpPr/>
          <p:nvPr/>
        </p:nvSpPr>
        <p:spPr>
          <a:xfrm rot="10800000" flipV="1">
            <a:off x="35497" y="6011996"/>
            <a:ext cx="822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Matrix</a:t>
            </a:r>
            <a:endParaRPr lang="en-CA" b="1" baseline="30000" dirty="0"/>
          </a:p>
        </p:txBody>
      </p:sp>
      <p:sp>
        <p:nvSpPr>
          <p:cNvPr id="95" name="Rectangle 94"/>
          <p:cNvSpPr/>
          <p:nvPr/>
        </p:nvSpPr>
        <p:spPr>
          <a:xfrm rot="10800000" flipV="1">
            <a:off x="-11937" y="5220489"/>
            <a:ext cx="1127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Inner </a:t>
            </a:r>
          </a:p>
          <a:p>
            <a:r>
              <a:rPr lang="en-CA" sz="1600" b="1" dirty="0" smtClean="0"/>
              <a:t>Membrane</a:t>
            </a:r>
            <a:endParaRPr lang="en-CA" sz="1600" b="1" baseline="30000" dirty="0"/>
          </a:p>
        </p:txBody>
      </p:sp>
      <p:sp>
        <p:nvSpPr>
          <p:cNvPr id="96" name="Rectangle 95"/>
          <p:cNvSpPr/>
          <p:nvPr/>
        </p:nvSpPr>
        <p:spPr>
          <a:xfrm rot="10800000" flipV="1">
            <a:off x="25388" y="4293096"/>
            <a:ext cx="1522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Intermembrane</a:t>
            </a:r>
          </a:p>
          <a:p>
            <a:r>
              <a:rPr lang="en-CA" sz="1600" b="1" dirty="0" smtClean="0"/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16792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0" y="7849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The NADH and FADH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eventually move from the Matrix to the Inner Mitochondrial Membrane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351465" y="3129424"/>
            <a:ext cx="64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400" b="1" dirty="0"/>
              <a:t>… where they undergo oxidization reactions, </a:t>
            </a:r>
            <a:r>
              <a:rPr lang="en-CA" sz="2400" b="1" dirty="0" smtClean="0"/>
              <a:t>giving </a:t>
            </a:r>
            <a:r>
              <a:rPr lang="en-CA" sz="2400" b="1" dirty="0"/>
              <a:t>up 2 high-energy electrons</a:t>
            </a:r>
          </a:p>
        </p:txBody>
      </p:sp>
      <p:grpSp>
        <p:nvGrpSpPr>
          <p:cNvPr id="90" name="Group 89"/>
          <p:cNvGrpSpPr/>
          <p:nvPr/>
        </p:nvGrpSpPr>
        <p:grpSpPr>
          <a:xfrm rot="16200000" flipV="1">
            <a:off x="1727591" y="5527711"/>
            <a:ext cx="797449" cy="1977130"/>
            <a:chOff x="1177690" y="2050445"/>
            <a:chExt cx="797447" cy="1103864"/>
          </a:xfrm>
        </p:grpSpPr>
        <p:sp>
          <p:nvSpPr>
            <p:cNvPr id="91" name="Rectangle 90"/>
            <p:cNvSpPr/>
            <p:nvPr/>
          </p:nvSpPr>
          <p:spPr>
            <a:xfrm rot="5400000">
              <a:off x="1165892" y="2062243"/>
              <a:ext cx="485260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92" name="Rectangle 91"/>
            <p:cNvSpPr/>
            <p:nvPr/>
          </p:nvSpPr>
          <p:spPr>
            <a:xfrm rot="5400000">
              <a:off x="1202269" y="2655340"/>
              <a:ext cx="536274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/>
                <a:t>N</a:t>
              </a:r>
              <a:r>
                <a:rPr lang="en-CA" sz="2400" b="1" dirty="0" smtClean="0"/>
                <a:t>ADH</a:t>
              </a:r>
              <a:endParaRPr lang="en-CA" sz="2400" b="1" baseline="30000" dirty="0"/>
            </a:p>
          </p:txBody>
        </p:sp>
        <p:sp>
          <p:nvSpPr>
            <p:cNvPr id="93" name="Curved Left Arrow 92"/>
            <p:cNvSpPr/>
            <p:nvPr/>
          </p:nvSpPr>
          <p:spPr>
            <a:xfrm flipV="1">
              <a:off x="1639355" y="2244897"/>
              <a:ext cx="335782" cy="72646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489615" y="5517232"/>
            <a:ext cx="553965" cy="513348"/>
            <a:chOff x="1366171" y="2852936"/>
            <a:chExt cx="553965" cy="513348"/>
          </a:xfrm>
        </p:grpSpPr>
        <p:sp>
          <p:nvSpPr>
            <p:cNvPr id="71" name="Oval 70"/>
            <p:cNvSpPr/>
            <p:nvPr/>
          </p:nvSpPr>
          <p:spPr>
            <a:xfrm>
              <a:off x="1366171" y="2852936"/>
              <a:ext cx="541533" cy="513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403648" y="2924944"/>
              <a:ext cx="5164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ln>
                    <a:solidFill>
                      <a:schemeClr val="tx1"/>
                    </a:solidFill>
                  </a:ln>
                </a:rPr>
                <a:t>2 e</a:t>
              </a:r>
              <a:r>
                <a:rPr lang="en-CA" b="1" baseline="30000" dirty="0" smtClean="0">
                  <a:ln>
                    <a:solidFill>
                      <a:schemeClr val="tx1"/>
                    </a:solidFill>
                  </a:ln>
                </a:rPr>
                <a:t>-</a:t>
              </a:r>
              <a:endParaRPr lang="en-CA" baseline="300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5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19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r>
              <a:rPr lang="en-CA" sz="2400" b="1" dirty="0" smtClean="0"/>
              <a:t>As the electrons make there way from carrier molecule to carrier molecule, they </a:t>
            </a:r>
            <a:r>
              <a:rPr lang="en-CA" sz="2400" b="1" u="sng" dirty="0" smtClean="0"/>
              <a:t>release energy  </a:t>
            </a: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2898504" y="4770022"/>
            <a:ext cx="4409800" cy="869622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489615" y="5517232"/>
            <a:ext cx="553965" cy="513348"/>
            <a:chOff x="1366171" y="2852936"/>
            <a:chExt cx="553965" cy="513348"/>
          </a:xfrm>
        </p:grpSpPr>
        <p:sp>
          <p:nvSpPr>
            <p:cNvPr id="72" name="Oval 71"/>
            <p:cNvSpPr/>
            <p:nvPr/>
          </p:nvSpPr>
          <p:spPr>
            <a:xfrm>
              <a:off x="1366171" y="2852936"/>
              <a:ext cx="541533" cy="513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403648" y="2924944"/>
              <a:ext cx="5164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ln>
                    <a:solidFill>
                      <a:schemeClr val="tx1"/>
                    </a:solidFill>
                  </a:ln>
                </a:rPr>
                <a:t>2 e</a:t>
              </a:r>
              <a:r>
                <a:rPr lang="en-CA" b="1" baseline="30000" dirty="0" smtClean="0">
                  <a:ln>
                    <a:solidFill>
                      <a:schemeClr val="tx1"/>
                    </a:solidFill>
                  </a:ln>
                </a:rPr>
                <a:t>-</a:t>
              </a:r>
              <a:endParaRPr lang="en-CA" baseline="300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Arc 9"/>
          <p:cNvSpPr/>
          <p:nvPr/>
        </p:nvSpPr>
        <p:spPr>
          <a:xfrm>
            <a:off x="6444208" y="4775528"/>
            <a:ext cx="1685061" cy="282993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4877053">
            <a:off x="3875630" y="549332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Isosceles Triangle 73"/>
          <p:cNvSpPr/>
          <p:nvPr/>
        </p:nvSpPr>
        <p:spPr>
          <a:xfrm rot="4877053">
            <a:off x="6062051" y="4784268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Isosceles Triangle 74"/>
          <p:cNvSpPr/>
          <p:nvPr/>
        </p:nvSpPr>
        <p:spPr>
          <a:xfrm rot="3878731">
            <a:off x="4878041" y="5238874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Isosceles Triangle 76"/>
          <p:cNvSpPr/>
          <p:nvPr/>
        </p:nvSpPr>
        <p:spPr>
          <a:xfrm rot="7515457">
            <a:off x="7521950" y="483025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4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1143000"/>
          </a:xfrm>
        </p:spPr>
        <p:txBody>
          <a:bodyPr/>
          <a:lstStyle/>
          <a:p>
            <a:r>
              <a:rPr lang="en-CA" dirty="0" smtClean="0"/>
              <a:t>Glucose and ATP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680520"/>
          </a:xfrm>
        </p:spPr>
        <p:txBody>
          <a:bodyPr/>
          <a:lstStyle/>
          <a:p>
            <a:r>
              <a:rPr lang="en-CA" dirty="0" smtClean="0"/>
              <a:t>ATP is not abundant in food and doesn’t provide a large amount of energy per molecule: not used for long term storage</a:t>
            </a:r>
          </a:p>
          <a:p>
            <a:r>
              <a:rPr lang="en-CA" dirty="0" smtClean="0"/>
              <a:t>Glucose is used for long term storage: it has 100x more energy than ATP</a:t>
            </a:r>
          </a:p>
          <a:p>
            <a:r>
              <a:rPr lang="en-CA" dirty="0" smtClean="0"/>
              <a:t>Glucose can be converted to ATP</a:t>
            </a:r>
          </a:p>
          <a:p>
            <a:r>
              <a:rPr lang="en-CA" dirty="0" smtClean="0"/>
              <a:t>Glucose is small and highly soluble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Analogy = </a:t>
            </a:r>
            <a:r>
              <a:rPr lang="en-C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23122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19" y="7738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As the electrons make there way from carrier molecule to carrier molecule, they </a:t>
            </a:r>
            <a:r>
              <a:rPr lang="en-CA" sz="2400" u="sng" dirty="0" smtClean="0"/>
              <a:t>release energy  </a:t>
            </a:r>
          </a:p>
          <a:p>
            <a:pPr marL="0" indent="0">
              <a:buNone/>
            </a:pPr>
            <a:r>
              <a:rPr lang="en-CA" sz="2400" b="1" dirty="0" smtClean="0"/>
              <a:t>… which is used to push H</a:t>
            </a:r>
            <a:r>
              <a:rPr lang="en-CA" sz="2400" b="1" baseline="30000" dirty="0" smtClean="0"/>
              <a:t>+</a:t>
            </a:r>
            <a:r>
              <a:rPr lang="en-CA" sz="2400" b="1" dirty="0" smtClean="0"/>
              <a:t> across the membrane</a:t>
            </a: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2898504" y="4770022"/>
            <a:ext cx="4409800" cy="869622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489615" y="5517232"/>
            <a:ext cx="553965" cy="513348"/>
            <a:chOff x="1366171" y="2852936"/>
            <a:chExt cx="553965" cy="513348"/>
          </a:xfrm>
        </p:grpSpPr>
        <p:sp>
          <p:nvSpPr>
            <p:cNvPr id="72" name="Oval 71"/>
            <p:cNvSpPr/>
            <p:nvPr/>
          </p:nvSpPr>
          <p:spPr>
            <a:xfrm>
              <a:off x="1366171" y="2852936"/>
              <a:ext cx="541533" cy="513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403648" y="2924944"/>
              <a:ext cx="5164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ln>
                    <a:solidFill>
                      <a:schemeClr val="tx1"/>
                    </a:solidFill>
                  </a:ln>
                </a:rPr>
                <a:t>2 e</a:t>
              </a:r>
              <a:r>
                <a:rPr lang="en-CA" b="1" baseline="30000" dirty="0" smtClean="0">
                  <a:ln>
                    <a:solidFill>
                      <a:schemeClr val="tx1"/>
                    </a:solidFill>
                  </a:ln>
                </a:rPr>
                <a:t>-</a:t>
              </a:r>
              <a:endParaRPr lang="en-CA" baseline="300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Arc 9"/>
          <p:cNvSpPr/>
          <p:nvPr/>
        </p:nvSpPr>
        <p:spPr>
          <a:xfrm>
            <a:off x="6444208" y="4775528"/>
            <a:ext cx="1685061" cy="282993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4877053">
            <a:off x="3875630" y="549332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Isosceles Triangle 73"/>
          <p:cNvSpPr/>
          <p:nvPr/>
        </p:nvSpPr>
        <p:spPr>
          <a:xfrm rot="4877053">
            <a:off x="6062051" y="4784268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Isosceles Triangle 74"/>
          <p:cNvSpPr/>
          <p:nvPr/>
        </p:nvSpPr>
        <p:spPr>
          <a:xfrm rot="3878731">
            <a:off x="4878041" y="5238874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Isosceles Triangle 76"/>
          <p:cNvSpPr/>
          <p:nvPr/>
        </p:nvSpPr>
        <p:spPr>
          <a:xfrm rot="7515457">
            <a:off x="7521950" y="483025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786201" y="637469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3533052" y="3715277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5667098" y="353236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9" name="Rectangle 78"/>
          <p:cNvSpPr/>
          <p:nvPr/>
        </p:nvSpPr>
        <p:spPr>
          <a:xfrm>
            <a:off x="6444208" y="3972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88" name="Rectangle 87"/>
          <p:cNvSpPr/>
          <p:nvPr/>
        </p:nvSpPr>
        <p:spPr>
          <a:xfrm>
            <a:off x="1932268" y="638132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89" name="Rectangle 88"/>
          <p:cNvSpPr/>
          <p:nvPr/>
        </p:nvSpPr>
        <p:spPr>
          <a:xfrm>
            <a:off x="579843" y="41569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4" name="Rectangle 93"/>
          <p:cNvSpPr/>
          <p:nvPr/>
        </p:nvSpPr>
        <p:spPr>
          <a:xfrm>
            <a:off x="7524328" y="64533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5" name="Rectangle 94"/>
          <p:cNvSpPr/>
          <p:nvPr/>
        </p:nvSpPr>
        <p:spPr>
          <a:xfrm>
            <a:off x="1979712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6" name="Rectangle 95"/>
          <p:cNvSpPr/>
          <p:nvPr/>
        </p:nvSpPr>
        <p:spPr>
          <a:xfrm>
            <a:off x="4840108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7" name="Rectangle 96"/>
          <p:cNvSpPr/>
          <p:nvPr/>
        </p:nvSpPr>
        <p:spPr>
          <a:xfrm>
            <a:off x="7476884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cxnSp>
        <p:nvCxnSpPr>
          <p:cNvPr id="7" name="Straight Arrow Connector 6"/>
          <p:cNvCxnSpPr>
            <a:endCxn id="95" idx="2"/>
          </p:cNvCxnSpPr>
          <p:nvPr/>
        </p:nvCxnSpPr>
        <p:spPr>
          <a:xfrm flipV="1">
            <a:off x="2170163" y="4086364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4990757" y="4077072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7668344" y="4063575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8296887" y="400592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101" name="Rectangle 100"/>
          <p:cNvSpPr/>
          <p:nvPr/>
        </p:nvSpPr>
        <p:spPr>
          <a:xfrm>
            <a:off x="157544" y="369318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0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61" y="77088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After going through the last Carrier Molecule, the 2 </a:t>
            </a:r>
            <a:r>
              <a:rPr lang="en-CA" sz="2400" u="sng" dirty="0" smtClean="0"/>
              <a:t>low-energy</a:t>
            </a:r>
            <a:r>
              <a:rPr lang="en-CA" sz="2400" dirty="0" smtClean="0"/>
              <a:t> electrons combine with oxygen and 2 H</a:t>
            </a:r>
            <a:r>
              <a:rPr lang="en-CA" sz="2400" baseline="30000" dirty="0" smtClean="0"/>
              <a:t>+</a:t>
            </a:r>
            <a:r>
              <a:rPr lang="en-CA" sz="2400" dirty="0" smtClean="0"/>
              <a:t> </a:t>
            </a:r>
            <a:r>
              <a:rPr lang="en-CA" sz="2400" b="1" dirty="0" smtClean="0"/>
              <a:t>… Forming Water</a:t>
            </a:r>
            <a:endParaRPr lang="en-CA" sz="2400" b="1" u="sng" dirty="0" smtClean="0"/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2898504" y="4770022"/>
            <a:ext cx="4409800" cy="869622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489615" y="5517232"/>
            <a:ext cx="553965" cy="513348"/>
            <a:chOff x="1366171" y="2852936"/>
            <a:chExt cx="553965" cy="513348"/>
          </a:xfrm>
        </p:grpSpPr>
        <p:sp>
          <p:nvSpPr>
            <p:cNvPr id="72" name="Oval 71"/>
            <p:cNvSpPr/>
            <p:nvPr/>
          </p:nvSpPr>
          <p:spPr>
            <a:xfrm>
              <a:off x="1366171" y="2852936"/>
              <a:ext cx="541533" cy="513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403648" y="2924944"/>
              <a:ext cx="5164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ln>
                    <a:solidFill>
                      <a:schemeClr val="tx1"/>
                    </a:solidFill>
                  </a:ln>
                </a:rPr>
                <a:t>2 e</a:t>
              </a:r>
              <a:r>
                <a:rPr lang="en-CA" b="1" baseline="30000" dirty="0" smtClean="0">
                  <a:ln>
                    <a:solidFill>
                      <a:schemeClr val="tx1"/>
                    </a:solidFill>
                  </a:ln>
                </a:rPr>
                <a:t>-</a:t>
              </a:r>
              <a:endParaRPr lang="en-CA" baseline="300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Arc 9"/>
          <p:cNvSpPr/>
          <p:nvPr/>
        </p:nvSpPr>
        <p:spPr>
          <a:xfrm>
            <a:off x="6444208" y="4775528"/>
            <a:ext cx="1685061" cy="282993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4877053">
            <a:off x="3875630" y="549332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Isosceles Triangle 73"/>
          <p:cNvSpPr/>
          <p:nvPr/>
        </p:nvSpPr>
        <p:spPr>
          <a:xfrm rot="4877053">
            <a:off x="6062051" y="4784268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Isosceles Triangle 74"/>
          <p:cNvSpPr/>
          <p:nvPr/>
        </p:nvSpPr>
        <p:spPr>
          <a:xfrm rot="3878731">
            <a:off x="4878041" y="5238874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Isosceles Triangle 76"/>
          <p:cNvSpPr/>
          <p:nvPr/>
        </p:nvSpPr>
        <p:spPr>
          <a:xfrm rot="7515457">
            <a:off x="7521950" y="483025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Rectangle 69"/>
          <p:cNvSpPr/>
          <p:nvPr/>
        </p:nvSpPr>
        <p:spPr>
          <a:xfrm>
            <a:off x="3533052" y="3715277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5667098" y="353236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9" name="Rectangle 78"/>
          <p:cNvSpPr/>
          <p:nvPr/>
        </p:nvSpPr>
        <p:spPr>
          <a:xfrm>
            <a:off x="6444208" y="3972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89" name="Rectangle 88"/>
          <p:cNvSpPr/>
          <p:nvPr/>
        </p:nvSpPr>
        <p:spPr>
          <a:xfrm>
            <a:off x="579843" y="41569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5" name="Rectangle 94"/>
          <p:cNvSpPr/>
          <p:nvPr/>
        </p:nvSpPr>
        <p:spPr>
          <a:xfrm>
            <a:off x="1979712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6" name="Rectangle 95"/>
          <p:cNvSpPr/>
          <p:nvPr/>
        </p:nvSpPr>
        <p:spPr>
          <a:xfrm>
            <a:off x="4840108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7" name="Rectangle 96"/>
          <p:cNvSpPr/>
          <p:nvPr/>
        </p:nvSpPr>
        <p:spPr>
          <a:xfrm>
            <a:off x="7476884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100" name="Rectangle 99"/>
          <p:cNvSpPr/>
          <p:nvPr/>
        </p:nvSpPr>
        <p:spPr>
          <a:xfrm>
            <a:off x="8296887" y="400592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101" name="Rectangle 100"/>
          <p:cNvSpPr/>
          <p:nvPr/>
        </p:nvSpPr>
        <p:spPr>
          <a:xfrm>
            <a:off x="157544" y="369318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0" name="Isosceles Triangle 89"/>
          <p:cNvSpPr/>
          <p:nvPr/>
        </p:nvSpPr>
        <p:spPr>
          <a:xfrm rot="9938308">
            <a:off x="8035862" y="6090637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Rectangle 90"/>
          <p:cNvSpPr/>
          <p:nvPr/>
        </p:nvSpPr>
        <p:spPr>
          <a:xfrm>
            <a:off x="7133792" y="6190496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2 H</a:t>
            </a:r>
            <a:r>
              <a:rPr lang="en-CA" b="1" baseline="30000" dirty="0" smtClean="0"/>
              <a:t>+ </a:t>
            </a:r>
            <a:r>
              <a:rPr lang="en-CA" b="1" dirty="0" smtClean="0"/>
              <a:t>+ O        H</a:t>
            </a:r>
            <a:r>
              <a:rPr lang="en-CA" b="1" baseline="-25000" dirty="0" smtClean="0"/>
              <a:t>2</a:t>
            </a:r>
            <a:r>
              <a:rPr lang="en-CA" b="1" dirty="0" smtClean="0"/>
              <a:t>O</a:t>
            </a:r>
            <a:endParaRPr lang="en-CA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184729" y="6341835"/>
            <a:ext cx="3033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19" y="757033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30160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r>
              <a:rPr lang="en-CA" sz="2400" b="1" dirty="0" smtClean="0"/>
              <a:t>FADH</a:t>
            </a:r>
            <a:r>
              <a:rPr lang="en-CA" sz="2400" b="1" baseline="-25000" dirty="0" smtClean="0"/>
              <a:t>2</a:t>
            </a:r>
            <a:r>
              <a:rPr lang="en-CA" sz="2400" b="1" dirty="0" smtClean="0"/>
              <a:t> from the Krebs Cycle undergoes the same 	     process, but it drops off its electrons at a different carrier molecule and FADH2 has lower energy = not as many H+ ions can cross</a:t>
            </a:r>
          </a:p>
        </p:txBody>
      </p:sp>
      <p:sp>
        <p:nvSpPr>
          <p:cNvPr id="75" name="Isosceles Triangle 74"/>
          <p:cNvSpPr/>
          <p:nvPr/>
        </p:nvSpPr>
        <p:spPr>
          <a:xfrm rot="3878731">
            <a:off x="4878041" y="5238874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786201" y="637469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3533052" y="3715277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5667098" y="353236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9" name="Rectangle 78"/>
          <p:cNvSpPr/>
          <p:nvPr/>
        </p:nvSpPr>
        <p:spPr>
          <a:xfrm>
            <a:off x="6444208" y="3972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89" name="Rectangle 88"/>
          <p:cNvSpPr/>
          <p:nvPr/>
        </p:nvSpPr>
        <p:spPr>
          <a:xfrm>
            <a:off x="579843" y="41569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4" name="Rectangle 93"/>
          <p:cNvSpPr/>
          <p:nvPr/>
        </p:nvSpPr>
        <p:spPr>
          <a:xfrm>
            <a:off x="7524328" y="64533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5" name="Rectangle 94"/>
          <p:cNvSpPr/>
          <p:nvPr/>
        </p:nvSpPr>
        <p:spPr>
          <a:xfrm>
            <a:off x="1979712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6" name="Rectangle 95"/>
          <p:cNvSpPr/>
          <p:nvPr/>
        </p:nvSpPr>
        <p:spPr>
          <a:xfrm>
            <a:off x="4840108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7" name="Rectangle 96"/>
          <p:cNvSpPr/>
          <p:nvPr/>
        </p:nvSpPr>
        <p:spPr>
          <a:xfrm>
            <a:off x="7476884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2170163" y="4063575"/>
            <a:ext cx="5959106" cy="3541889"/>
            <a:chOff x="2170163" y="4063575"/>
            <a:chExt cx="5959106" cy="3541889"/>
          </a:xfrm>
        </p:grpSpPr>
        <p:sp>
          <p:nvSpPr>
            <p:cNvPr id="10" name="Arc 9"/>
            <p:cNvSpPr/>
            <p:nvPr/>
          </p:nvSpPr>
          <p:spPr>
            <a:xfrm>
              <a:off x="6444208" y="4775528"/>
              <a:ext cx="1685061" cy="282993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70163" y="4063575"/>
              <a:ext cx="5537366" cy="2340542"/>
              <a:chOff x="2170163" y="4063575"/>
              <a:chExt cx="5537366" cy="2340542"/>
            </a:xfrm>
          </p:grpSpPr>
          <p:cxnSp>
            <p:nvCxnSpPr>
              <p:cNvPr id="6" name="Curved Connector 5"/>
              <p:cNvCxnSpPr/>
              <p:nvPr/>
            </p:nvCxnSpPr>
            <p:spPr>
              <a:xfrm flipV="1">
                <a:off x="2898504" y="4770022"/>
                <a:ext cx="4409800" cy="869622"/>
              </a:xfrm>
              <a:prstGeom prst="curvedConnector3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1" name="Group 70"/>
              <p:cNvGrpSpPr/>
              <p:nvPr/>
            </p:nvGrpSpPr>
            <p:grpSpPr>
              <a:xfrm>
                <a:off x="2489615" y="5517232"/>
                <a:ext cx="553965" cy="513348"/>
                <a:chOff x="1366171" y="2852936"/>
                <a:chExt cx="553965" cy="513348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1366171" y="2852936"/>
                  <a:ext cx="541533" cy="5133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403648" y="2924944"/>
                  <a:ext cx="516488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b="1" dirty="0" smtClean="0">
                      <a:ln>
                        <a:solidFill>
                          <a:schemeClr val="tx1"/>
                        </a:solidFill>
                      </a:ln>
                    </a:rPr>
                    <a:t>2 e</a:t>
                  </a:r>
                  <a:r>
                    <a:rPr lang="en-CA" b="1" baseline="30000" dirty="0" smtClean="0">
                      <a:ln>
                        <a:solidFill>
                          <a:schemeClr val="tx1"/>
                        </a:solidFill>
                      </a:ln>
                    </a:rPr>
                    <a:t>-</a:t>
                  </a:r>
                  <a:endParaRPr lang="en-CA" baseline="30000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1" name="Isosceles Triangle 10"/>
              <p:cNvSpPr/>
              <p:nvPr/>
            </p:nvSpPr>
            <p:spPr>
              <a:xfrm rot="4877053">
                <a:off x="3875630" y="5493320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Isosceles Triangle 73"/>
              <p:cNvSpPr/>
              <p:nvPr/>
            </p:nvSpPr>
            <p:spPr>
              <a:xfrm rot="4877053">
                <a:off x="6062051" y="4784268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7" name="Isosceles Triangle 76"/>
              <p:cNvSpPr/>
              <p:nvPr/>
            </p:nvSpPr>
            <p:spPr>
              <a:xfrm rot="7515457">
                <a:off x="7521950" y="4830250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7" name="Straight Arrow Connector 6"/>
              <p:cNvCxnSpPr>
                <a:endCxn id="95" idx="2"/>
              </p:cNvCxnSpPr>
              <p:nvPr/>
            </p:nvCxnSpPr>
            <p:spPr>
              <a:xfrm flipV="1">
                <a:off x="2170163" y="4086364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V="1">
                <a:off x="4990757" y="4077072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flipV="1">
                <a:off x="7668344" y="4063575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Rectangle 99"/>
          <p:cNvSpPr/>
          <p:nvPr/>
        </p:nvSpPr>
        <p:spPr>
          <a:xfrm>
            <a:off x="8296887" y="400592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101" name="Rectangle 100"/>
          <p:cNvSpPr/>
          <p:nvPr/>
        </p:nvSpPr>
        <p:spPr>
          <a:xfrm>
            <a:off x="157544" y="369318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grpSp>
        <p:nvGrpSpPr>
          <p:cNvPr id="90" name="Group 89"/>
          <p:cNvGrpSpPr/>
          <p:nvPr/>
        </p:nvGrpSpPr>
        <p:grpSpPr>
          <a:xfrm rot="16200000" flipV="1">
            <a:off x="1727590" y="5527713"/>
            <a:ext cx="797449" cy="1977129"/>
            <a:chOff x="1177690" y="2050445"/>
            <a:chExt cx="797447" cy="1103863"/>
          </a:xfrm>
        </p:grpSpPr>
        <p:sp>
          <p:nvSpPr>
            <p:cNvPr id="91" name="Rectangle 90"/>
            <p:cNvSpPr/>
            <p:nvPr/>
          </p:nvSpPr>
          <p:spPr>
            <a:xfrm rot="5400000">
              <a:off x="1165892" y="2062243"/>
              <a:ext cx="485260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92" name="Rectangle 91"/>
            <p:cNvSpPr/>
            <p:nvPr/>
          </p:nvSpPr>
          <p:spPr>
            <a:xfrm rot="5400000">
              <a:off x="1202271" y="2655339"/>
              <a:ext cx="536274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NADH</a:t>
              </a:r>
              <a:endParaRPr lang="en-CA" sz="2400" b="1" baseline="30000" dirty="0"/>
            </a:p>
          </p:txBody>
        </p:sp>
        <p:sp>
          <p:nvSpPr>
            <p:cNvPr id="93" name="Curved Left Arrow 92"/>
            <p:cNvSpPr/>
            <p:nvPr/>
          </p:nvSpPr>
          <p:spPr>
            <a:xfrm flipV="1">
              <a:off x="1639355" y="2244897"/>
              <a:ext cx="335782" cy="72646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0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96752" y="1916832"/>
            <a:ext cx="13465496" cy="5544616"/>
            <a:chOff x="323528" y="2661954"/>
            <a:chExt cx="9001000" cy="356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467544" y="2661954"/>
              <a:ext cx="8006612" cy="2855278"/>
              <a:chOff x="107504" y="1762768"/>
              <a:chExt cx="9328784" cy="31602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27984" y="1762768"/>
                <a:ext cx="5008304" cy="3160272"/>
                <a:chOff x="668730" y="1484784"/>
                <a:chExt cx="5008304" cy="316027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668730" y="1484784"/>
                  <a:ext cx="5008304" cy="3160272"/>
                  <a:chOff x="2843808" y="2060848"/>
                  <a:chExt cx="5658733" cy="4484038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43808" y="2132857"/>
                    <a:ext cx="5658733" cy="4412029"/>
                    <a:chOff x="3411103" y="2657813"/>
                    <a:chExt cx="5122921" cy="3888433"/>
                  </a:xfrm>
                </p:grpSpPr>
                <p:pic>
                  <p:nvPicPr>
                    <p:cNvPr id="61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56803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63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5" name="Rectangle 64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66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59" name="Rectangle 58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282761" y="3279124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384045" y="3594184"/>
                  <a:ext cx="0" cy="51752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47" idx="2"/>
                  <a:endCxn id="45" idx="2"/>
                </p:cNvCxnSpPr>
                <p:nvPr/>
              </p:nvCxnSpPr>
              <p:spPr>
                <a:xfrm flipH="1">
                  <a:off x="3275856" y="3604529"/>
                  <a:ext cx="6905" cy="50717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107504" y="1762768"/>
                <a:ext cx="5008303" cy="3160272"/>
                <a:chOff x="668730" y="1484784"/>
                <a:chExt cx="5008303" cy="316027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68730" y="1484784"/>
                  <a:ext cx="5008303" cy="3160272"/>
                  <a:chOff x="2843808" y="2060848"/>
                  <a:chExt cx="5658735" cy="4484038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843808" y="2132857"/>
                    <a:ext cx="5658735" cy="4412029"/>
                    <a:chOff x="3411103" y="2657813"/>
                    <a:chExt cx="5122921" cy="3888433"/>
                  </a:xfrm>
                </p:grpSpPr>
                <p:pic>
                  <p:nvPicPr>
                    <p:cNvPr id="36" name="Picture 2" descr="http://www.pearsonsuccessnet.com/snpapp/iText/products/0-13-115075-8/text/chapter8/08images/08-10.gif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162" t="33372" r="81365" b="56746"/>
                    <a:stretch/>
                  </p:blipFill>
                  <p:spPr bwMode="auto">
                    <a:xfrm>
                      <a:off x="7783397" y="5428756"/>
                      <a:ext cx="750627" cy="82054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37" name="Group 36"/>
                    <p:cNvGrpSpPr/>
                    <p:nvPr/>
                  </p:nvGrpSpPr>
                  <p:grpSpPr>
                    <a:xfrm>
                      <a:off x="3411103" y="2657813"/>
                      <a:ext cx="5122921" cy="3888433"/>
                      <a:chOff x="4427418" y="2636912"/>
                      <a:chExt cx="5122921" cy="3888433"/>
                    </a:xfrm>
                  </p:grpSpPr>
                  <p:pic>
                    <p:nvPicPr>
                      <p:cNvPr id="38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607" b="56746"/>
                      <a:stretch/>
                    </p:blipFill>
                    <p:spPr bwMode="auto">
                      <a:xfrm>
                        <a:off x="4427418" y="2636912"/>
                        <a:ext cx="4057110" cy="359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6733601" y="4432656"/>
                        <a:ext cx="2088232" cy="7692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40" name="Rectangle 39"/>
                      <p:cNvSpPr/>
                      <p:nvPr/>
                    </p:nvSpPr>
                    <p:spPr>
                      <a:xfrm rot="5400000">
                        <a:off x="7271433" y="3750808"/>
                        <a:ext cx="2376262" cy="72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pic>
                    <p:nvPicPr>
                      <p:cNvPr id="41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8069845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42" name="Picture 2" descr="http://www.pearsonsuccessnet.com/snpapp/iText/products/0-13-115075-8/text/chapter8/08images/08-10.gif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62" t="33372" r="81365" b="56746"/>
                      <a:stretch/>
                    </p:blipFill>
                    <p:spPr bwMode="auto">
                      <a:xfrm>
                        <a:off x="4811131" y="5407855"/>
                        <a:ext cx="750627" cy="820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796227" y="6093297"/>
                        <a:ext cx="4754112" cy="43204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2843808" y="2132857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 rot="5400000">
                    <a:off x="3680375" y="1892972"/>
                    <a:ext cx="2808312" cy="31440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3275856" y="3786302"/>
                  <a:ext cx="1108189" cy="65081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293344" y="3717032"/>
                  <a:ext cx="1073212" cy="32540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207484" y="3227187"/>
                  <a:ext cx="1389095" cy="131354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323528" y="4005246"/>
              <a:ext cx="9001000" cy="2221912"/>
              <a:chOff x="323528" y="4005246"/>
              <a:chExt cx="9001000" cy="22219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920732" y="5547291"/>
                <a:ext cx="3940357" cy="401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90879" y="5459926"/>
                <a:ext cx="7660961" cy="4275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300192" y="4221088"/>
                <a:ext cx="1207669" cy="117680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890910" y="4450189"/>
                <a:ext cx="545186" cy="879167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580112" y="4496563"/>
                <a:ext cx="601872" cy="2285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67944" y="4856603"/>
                <a:ext cx="601872" cy="22858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23528" y="4005246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956376" y="4283124"/>
                <a:ext cx="1368152" cy="1944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u="sng" dirty="0" smtClean="0">
                <a:solidFill>
                  <a:srgbClr val="C00000"/>
                </a:solidFill>
              </a:rPr>
              <a:t>Electron Transport</a:t>
            </a:r>
            <a:r>
              <a:rPr lang="en-CA" b="1" dirty="0" smtClean="0">
                <a:solidFill>
                  <a:srgbClr val="C00000"/>
                </a:solidFill>
              </a:rPr>
              <a:t> &amp; Chemiosmosis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12776"/>
            <a:ext cx="8301608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600" b="1" dirty="0" smtClean="0"/>
          </a:p>
          <a:p>
            <a:pPr marL="0" indent="0" algn="ctr">
              <a:buNone/>
            </a:pPr>
            <a:r>
              <a:rPr lang="en-CA" sz="3600" b="1" dirty="0" smtClean="0"/>
              <a:t>STILL HAVEN`T MADE ANY MORE </a:t>
            </a:r>
          </a:p>
          <a:p>
            <a:pPr marL="0" indent="0" algn="ctr">
              <a:buNone/>
            </a:pPr>
            <a:r>
              <a:rPr lang="en-CA" sz="3600" b="1" dirty="0" smtClean="0"/>
              <a:t>ATP MOLECULES!!</a:t>
            </a:r>
            <a:endParaRPr lang="en-CA" sz="2400" b="1" dirty="0" smtClean="0"/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2898504" y="4770022"/>
            <a:ext cx="4409800" cy="869622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489615" y="5517232"/>
            <a:ext cx="553965" cy="513348"/>
            <a:chOff x="1366171" y="2852936"/>
            <a:chExt cx="553965" cy="513348"/>
          </a:xfrm>
        </p:grpSpPr>
        <p:sp>
          <p:nvSpPr>
            <p:cNvPr id="72" name="Oval 71"/>
            <p:cNvSpPr/>
            <p:nvPr/>
          </p:nvSpPr>
          <p:spPr>
            <a:xfrm>
              <a:off x="1366171" y="2852936"/>
              <a:ext cx="541533" cy="513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403648" y="2924944"/>
              <a:ext cx="51648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ln>
                    <a:solidFill>
                      <a:schemeClr val="tx1"/>
                    </a:solidFill>
                  </a:ln>
                </a:rPr>
                <a:t>2 e</a:t>
              </a:r>
              <a:r>
                <a:rPr lang="en-CA" b="1" baseline="30000" dirty="0" smtClean="0">
                  <a:ln>
                    <a:solidFill>
                      <a:schemeClr val="tx1"/>
                    </a:solidFill>
                  </a:ln>
                </a:rPr>
                <a:t>-</a:t>
              </a:r>
              <a:endParaRPr lang="en-CA" baseline="300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Arc 9"/>
          <p:cNvSpPr/>
          <p:nvPr/>
        </p:nvSpPr>
        <p:spPr>
          <a:xfrm>
            <a:off x="6444208" y="4775528"/>
            <a:ext cx="1685061" cy="282993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4877053">
            <a:off x="3875630" y="549332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Isosceles Triangle 73"/>
          <p:cNvSpPr/>
          <p:nvPr/>
        </p:nvSpPr>
        <p:spPr>
          <a:xfrm rot="4877053">
            <a:off x="6062051" y="4784268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Isosceles Triangle 74"/>
          <p:cNvSpPr/>
          <p:nvPr/>
        </p:nvSpPr>
        <p:spPr>
          <a:xfrm rot="3878731">
            <a:off x="4878041" y="5238874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Isosceles Triangle 76"/>
          <p:cNvSpPr/>
          <p:nvPr/>
        </p:nvSpPr>
        <p:spPr>
          <a:xfrm rot="7515457">
            <a:off x="7521950" y="4830250"/>
            <a:ext cx="223802" cy="1473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786201" y="637469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0" name="Rectangle 69"/>
          <p:cNvSpPr/>
          <p:nvPr/>
        </p:nvSpPr>
        <p:spPr>
          <a:xfrm>
            <a:off x="3533052" y="3715277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5667098" y="353236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79" name="Rectangle 78"/>
          <p:cNvSpPr/>
          <p:nvPr/>
        </p:nvSpPr>
        <p:spPr>
          <a:xfrm>
            <a:off x="6444208" y="3972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89" name="Rectangle 88"/>
          <p:cNvSpPr/>
          <p:nvPr/>
        </p:nvSpPr>
        <p:spPr>
          <a:xfrm>
            <a:off x="579843" y="41569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4" name="Rectangle 93"/>
          <p:cNvSpPr/>
          <p:nvPr/>
        </p:nvSpPr>
        <p:spPr>
          <a:xfrm>
            <a:off x="7524328" y="64533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5" name="Rectangle 94"/>
          <p:cNvSpPr/>
          <p:nvPr/>
        </p:nvSpPr>
        <p:spPr>
          <a:xfrm>
            <a:off x="1979712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6" name="Rectangle 95"/>
          <p:cNvSpPr/>
          <p:nvPr/>
        </p:nvSpPr>
        <p:spPr>
          <a:xfrm>
            <a:off x="4840108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97" name="Rectangle 96"/>
          <p:cNvSpPr/>
          <p:nvPr/>
        </p:nvSpPr>
        <p:spPr>
          <a:xfrm>
            <a:off x="7476884" y="371703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cxnSp>
        <p:nvCxnSpPr>
          <p:cNvPr id="7" name="Straight Arrow Connector 6"/>
          <p:cNvCxnSpPr>
            <a:endCxn id="95" idx="2"/>
          </p:cNvCxnSpPr>
          <p:nvPr/>
        </p:nvCxnSpPr>
        <p:spPr>
          <a:xfrm flipV="1">
            <a:off x="2170163" y="4086364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4990757" y="4077072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7668344" y="4063575"/>
            <a:ext cx="13291" cy="23177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8296887" y="400592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  <p:sp>
        <p:nvSpPr>
          <p:cNvPr id="101" name="Rectangle 100"/>
          <p:cNvSpPr/>
          <p:nvPr/>
        </p:nvSpPr>
        <p:spPr>
          <a:xfrm>
            <a:off x="157544" y="369318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H</a:t>
            </a:r>
            <a:r>
              <a:rPr lang="en-CA" b="1" baseline="30000" dirty="0"/>
              <a:t>+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60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Electron Transport &amp; </a:t>
            </a:r>
            <a:r>
              <a:rPr lang="en-CA" b="1" u="sng" dirty="0" smtClean="0">
                <a:solidFill>
                  <a:srgbClr val="C00000"/>
                </a:solidFill>
              </a:rPr>
              <a:t>Chemiosmosis</a:t>
            </a:r>
            <a:endParaRPr lang="en-CA" b="1" u="sng" dirty="0">
              <a:solidFill>
                <a:srgbClr val="C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2338323" y="3212976"/>
            <a:ext cx="15084183" cy="4072493"/>
            <a:chOff x="-2338323" y="3212976"/>
            <a:chExt cx="15084183" cy="4072493"/>
          </a:xfrm>
        </p:grpSpPr>
        <p:grpSp>
          <p:nvGrpSpPr>
            <p:cNvPr id="5" name="Group 4"/>
            <p:cNvGrpSpPr/>
            <p:nvPr/>
          </p:nvGrpSpPr>
          <p:grpSpPr>
            <a:xfrm>
              <a:off x="-2338323" y="3282566"/>
              <a:ext cx="10510723" cy="4002903"/>
              <a:chOff x="-2196752" y="1916832"/>
              <a:chExt cx="13465496" cy="5544616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-2196752" y="1916832"/>
                <a:ext cx="13465496" cy="5544616"/>
                <a:chOff x="323528" y="2661954"/>
                <a:chExt cx="9001000" cy="3565204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467544" y="2661954"/>
                  <a:ext cx="8006612" cy="2855278"/>
                  <a:chOff x="107504" y="1762768"/>
                  <a:chExt cx="9328784" cy="3160272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4427984" y="1762768"/>
                    <a:ext cx="5008304" cy="3160272"/>
                    <a:chOff x="668730" y="1484784"/>
                    <a:chExt cx="5008304" cy="3160272"/>
                  </a:xfrm>
                </p:grpSpPr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668730" y="1484784"/>
                      <a:ext cx="5008304" cy="3160272"/>
                      <a:chOff x="2843808" y="2060848"/>
                      <a:chExt cx="5658733" cy="4484038"/>
                    </a:xfrm>
                  </p:grpSpPr>
                  <p:grpSp>
                    <p:nvGrpSpPr>
                      <p:cNvPr id="58" name="Group 57"/>
                      <p:cNvGrpSpPr/>
                      <p:nvPr/>
                    </p:nvGrpSpPr>
                    <p:grpSpPr>
                      <a:xfrm>
                        <a:off x="2843808" y="2132857"/>
                        <a:ext cx="5658733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61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56803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62" name="Group 61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63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64" name="Rectangle 63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66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67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68" name="Rectangle 67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0" name="Rectangle 59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45" name="Oval 44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47" name="Oval 46"/>
                    <p:cNvSpPr/>
                    <p:nvPr/>
                  </p:nvSpPr>
                  <p:spPr>
                    <a:xfrm>
                      <a:off x="3282761" y="3279124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4384045" y="3594184"/>
                      <a:ext cx="0" cy="517523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>
                      <a:stCxn id="47" idx="2"/>
                      <a:endCxn id="45" idx="2"/>
                    </p:cNvCxnSpPr>
                    <p:nvPr/>
                  </p:nvCxnSpPr>
                  <p:spPr>
                    <a:xfrm flipH="1">
                      <a:off x="3275856" y="3604529"/>
                      <a:ext cx="6905" cy="507178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07504" y="1762768"/>
                    <a:ext cx="5008303" cy="3160272"/>
                    <a:chOff x="668730" y="1484784"/>
                    <a:chExt cx="5008303" cy="3160272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668730" y="1484784"/>
                      <a:ext cx="5008303" cy="3160272"/>
                      <a:chOff x="2843808" y="2060848"/>
                      <a:chExt cx="5658735" cy="4484038"/>
                    </a:xfrm>
                  </p:grpSpPr>
                  <p:grpSp>
                    <p:nvGrpSpPr>
                      <p:cNvPr id="33" name="Group 32"/>
                      <p:cNvGrpSpPr/>
                      <p:nvPr/>
                    </p:nvGrpSpPr>
                    <p:grpSpPr>
                      <a:xfrm>
                        <a:off x="2843808" y="2132857"/>
                        <a:ext cx="5658735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36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83397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38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41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42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43" name="Rectangle 42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35" name="Rectangle 34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3207484" y="3227187"/>
                      <a:ext cx="1389095" cy="1313541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323528" y="4005246"/>
                  <a:ext cx="9001000" cy="2221912"/>
                  <a:chOff x="323528" y="4005246"/>
                  <a:chExt cx="9001000" cy="2221912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2920732" y="5547291"/>
                    <a:ext cx="3940357" cy="40198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790879" y="5459926"/>
                    <a:ext cx="7660961" cy="42750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1" name="Rounded Rectangle 80"/>
                  <p:cNvSpPr/>
                  <p:nvPr/>
                </p:nvSpPr>
                <p:spPr>
                  <a:xfrm>
                    <a:off x="4890910" y="4450189"/>
                    <a:ext cx="545186" cy="879167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5580112" y="4496563"/>
                    <a:ext cx="601872" cy="228581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4067944" y="4856603"/>
                    <a:ext cx="601872" cy="22858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323528" y="4005246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7956376" y="4283124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sp>
            <p:nvSpPr>
              <p:cNvPr id="70" name="Rectangle 69"/>
              <p:cNvSpPr/>
              <p:nvPr/>
            </p:nvSpPr>
            <p:spPr>
              <a:xfrm>
                <a:off x="3533052" y="3715277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667098" y="3532366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444208" y="3972270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98165" y="4156936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979712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840108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476884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296887" y="4005925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57544" y="369318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799939" y="3328012"/>
              <a:ext cx="8945921" cy="3659787"/>
              <a:chOff x="6478527" y="3361392"/>
              <a:chExt cx="8945921" cy="3659787"/>
            </a:xfrm>
          </p:grpSpPr>
          <p:pic>
            <p:nvPicPr>
              <p:cNvPr id="152" name="Picture 2" descr="http://www.pearsonsuccessnet.com/snpapp/iText/products/0-13-115075-8/text/chapter8/08images/08-10.gif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36" r="59607" b="56746"/>
              <a:stretch/>
            </p:blipFill>
            <p:spPr bwMode="auto">
              <a:xfrm>
                <a:off x="9235856" y="3361392"/>
                <a:ext cx="2967857" cy="29134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4" name="Rectangle 153"/>
              <p:cNvSpPr/>
              <p:nvPr/>
            </p:nvSpPr>
            <p:spPr>
              <a:xfrm>
                <a:off x="6478527" y="6541191"/>
                <a:ext cx="8945921" cy="47998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8849547" y="6208242"/>
                <a:ext cx="4658090" cy="35048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6250614" y="3212976"/>
              <a:ext cx="3492970" cy="24042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58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157014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820472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Rectangle 159"/>
            <p:cNvSpPr/>
            <p:nvPr/>
          </p:nvSpPr>
          <p:spPr>
            <a:xfrm>
              <a:off x="6276372" y="6137904"/>
              <a:ext cx="4658090" cy="35048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3" name="Group 12"/>
            <p:cNvGrpSpPr/>
            <p:nvPr/>
          </p:nvGrpSpPr>
          <p:grpSpPr>
            <a:xfrm rot="10800000">
              <a:off x="6228185" y="4483673"/>
              <a:ext cx="864095" cy="2052367"/>
              <a:chOff x="5809590" y="3832742"/>
              <a:chExt cx="1125220" cy="240457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5868144" y="4115148"/>
                <a:ext cx="792088" cy="158417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6" name="Straight Arrow Connector 155"/>
              <p:cNvCxnSpPr/>
              <p:nvPr/>
            </p:nvCxnSpPr>
            <p:spPr>
              <a:xfrm rot="10800000">
                <a:off x="6264188" y="3832742"/>
                <a:ext cx="0" cy="24045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7" name="Explosion 2 156"/>
              <p:cNvSpPr/>
              <p:nvPr/>
            </p:nvSpPr>
            <p:spPr>
              <a:xfrm>
                <a:off x="5809590" y="4513213"/>
                <a:ext cx="1125220" cy="803065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62" name="Rectangle 161"/>
            <p:cNvSpPr/>
            <p:nvPr/>
          </p:nvSpPr>
          <p:spPr>
            <a:xfrm>
              <a:off x="7062243" y="4149080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588224" y="6525344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7638307" y="4653136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316416" y="4530515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grpSp>
          <p:nvGrpSpPr>
            <p:cNvPr id="16" name="Group 15"/>
            <p:cNvGrpSpPr/>
            <p:nvPr/>
          </p:nvGrpSpPr>
          <p:grpSpPr>
            <a:xfrm flipV="1">
              <a:off x="7105882" y="6058228"/>
              <a:ext cx="2534146" cy="867225"/>
              <a:chOff x="6538607" y="3230902"/>
              <a:chExt cx="2534146" cy="973219"/>
            </a:xfrm>
          </p:grpSpPr>
          <p:sp>
            <p:nvSpPr>
              <p:cNvPr id="166" name="Rectangle 165"/>
              <p:cNvSpPr/>
              <p:nvPr/>
            </p:nvSpPr>
            <p:spPr>
              <a:xfrm rot="10800000">
                <a:off x="7121276" y="3647695"/>
                <a:ext cx="1951477" cy="449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000" b="1" dirty="0" smtClean="0">
                    <a:solidFill>
                      <a:srgbClr val="FF0000"/>
                    </a:solidFill>
                  </a:rPr>
                  <a:t>ADP + P</a:t>
                </a:r>
                <a:r>
                  <a:rPr lang="en-CA" sz="2000" b="1" baseline="-25000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CA" sz="2000" b="1" dirty="0" smtClean="0">
                    <a:solidFill>
                      <a:srgbClr val="FF0000"/>
                    </a:solidFill>
                  </a:rPr>
                  <a:t> </a:t>
                </a:r>
                <a:endParaRPr lang="en-CA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 rot="10800000">
                <a:off x="6806121" y="3230902"/>
                <a:ext cx="582980" cy="4490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000" b="1" dirty="0" smtClean="0">
                    <a:solidFill>
                      <a:srgbClr val="FF0000"/>
                    </a:solidFill>
                  </a:rPr>
                  <a:t>ATP</a:t>
                </a:r>
                <a:endParaRPr lang="en-CA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Curved Left Arrow 167"/>
              <p:cNvSpPr/>
              <p:nvPr/>
            </p:nvSpPr>
            <p:spPr>
              <a:xfrm rot="8360799">
                <a:off x="6538607" y="3405281"/>
                <a:ext cx="504056" cy="798840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6584144" y="4148478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01608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2800" b="1" dirty="0" smtClean="0"/>
          </a:p>
          <a:p>
            <a:pPr marL="0" indent="0" algn="ctr">
              <a:buNone/>
            </a:pPr>
            <a:r>
              <a:rPr lang="en-CA" sz="2800" b="1" dirty="0" smtClean="0"/>
              <a:t>JUST LIKE IN PHOTOSYNTHESIS,  H</a:t>
            </a:r>
            <a:r>
              <a:rPr lang="en-CA" sz="2800" b="1" baseline="30000" dirty="0" smtClean="0"/>
              <a:t>+</a:t>
            </a:r>
            <a:r>
              <a:rPr lang="en-CA" sz="2800" b="1" dirty="0" smtClean="0"/>
              <a:t> IONS QUICKLY PASS THROUGH </a:t>
            </a:r>
            <a:r>
              <a:rPr lang="en-CA" sz="2800" b="1" u="sng" dirty="0" smtClean="0">
                <a:solidFill>
                  <a:srgbClr val="C00000"/>
                </a:solidFill>
              </a:rPr>
              <a:t>ATP SYNTHASE</a:t>
            </a:r>
            <a:r>
              <a:rPr lang="en-CA" sz="2800" b="1" dirty="0" smtClean="0"/>
              <a:t>, GIVING OFF THE ENERGY NEEDED TO MAKE ATP </a:t>
            </a:r>
            <a:endParaRPr lang="en-C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62952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Stage 4:</a:t>
            </a:r>
            <a:r>
              <a:rPr lang="en-CA" b="1" dirty="0" smtClean="0">
                <a:solidFill>
                  <a:srgbClr val="C00000"/>
                </a:solidFill>
              </a:rPr>
              <a:t> Electron Transport &amp; </a:t>
            </a:r>
            <a:r>
              <a:rPr lang="en-CA" b="1" u="sng" dirty="0" smtClean="0">
                <a:solidFill>
                  <a:srgbClr val="C00000"/>
                </a:solidFill>
              </a:rPr>
              <a:t>Chemiosmosis</a:t>
            </a:r>
            <a:endParaRPr lang="en-CA" b="1" u="sng" dirty="0">
              <a:solidFill>
                <a:srgbClr val="C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2338323" y="3212976"/>
            <a:ext cx="12081907" cy="4072493"/>
            <a:chOff x="-2338323" y="3212976"/>
            <a:chExt cx="12081907" cy="4072493"/>
          </a:xfrm>
        </p:grpSpPr>
        <p:grpSp>
          <p:nvGrpSpPr>
            <p:cNvPr id="5" name="Group 4"/>
            <p:cNvGrpSpPr/>
            <p:nvPr/>
          </p:nvGrpSpPr>
          <p:grpSpPr>
            <a:xfrm>
              <a:off x="-2338323" y="3282566"/>
              <a:ext cx="10510723" cy="4002903"/>
              <a:chOff x="-2196752" y="1916832"/>
              <a:chExt cx="13465496" cy="5544616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-2196752" y="1916832"/>
                <a:ext cx="13465496" cy="5544616"/>
                <a:chOff x="323528" y="2661954"/>
                <a:chExt cx="9001000" cy="3565204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467544" y="2661954"/>
                  <a:ext cx="8006612" cy="2855278"/>
                  <a:chOff x="107504" y="1762768"/>
                  <a:chExt cx="9328784" cy="3160272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4427984" y="1762768"/>
                    <a:ext cx="5008304" cy="3160272"/>
                    <a:chOff x="668730" y="1484784"/>
                    <a:chExt cx="5008304" cy="3160272"/>
                  </a:xfrm>
                </p:grpSpPr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668730" y="1484784"/>
                      <a:ext cx="5008304" cy="3160272"/>
                      <a:chOff x="2843808" y="2060848"/>
                      <a:chExt cx="5658733" cy="4484038"/>
                    </a:xfrm>
                  </p:grpSpPr>
                  <p:grpSp>
                    <p:nvGrpSpPr>
                      <p:cNvPr id="58" name="Group 57"/>
                      <p:cNvGrpSpPr/>
                      <p:nvPr/>
                    </p:nvGrpSpPr>
                    <p:grpSpPr>
                      <a:xfrm>
                        <a:off x="2843808" y="2132857"/>
                        <a:ext cx="5658733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61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56803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62" name="Group 61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63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64" name="Rectangle 63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66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67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68" name="Rectangle 67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60" name="Rectangle 59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45" name="Oval 44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47" name="Oval 46"/>
                    <p:cNvSpPr/>
                    <p:nvPr/>
                  </p:nvSpPr>
                  <p:spPr>
                    <a:xfrm>
                      <a:off x="3282761" y="3279124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4384045" y="3594184"/>
                      <a:ext cx="0" cy="517523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>
                      <a:stCxn id="47" idx="2"/>
                      <a:endCxn id="45" idx="2"/>
                    </p:cNvCxnSpPr>
                    <p:nvPr/>
                  </p:nvCxnSpPr>
                  <p:spPr>
                    <a:xfrm flipH="1">
                      <a:off x="3275856" y="3604529"/>
                      <a:ext cx="6905" cy="507178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07504" y="1762768"/>
                    <a:ext cx="5008303" cy="3160272"/>
                    <a:chOff x="668730" y="1484784"/>
                    <a:chExt cx="5008303" cy="3160272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668730" y="1484784"/>
                      <a:ext cx="5008303" cy="3160272"/>
                      <a:chOff x="2843808" y="2060848"/>
                      <a:chExt cx="5658735" cy="4484038"/>
                    </a:xfrm>
                  </p:grpSpPr>
                  <p:grpSp>
                    <p:nvGrpSpPr>
                      <p:cNvPr id="33" name="Group 32"/>
                      <p:cNvGrpSpPr/>
                      <p:nvPr/>
                    </p:nvGrpSpPr>
                    <p:grpSpPr>
                      <a:xfrm>
                        <a:off x="2843808" y="2132857"/>
                        <a:ext cx="5658735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36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83397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38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41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42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43" name="Rectangle 42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35" name="Rectangle 34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3207484" y="3227187"/>
                      <a:ext cx="1389095" cy="1313541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323528" y="4005246"/>
                  <a:ext cx="9001000" cy="2221912"/>
                  <a:chOff x="323528" y="4005246"/>
                  <a:chExt cx="9001000" cy="2221912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2920732" y="5547291"/>
                    <a:ext cx="3940357" cy="40198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790879" y="5459925"/>
                    <a:ext cx="7660961" cy="502111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1" name="Rounded Rectangle 80"/>
                  <p:cNvSpPr/>
                  <p:nvPr/>
                </p:nvSpPr>
                <p:spPr>
                  <a:xfrm>
                    <a:off x="4890910" y="4450189"/>
                    <a:ext cx="545186" cy="879167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5580112" y="4496563"/>
                    <a:ext cx="601872" cy="228581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4067944" y="4856603"/>
                    <a:ext cx="601872" cy="22858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323528" y="4005246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7956376" y="4283124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sp>
            <p:nvSpPr>
              <p:cNvPr id="70" name="Rectangle 69"/>
              <p:cNvSpPr/>
              <p:nvPr/>
            </p:nvSpPr>
            <p:spPr>
              <a:xfrm>
                <a:off x="3533052" y="3715277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667098" y="3532366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444208" y="3972270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98165" y="4156936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979712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840108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476884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296887" y="4005925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57544" y="369318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799940" y="3328012"/>
              <a:ext cx="5725186" cy="3659787"/>
              <a:chOff x="6478528" y="3361392"/>
              <a:chExt cx="5725186" cy="3659787"/>
            </a:xfrm>
          </p:grpSpPr>
          <p:pic>
            <p:nvPicPr>
              <p:cNvPr id="152" name="Picture 2" descr="http://www.pearsonsuccessnet.com/snpapp/iText/products/0-13-115075-8/text/chapter8/08images/08-10.gif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36" r="59607" b="56746"/>
              <a:stretch/>
            </p:blipFill>
            <p:spPr bwMode="auto">
              <a:xfrm>
                <a:off x="9235856" y="3361392"/>
                <a:ext cx="2967857" cy="29134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4" name="Rectangle 153"/>
              <p:cNvSpPr/>
              <p:nvPr/>
            </p:nvSpPr>
            <p:spPr>
              <a:xfrm>
                <a:off x="6478528" y="6541191"/>
                <a:ext cx="5725186" cy="47998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8849547" y="6208242"/>
                <a:ext cx="3354166" cy="30698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6250614" y="3212976"/>
              <a:ext cx="3492970" cy="24042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58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157014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820472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Rectangle 159"/>
            <p:cNvSpPr/>
            <p:nvPr/>
          </p:nvSpPr>
          <p:spPr>
            <a:xfrm>
              <a:off x="6276372" y="6137904"/>
              <a:ext cx="3248753" cy="3439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3" name="Group 12"/>
            <p:cNvGrpSpPr/>
            <p:nvPr/>
          </p:nvGrpSpPr>
          <p:grpSpPr>
            <a:xfrm rot="10800000">
              <a:off x="6228185" y="4483673"/>
              <a:ext cx="864095" cy="2052367"/>
              <a:chOff x="5809590" y="3832742"/>
              <a:chExt cx="1125220" cy="240457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5868144" y="4115148"/>
                <a:ext cx="792088" cy="158417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6" name="Straight Arrow Connector 155"/>
              <p:cNvCxnSpPr/>
              <p:nvPr/>
            </p:nvCxnSpPr>
            <p:spPr>
              <a:xfrm rot="10800000">
                <a:off x="6264188" y="3832742"/>
                <a:ext cx="0" cy="24045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7" name="Explosion 2 156"/>
              <p:cNvSpPr/>
              <p:nvPr/>
            </p:nvSpPr>
            <p:spPr>
              <a:xfrm>
                <a:off x="5809590" y="4513213"/>
                <a:ext cx="1125220" cy="803065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62" name="Rectangle 161"/>
            <p:cNvSpPr/>
            <p:nvPr/>
          </p:nvSpPr>
          <p:spPr>
            <a:xfrm>
              <a:off x="7062243" y="4149080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588224" y="6525344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7638307" y="4653136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316416" y="4530515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grpSp>
          <p:nvGrpSpPr>
            <p:cNvPr id="16" name="Group 15"/>
            <p:cNvGrpSpPr/>
            <p:nvPr/>
          </p:nvGrpSpPr>
          <p:grpSpPr>
            <a:xfrm flipV="1">
              <a:off x="7105882" y="6058228"/>
              <a:ext cx="2534146" cy="867225"/>
              <a:chOff x="6538607" y="3230902"/>
              <a:chExt cx="2534146" cy="973219"/>
            </a:xfrm>
          </p:grpSpPr>
          <p:sp>
            <p:nvSpPr>
              <p:cNvPr id="166" name="Rectangle 165"/>
              <p:cNvSpPr/>
              <p:nvPr/>
            </p:nvSpPr>
            <p:spPr>
              <a:xfrm rot="10800000">
                <a:off x="7121276" y="3647695"/>
                <a:ext cx="1951477" cy="449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000" b="1" dirty="0" smtClean="0">
                    <a:solidFill>
                      <a:srgbClr val="FF0000"/>
                    </a:solidFill>
                  </a:rPr>
                  <a:t>ADP + P</a:t>
                </a:r>
                <a:r>
                  <a:rPr lang="en-CA" sz="2000" b="1" baseline="-25000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CA" sz="2000" b="1" dirty="0" smtClean="0">
                    <a:solidFill>
                      <a:srgbClr val="FF0000"/>
                    </a:solidFill>
                  </a:rPr>
                  <a:t> </a:t>
                </a:r>
                <a:endParaRPr lang="en-CA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 rot="10800000">
                <a:off x="6806121" y="3230902"/>
                <a:ext cx="582980" cy="4490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000" b="1" dirty="0" smtClean="0">
                    <a:solidFill>
                      <a:srgbClr val="FF0000"/>
                    </a:solidFill>
                  </a:rPr>
                  <a:t>ATP</a:t>
                </a:r>
                <a:endParaRPr lang="en-CA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Curved Left Arrow 167"/>
              <p:cNvSpPr/>
              <p:nvPr/>
            </p:nvSpPr>
            <p:spPr>
              <a:xfrm rot="8360799">
                <a:off x="6538607" y="3405281"/>
                <a:ext cx="504056" cy="798840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6584144" y="4148478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</p:grpSp>
      <p:grpSp>
        <p:nvGrpSpPr>
          <p:cNvPr id="80" name="Group 79"/>
          <p:cNvGrpSpPr/>
          <p:nvPr/>
        </p:nvGrpSpPr>
        <p:grpSpPr>
          <a:xfrm rot="16200000" flipV="1">
            <a:off x="624043" y="5565489"/>
            <a:ext cx="797449" cy="1977129"/>
            <a:chOff x="1177690" y="2050445"/>
            <a:chExt cx="797447" cy="1103863"/>
          </a:xfrm>
        </p:grpSpPr>
        <p:sp>
          <p:nvSpPr>
            <p:cNvPr id="88" name="Rectangle 87"/>
            <p:cNvSpPr/>
            <p:nvPr/>
          </p:nvSpPr>
          <p:spPr>
            <a:xfrm rot="5400000">
              <a:off x="1165892" y="2062243"/>
              <a:ext cx="485260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</a:t>
              </a:r>
              <a:r>
                <a:rPr lang="en-CA" sz="2400" b="1" baseline="30000" dirty="0" smtClean="0"/>
                <a:t>+</a:t>
              </a:r>
              <a:endParaRPr lang="en-CA" sz="2400" b="1" baseline="30000" dirty="0"/>
            </a:p>
          </p:txBody>
        </p:sp>
        <p:sp>
          <p:nvSpPr>
            <p:cNvPr id="90" name="Rectangle 89"/>
            <p:cNvSpPr/>
            <p:nvPr/>
          </p:nvSpPr>
          <p:spPr>
            <a:xfrm rot="5400000">
              <a:off x="1202271" y="2655339"/>
              <a:ext cx="536274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/>
                <a:t>NADH</a:t>
              </a:r>
              <a:endParaRPr lang="en-CA" sz="2400" b="1" baseline="30000" dirty="0"/>
            </a:p>
          </p:txBody>
        </p:sp>
        <p:sp>
          <p:nvSpPr>
            <p:cNvPr id="91" name="Curved Left Arrow 90"/>
            <p:cNvSpPr/>
            <p:nvPr/>
          </p:nvSpPr>
          <p:spPr>
            <a:xfrm flipV="1">
              <a:off x="1639355" y="2244897"/>
              <a:ext cx="335782" cy="72646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071689" y="4901123"/>
            <a:ext cx="4652439" cy="2632333"/>
            <a:chOff x="2170163" y="4063575"/>
            <a:chExt cx="5959106" cy="3541889"/>
          </a:xfrm>
        </p:grpSpPr>
        <p:sp>
          <p:nvSpPr>
            <p:cNvPr id="93" name="Arc 92"/>
            <p:cNvSpPr/>
            <p:nvPr/>
          </p:nvSpPr>
          <p:spPr>
            <a:xfrm>
              <a:off x="6444208" y="4775528"/>
              <a:ext cx="1685061" cy="282993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170163" y="4063575"/>
              <a:ext cx="5537366" cy="2340542"/>
              <a:chOff x="2170163" y="4063575"/>
              <a:chExt cx="5537366" cy="2340542"/>
            </a:xfrm>
          </p:grpSpPr>
          <p:cxnSp>
            <p:nvCxnSpPr>
              <p:cNvPr id="98" name="Curved Connector 97"/>
              <p:cNvCxnSpPr/>
              <p:nvPr/>
            </p:nvCxnSpPr>
            <p:spPr>
              <a:xfrm flipV="1">
                <a:off x="2898504" y="4770022"/>
                <a:ext cx="4409800" cy="869622"/>
              </a:xfrm>
              <a:prstGeom prst="curvedConnector3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9" name="Group 98"/>
              <p:cNvGrpSpPr/>
              <p:nvPr/>
            </p:nvGrpSpPr>
            <p:grpSpPr>
              <a:xfrm>
                <a:off x="2489615" y="5517232"/>
                <a:ext cx="541533" cy="513348"/>
                <a:chOff x="1366171" y="2852936"/>
                <a:chExt cx="541533" cy="513348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1366171" y="2852936"/>
                  <a:ext cx="541533" cy="5133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403648" y="2924944"/>
                  <a:ext cx="44275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sz="1400" b="1" dirty="0" smtClean="0">
                      <a:ln>
                        <a:solidFill>
                          <a:schemeClr val="tx1"/>
                        </a:solidFill>
                      </a:ln>
                    </a:rPr>
                    <a:t>2 e</a:t>
                  </a:r>
                  <a:r>
                    <a:rPr lang="en-CA" sz="1400" b="1" baseline="30000" dirty="0" smtClean="0">
                      <a:ln>
                        <a:solidFill>
                          <a:schemeClr val="tx1"/>
                        </a:solidFill>
                      </a:ln>
                    </a:rPr>
                    <a:t>-</a:t>
                  </a:r>
                  <a:endParaRPr lang="en-CA" sz="1400" baseline="30000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02" name="Isosceles Triangle 101"/>
              <p:cNvSpPr/>
              <p:nvPr/>
            </p:nvSpPr>
            <p:spPr>
              <a:xfrm rot="4877053">
                <a:off x="3875630" y="5493320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3" name="Isosceles Triangle 102"/>
              <p:cNvSpPr/>
              <p:nvPr/>
            </p:nvSpPr>
            <p:spPr>
              <a:xfrm rot="4877053">
                <a:off x="6062051" y="4784268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4" name="Isosceles Triangle 103"/>
              <p:cNvSpPr/>
              <p:nvPr/>
            </p:nvSpPr>
            <p:spPr>
              <a:xfrm rot="7515457">
                <a:off x="7521950" y="4830250"/>
                <a:ext cx="223802" cy="147356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2170163" y="4086364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 flipV="1">
                <a:off x="4990757" y="4077072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flipV="1">
                <a:off x="7668344" y="4063575"/>
                <a:ext cx="13291" cy="231775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4735687" y="6456263"/>
            <a:ext cx="1754006" cy="469191"/>
            <a:chOff x="7133792" y="6090637"/>
            <a:chExt cx="1754006" cy="469191"/>
          </a:xfrm>
        </p:grpSpPr>
        <p:sp>
          <p:nvSpPr>
            <p:cNvPr id="124" name="Isosceles Triangle 123"/>
            <p:cNvSpPr/>
            <p:nvPr/>
          </p:nvSpPr>
          <p:spPr>
            <a:xfrm rot="9938308">
              <a:off x="8035862" y="6090637"/>
              <a:ext cx="223802" cy="14735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133792" y="6190496"/>
              <a:ext cx="17540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 smtClean="0"/>
                <a:t>2 H</a:t>
              </a:r>
              <a:r>
                <a:rPr lang="en-CA" b="1" baseline="30000" dirty="0" smtClean="0"/>
                <a:t>+ </a:t>
              </a:r>
              <a:r>
                <a:rPr lang="en-CA" b="1" dirty="0" smtClean="0"/>
                <a:t>+ O  </a:t>
              </a:r>
              <a:r>
                <a:rPr lang="en-CA" b="1" dirty="0" smtClean="0">
                  <a:sym typeface="Wingdings" pitchFamily="2" charset="2"/>
                </a:rPr>
                <a:t></a:t>
              </a:r>
              <a:r>
                <a:rPr lang="en-CA" b="1" dirty="0" smtClean="0"/>
                <a:t> H</a:t>
              </a:r>
              <a:r>
                <a:rPr lang="en-CA" b="1" baseline="-25000" dirty="0" smtClean="0"/>
                <a:t>2</a:t>
              </a:r>
              <a:r>
                <a:rPr lang="en-CA" b="1" dirty="0" smtClean="0"/>
                <a:t>O</a:t>
              </a:r>
              <a:endParaRPr lang="en-CA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94722" y="2492896"/>
            <a:ext cx="6529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Oxidative ATP synthase</a:t>
            </a:r>
            <a:r>
              <a:rPr lang="en-CA" sz="2400" dirty="0" smtClean="0"/>
              <a:t>: production of ATP through oxidation reactions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21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46419" y="-108272"/>
            <a:ext cx="10058979" cy="1143000"/>
          </a:xfrm>
        </p:spPr>
        <p:txBody>
          <a:bodyPr>
            <a:normAutofit/>
          </a:bodyPr>
          <a:lstStyle/>
          <a:p>
            <a:r>
              <a:rPr lang="en-CA" sz="3200" b="1" u="sng" dirty="0" smtClean="0"/>
              <a:t>   </a:t>
            </a:r>
            <a:r>
              <a:rPr lang="en-CA" sz="3200" b="1" u="sng" dirty="0" smtClean="0">
                <a:solidFill>
                  <a:srgbClr val="FF0000"/>
                </a:solidFill>
              </a:rPr>
              <a:t>SUMMARY OF AEROBIC CELLULAR RESPIRATION</a:t>
            </a:r>
            <a:endParaRPr lang="en-CA" sz="3200" b="1" u="sng" dirty="0">
              <a:solidFill>
                <a:srgbClr val="FF0000"/>
              </a:solidFill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11396" y="1034728"/>
            <a:ext cx="4920644" cy="5706640"/>
            <a:chOff x="371436" y="188640"/>
            <a:chExt cx="4920644" cy="5706640"/>
          </a:xfrm>
        </p:grpSpPr>
        <p:grpSp>
          <p:nvGrpSpPr>
            <p:cNvPr id="5" name="Group 4"/>
            <p:cNvGrpSpPr/>
            <p:nvPr/>
          </p:nvGrpSpPr>
          <p:grpSpPr>
            <a:xfrm>
              <a:off x="932840" y="2307017"/>
              <a:ext cx="1168407" cy="1100938"/>
              <a:chOff x="484228" y="2636912"/>
              <a:chExt cx="2350099" cy="2592288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1847367" y="2954834"/>
                <a:ext cx="869644" cy="806836"/>
                <a:chOff x="1847367" y="2954834"/>
                <a:chExt cx="869644" cy="806836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 flipH="1">
                  <a:off x="1936021" y="3059222"/>
                  <a:ext cx="780990" cy="702448"/>
                  <a:chOff x="1405163" y="2289448"/>
                  <a:chExt cx="720326" cy="702448"/>
                </a:xfrm>
              </p:grpSpPr>
              <p:sp>
                <p:nvSpPr>
                  <p:cNvPr id="92" name="Rectangle 91"/>
                  <p:cNvSpPr/>
                  <p:nvPr/>
                </p:nvSpPr>
                <p:spPr>
                  <a:xfrm>
                    <a:off x="1405163" y="2636912"/>
                    <a:ext cx="464666" cy="354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1000" dirty="0" smtClean="0"/>
                      <a:t>CO</a:t>
                    </a:r>
                    <a:r>
                      <a:rPr lang="en-CA" sz="1000" baseline="-25000" dirty="0" smtClean="0"/>
                      <a:t>2</a:t>
                    </a:r>
                    <a:endParaRPr lang="en-CA" sz="1000" baseline="-25000" dirty="0"/>
                  </a:p>
                </p:txBody>
              </p:sp>
              <p:sp>
                <p:nvSpPr>
                  <p:cNvPr id="93" name="Curved Left Arrow 92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1" name="Rectangle 90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484228" y="3059222"/>
                <a:ext cx="1103073" cy="868778"/>
                <a:chOff x="1022416" y="2086759"/>
                <a:chExt cx="1103073" cy="868778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022416" y="2086759"/>
                  <a:ext cx="611662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022416" y="2600553"/>
                  <a:ext cx="660311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dirty="0"/>
                </a:p>
              </p:txBody>
            </p:sp>
            <p:sp>
              <p:nvSpPr>
                <p:cNvPr id="89" name="Curved Left Arrow 88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85" name="Curved Left Arrow 84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 flipH="1">
                <a:off x="2313608" y="4101788"/>
                <a:ext cx="520719" cy="35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CoA</a:t>
                </a:r>
                <a:endParaRPr lang="en-CA" sz="1000" baseline="-250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339752" y="188640"/>
              <a:ext cx="1207511" cy="483414"/>
              <a:chOff x="1259632" y="1520923"/>
              <a:chExt cx="1800200" cy="1187997"/>
            </a:xfrm>
            <a:solidFill>
              <a:schemeClr val="tx1"/>
            </a:solidFill>
          </p:grpSpPr>
          <p:sp>
            <p:nvSpPr>
              <p:cNvPr id="58" name="Oval 57"/>
              <p:cNvSpPr/>
              <p:nvPr/>
            </p:nvSpPr>
            <p:spPr>
              <a:xfrm>
                <a:off x="169168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411760" y="177281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9168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411760" y="249289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259632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843808" y="2132856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61085" y="1520923"/>
                <a:ext cx="216024" cy="216024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5" name="Straight Connector 64"/>
              <p:cNvCxnSpPr>
                <a:stCxn id="62" idx="7"/>
                <a:endCxn id="58" idx="3"/>
              </p:cNvCxnSpPr>
              <p:nvPr/>
            </p:nvCxnSpPr>
            <p:spPr>
              <a:xfrm flipV="1">
                <a:off x="1444020" y="1957204"/>
                <a:ext cx="279296" cy="20728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6"/>
                <a:endCxn id="63" idx="4"/>
              </p:cNvCxnSpPr>
              <p:nvPr/>
            </p:nvCxnSpPr>
            <p:spPr>
              <a:xfrm flipV="1">
                <a:off x="2627784" y="2348880"/>
                <a:ext cx="324036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endCxn id="61" idx="2"/>
              </p:cNvCxnSpPr>
              <p:nvPr/>
            </p:nvCxnSpPr>
            <p:spPr>
              <a:xfrm>
                <a:off x="1888067" y="2600908"/>
                <a:ext cx="523693" cy="0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endCxn id="59" idx="2"/>
              </p:cNvCxnSpPr>
              <p:nvPr/>
            </p:nvCxnSpPr>
            <p:spPr>
              <a:xfrm flipV="1">
                <a:off x="1907704" y="1880828"/>
                <a:ext cx="504056" cy="7376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0" idx="2"/>
              </p:cNvCxnSpPr>
              <p:nvPr/>
            </p:nvCxnSpPr>
            <p:spPr>
              <a:xfrm flipH="1" flipV="1">
                <a:off x="1382365" y="2348880"/>
                <a:ext cx="309315" cy="252028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3" idx="0"/>
              </p:cNvCxnSpPr>
              <p:nvPr/>
            </p:nvCxnSpPr>
            <p:spPr>
              <a:xfrm>
                <a:off x="2627784" y="1888204"/>
                <a:ext cx="324036" cy="244652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2" idx="0"/>
                <a:endCxn id="64" idx="4"/>
              </p:cNvCxnSpPr>
              <p:nvPr/>
            </p:nvCxnSpPr>
            <p:spPr>
              <a:xfrm flipV="1">
                <a:off x="1367644" y="1736947"/>
                <a:ext cx="1453" cy="395909"/>
              </a:xfrm>
              <a:prstGeom prst="lin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1187624" y="1790049"/>
              <a:ext cx="794953" cy="397975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52" name="Group 51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54" name="Oval 53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57" name="Straight Connector 56"/>
                <p:cNvCxnSpPr>
                  <a:endCxn id="55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3561023" y="1790049"/>
              <a:ext cx="794953" cy="397975"/>
              <a:chOff x="2403209" y="5211359"/>
              <a:chExt cx="1404154" cy="1212454"/>
            </a:xfrm>
            <a:solidFill>
              <a:schemeClr val="tx1"/>
            </a:solidFill>
          </p:grpSpPr>
          <p:grpSp>
            <p:nvGrpSpPr>
              <p:cNvPr id="46" name="Group 45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48" name="Oval 47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51" name="Straight Connector 50"/>
                <p:cNvCxnSpPr>
                  <a:endCxn id="49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>
              <a:xfrm flipV="1">
                <a:off x="3211334" y="5445224"/>
                <a:ext cx="382166" cy="284277"/>
              </a:xfrm>
              <a:prstGeom prst="lin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/>
            <p:cNvCxnSpPr/>
            <p:nvPr/>
          </p:nvCxnSpPr>
          <p:spPr>
            <a:xfrm>
              <a:off x="2915816" y="863342"/>
              <a:ext cx="0" cy="85089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1790173" y="839729"/>
              <a:ext cx="837611" cy="335014"/>
              <a:chOff x="645985" y="1988909"/>
              <a:chExt cx="1479504" cy="102064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072495" y="1988909"/>
                <a:ext cx="591012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ATP </a:t>
                </a:r>
                <a:endParaRPr lang="en-CA" sz="10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5985" y="2550247"/>
                <a:ext cx="925338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ADP + 2P</a:t>
                </a:r>
                <a:r>
                  <a:rPr lang="en-CA" sz="1000" baseline="-25000" dirty="0" smtClean="0"/>
                  <a:t>i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45" name="Curved Left Arrow 44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698742" y="1280035"/>
              <a:ext cx="929042" cy="348765"/>
              <a:chOff x="484488" y="2033682"/>
              <a:chExt cx="1641001" cy="106253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84488" y="2033682"/>
                <a:ext cx="958771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/>
                  <a:t>4</a:t>
                </a:r>
                <a:r>
                  <a:rPr lang="en-CA" sz="1000" dirty="0" smtClean="0"/>
                  <a:t> ADP + 4 P</a:t>
                </a:r>
                <a:r>
                  <a:rPr lang="en-CA" sz="1000" baseline="-25000" dirty="0" smtClean="0"/>
                  <a:t>i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61688" y="2636913"/>
                <a:ext cx="591013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/>
                  <a:t>4</a:t>
                </a:r>
                <a:r>
                  <a:rPr lang="en-CA" sz="1000" dirty="0" smtClean="0"/>
                  <a:t> ATP </a:t>
                </a:r>
                <a:endParaRPr lang="en-CA" sz="1000" dirty="0"/>
              </a:p>
            </p:txBody>
          </p:sp>
          <p:sp>
            <p:nvSpPr>
              <p:cNvPr id="42" name="Curved Left Arrow 41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3220272" y="990490"/>
              <a:ext cx="703656" cy="366785"/>
              <a:chOff x="960926" y="1881442"/>
              <a:chExt cx="1164563" cy="111743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277320" y="1881442"/>
                <a:ext cx="637299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NAD</a:t>
                </a:r>
                <a:r>
                  <a:rPr lang="en-CA" sz="1000" baseline="30000" dirty="0" smtClean="0"/>
                  <a:t>+</a:t>
                </a:r>
                <a:r>
                  <a:rPr lang="en-CA" sz="1000" dirty="0" smtClean="0"/>
                  <a:t> </a:t>
                </a:r>
                <a:endParaRPr lang="en-CA" sz="10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60926" y="2539572"/>
                <a:ext cx="912266" cy="4593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2 NADH + H</a:t>
                </a:r>
                <a:r>
                  <a:rPr lang="en-CA" sz="1000" baseline="30000" dirty="0" smtClean="0"/>
                  <a:t>+</a:t>
                </a:r>
                <a:endParaRPr lang="en-CA" sz="1000" baseline="30000" dirty="0"/>
              </a:p>
            </p:txBody>
          </p:sp>
          <p:sp>
            <p:nvSpPr>
              <p:cNvPr id="39" name="Curved Left Arrow 38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419872" y="2307017"/>
              <a:ext cx="1129838" cy="1100937"/>
              <a:chOff x="437892" y="2636912"/>
              <a:chExt cx="2272522" cy="259228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736908" y="2636912"/>
                <a:ext cx="0" cy="25922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1847367" y="2954834"/>
                <a:ext cx="846128" cy="696882"/>
                <a:chOff x="1847367" y="2954834"/>
                <a:chExt cx="846128" cy="696882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 flipH="1">
                  <a:off x="1936022" y="3059222"/>
                  <a:ext cx="757473" cy="592494"/>
                  <a:chOff x="1426853" y="2289448"/>
                  <a:chExt cx="698636" cy="592494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1426853" y="2526958"/>
                    <a:ext cx="464666" cy="354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CA" sz="1000" dirty="0" smtClean="0"/>
                      <a:t>CO</a:t>
                    </a:r>
                    <a:r>
                      <a:rPr lang="en-CA" sz="1000" baseline="-25000" dirty="0" smtClean="0"/>
                      <a:t>2</a:t>
                    </a:r>
                    <a:endParaRPr lang="en-CA" sz="1000" baseline="-25000" dirty="0"/>
                  </a:p>
                </p:txBody>
              </p:sp>
              <p:sp>
                <p:nvSpPr>
                  <p:cNvPr id="29" name="Curved Left Arrow 28"/>
                  <p:cNvSpPr/>
                  <p:nvPr/>
                </p:nvSpPr>
                <p:spPr>
                  <a:xfrm>
                    <a:off x="1837457" y="2289448"/>
                    <a:ext cx="288032" cy="576064"/>
                  </a:xfrm>
                  <a:prstGeom prst="curvedLeftArrow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437892" y="3097571"/>
                <a:ext cx="1149409" cy="925875"/>
                <a:chOff x="976080" y="2125108"/>
                <a:chExt cx="1149409" cy="925875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057048" y="2125108"/>
                  <a:ext cx="611662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976080" y="2695999"/>
                  <a:ext cx="660308" cy="354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dirty="0"/>
                </a:p>
              </p:txBody>
            </p:sp>
            <p:sp>
              <p:nvSpPr>
                <p:cNvPr id="25" name="Curved Left Arrow 24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 rot="7725140">
                <a:off x="1940208" y="4130806"/>
                <a:ext cx="474858" cy="680452"/>
                <a:chOff x="1847367" y="2954834"/>
                <a:chExt cx="474858" cy="680452"/>
              </a:xfrm>
            </p:grpSpPr>
            <p:sp>
              <p:nvSpPr>
                <p:cNvPr id="21" name="Curved Left Arrow 20"/>
                <p:cNvSpPr/>
                <p:nvPr/>
              </p:nvSpPr>
              <p:spPr>
                <a:xfrm flipH="1">
                  <a:off x="1936023" y="3059222"/>
                  <a:ext cx="312289" cy="576064"/>
                </a:xfrm>
                <a:prstGeom prst="curvedLef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47367" y="2954834"/>
                  <a:ext cx="474858" cy="350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 flipH="1">
                <a:off x="2189695" y="4101788"/>
                <a:ext cx="520719" cy="354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1000" dirty="0" smtClean="0"/>
                  <a:t>CoA</a:t>
                </a:r>
                <a:endParaRPr lang="en-CA" sz="1000" baseline="-25000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371436" y="3501008"/>
              <a:ext cx="2275330" cy="2394272"/>
              <a:chOff x="244049" y="1340768"/>
              <a:chExt cx="5497931" cy="518559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1475656" y="1340768"/>
                <a:ext cx="4174883" cy="4483123"/>
                <a:chOff x="1475656" y="1340768"/>
                <a:chExt cx="4174883" cy="4483123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 rot="18564700">
                  <a:off x="4273542" y="2332314"/>
                  <a:ext cx="932296" cy="1532008"/>
                  <a:chOff x="5306661" y="1498188"/>
                  <a:chExt cx="932296" cy="1532008"/>
                </a:xfrm>
                <a:solidFill>
                  <a:schemeClr val="accent4">
                    <a:lumMod val="60000"/>
                    <a:lumOff val="40000"/>
                  </a:schemeClr>
                </a:solidFill>
              </p:grpSpPr>
              <p:sp>
                <p:nvSpPr>
                  <p:cNvPr id="144" name="Curved Left Arrow 143"/>
                  <p:cNvSpPr/>
                  <p:nvPr/>
                </p:nvSpPr>
                <p:spPr>
                  <a:xfrm rot="574242" flipH="1">
                    <a:off x="5404231" y="1690541"/>
                    <a:ext cx="613122" cy="1339655"/>
                  </a:xfrm>
                  <a:prstGeom prst="curvedLeftArrow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 rot="574242">
                    <a:off x="5306661" y="1498188"/>
                    <a:ext cx="932296" cy="81463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1475656" y="1340768"/>
                  <a:ext cx="3416944" cy="4483123"/>
                  <a:chOff x="1475656" y="1340768"/>
                  <a:chExt cx="3416944" cy="4483123"/>
                </a:xfrm>
              </p:grpSpPr>
              <p:sp>
                <p:nvSpPr>
                  <p:cNvPr id="117" name="Rounded Rectangle 116"/>
                  <p:cNvSpPr/>
                  <p:nvPr/>
                </p:nvSpPr>
                <p:spPr>
                  <a:xfrm>
                    <a:off x="3779912" y="2204864"/>
                    <a:ext cx="744957" cy="395661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1475656" y="1340768"/>
                    <a:ext cx="3416944" cy="4483123"/>
                    <a:chOff x="1475656" y="1340768"/>
                    <a:chExt cx="3416944" cy="4483123"/>
                  </a:xfrm>
                </p:grpSpPr>
                <p:grpSp>
                  <p:nvGrpSpPr>
                    <p:cNvPr id="119" name="Group 118"/>
                    <p:cNvGrpSpPr/>
                    <p:nvPr/>
                  </p:nvGrpSpPr>
                  <p:grpSpPr>
                    <a:xfrm>
                      <a:off x="1475656" y="2790985"/>
                      <a:ext cx="3416944" cy="3032906"/>
                      <a:chOff x="4531234" y="3109707"/>
                      <a:chExt cx="2117762" cy="2350213"/>
                    </a:xfrm>
                  </p:grpSpPr>
                  <p:sp>
                    <p:nvSpPr>
                      <p:cNvPr id="134" name="Circular Arrow 133"/>
                      <p:cNvSpPr/>
                      <p:nvPr/>
                    </p:nvSpPr>
                    <p:spPr>
                      <a:xfrm rot="20326314">
                        <a:off x="4531234" y="3109707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5" name="Circular Arrow 134"/>
                      <p:cNvSpPr/>
                      <p:nvPr/>
                    </p:nvSpPr>
                    <p:spPr>
                      <a:xfrm rot="9436979">
                        <a:off x="4632772" y="3227672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36" name="Group 135"/>
                      <p:cNvGrpSpPr/>
                      <p:nvPr/>
                    </p:nvGrpSpPr>
                    <p:grpSpPr>
                      <a:xfrm>
                        <a:off x="5004048" y="3194148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42" name="Rectangle 141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43" name="Isosceles Triangle 142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grpSp>
                    <p:nvGrpSpPr>
                      <p:cNvPr id="137" name="Group 136"/>
                      <p:cNvGrpSpPr/>
                      <p:nvPr/>
                    </p:nvGrpSpPr>
                    <p:grpSpPr>
                      <a:xfrm rot="10555398">
                        <a:off x="5816818" y="4737441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40" name="Rectangle 139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41" name="Isosceles Triangle 140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cxnSp>
                    <p:nvCxnSpPr>
                      <p:cNvPr id="138" name="Straight Connector 137"/>
                      <p:cNvCxnSpPr/>
                      <p:nvPr/>
                    </p:nvCxnSpPr>
                    <p:spPr>
                      <a:xfrm>
                        <a:off x="5313989" y="3274733"/>
                        <a:ext cx="88812" cy="289072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" name="Straight Connector 138"/>
                      <p:cNvCxnSpPr/>
                      <p:nvPr/>
                    </p:nvCxnSpPr>
                    <p:spPr>
                      <a:xfrm>
                        <a:off x="5796136" y="5047521"/>
                        <a:ext cx="88812" cy="23111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0" name="Group 119"/>
                    <p:cNvGrpSpPr/>
                    <p:nvPr/>
                  </p:nvGrpSpPr>
                  <p:grpSpPr>
                    <a:xfrm rot="574242">
                      <a:off x="2326934" y="1340768"/>
                      <a:ext cx="932296" cy="1535988"/>
                      <a:chOff x="2344642" y="3655968"/>
                      <a:chExt cx="474858" cy="660489"/>
                    </a:xfrm>
                  </p:grpSpPr>
                  <p:sp>
                    <p:nvSpPr>
                      <p:cNvPr id="132" name="Curved Left Arrow 131"/>
                      <p:cNvSpPr/>
                      <p:nvPr/>
                    </p:nvSpPr>
                    <p:spPr>
                      <a:xfrm flipH="1">
                        <a:off x="2433298" y="3740393"/>
                        <a:ext cx="312289" cy="576064"/>
                      </a:xfrm>
                      <a:prstGeom prst="curvedLeftArrow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3" name="Rectangle 132"/>
                      <p:cNvSpPr/>
                      <p:nvPr/>
                    </p:nvSpPr>
                    <p:spPr>
                      <a:xfrm>
                        <a:off x="2344642" y="3655968"/>
                        <a:ext cx="474858" cy="3503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grpSp>
                  <p:nvGrpSpPr>
                    <p:cNvPr id="121" name="Group 120"/>
                    <p:cNvGrpSpPr/>
                    <p:nvPr/>
                  </p:nvGrpSpPr>
                  <p:grpSpPr>
                    <a:xfrm rot="21020400">
                      <a:off x="1553385" y="1555827"/>
                      <a:ext cx="2113517" cy="877199"/>
                      <a:chOff x="1587605" y="5904842"/>
                      <a:chExt cx="2113517" cy="877199"/>
                    </a:xfrm>
                  </p:grpSpPr>
                  <p:grpSp>
                    <p:nvGrpSpPr>
                      <p:cNvPr id="124" name="Group 123"/>
                      <p:cNvGrpSpPr/>
                      <p:nvPr/>
                    </p:nvGrpSpPr>
                    <p:grpSpPr>
                      <a:xfrm rot="1930697">
                        <a:off x="1587605" y="5904842"/>
                        <a:ext cx="1208645" cy="877199"/>
                        <a:chOff x="2403209" y="5546616"/>
                        <a:chExt cx="1208645" cy="877199"/>
                      </a:xfrm>
                      <a:solidFill>
                        <a:schemeClr val="accent6">
                          <a:lumMod val="75000"/>
                        </a:schemeClr>
                      </a:solidFill>
                    </p:grpSpPr>
                    <p:grpSp>
                      <p:nvGrpSpPr>
                        <p:cNvPr id="127" name="Group 126"/>
                        <p:cNvGrpSpPr/>
                        <p:nvPr/>
                      </p:nvGrpSpPr>
                      <p:grpSpPr>
                        <a:xfrm>
                          <a:off x="2403209" y="5638249"/>
                          <a:ext cx="855455" cy="785566"/>
                          <a:chOff x="2411760" y="2132856"/>
                          <a:chExt cx="648072" cy="576064"/>
                        </a:xfrm>
                        <a:grpFill/>
                      </p:grpSpPr>
                      <p:sp>
                        <p:nvSpPr>
                          <p:cNvPr id="129" name="Oval 128"/>
                          <p:cNvSpPr/>
                          <p:nvPr/>
                        </p:nvSpPr>
                        <p:spPr>
                          <a:xfrm>
                            <a:off x="2411760" y="249289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130" name="Oval 129"/>
                          <p:cNvSpPr/>
                          <p:nvPr/>
                        </p:nvSpPr>
                        <p:spPr>
                          <a:xfrm>
                            <a:off x="2843808" y="213285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cxnSp>
                        <p:nvCxnSpPr>
                          <p:cNvPr id="131" name="Straight Connector 130"/>
                          <p:cNvCxnSpPr>
                            <a:endCxn id="130" idx="3"/>
                          </p:cNvCxnSpPr>
                          <p:nvPr/>
                        </p:nvCxnSpPr>
                        <p:spPr>
                          <a:xfrm flipV="1">
                            <a:off x="2611417" y="2317244"/>
                            <a:ext cx="264027" cy="207720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28" name="Straight Connector 127"/>
                        <p:cNvCxnSpPr>
                          <a:stCxn id="130" idx="7"/>
                          <a:endCxn id="125" idx="1"/>
                        </p:cNvCxnSpPr>
                        <p:nvPr/>
                      </p:nvCxnSpPr>
                      <p:spPr>
                        <a:xfrm rot="20248903" flipV="1">
                          <a:off x="3190074" y="5546616"/>
                          <a:ext cx="421780" cy="56148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2"/>
                        </a:lnRef>
                        <a:fillRef idx="0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25" name="Rounded Rectangle 124"/>
                      <p:cNvSpPr/>
                      <p:nvPr/>
                    </p:nvSpPr>
                    <p:spPr>
                      <a:xfrm>
                        <a:off x="2956165" y="6015380"/>
                        <a:ext cx="744957" cy="395661"/>
                      </a:xfrm>
                      <a:prstGeom prst="roundRect">
                        <a:avLst>
                          <a:gd name="adj" fmla="val 0"/>
                        </a:avLst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126" name="Rectangle 125"/>
                      <p:cNvSpPr/>
                      <p:nvPr/>
                    </p:nvSpPr>
                    <p:spPr>
                      <a:xfrm flipH="1">
                        <a:off x="2852579" y="5931052"/>
                        <a:ext cx="39786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CA" sz="1000" b="1" dirty="0" smtClean="0"/>
                          <a:t>CoA</a:t>
                        </a:r>
                        <a:endParaRPr lang="en-CA" sz="1000" b="1" baseline="-25000" dirty="0"/>
                      </a:p>
                    </p:txBody>
                  </p:sp>
                </p:grpSp>
                <p:cxnSp>
                  <p:nvCxnSpPr>
                    <p:cNvPr id="122" name="Straight Arrow Connector 121"/>
                    <p:cNvCxnSpPr/>
                    <p:nvPr/>
                  </p:nvCxnSpPr>
                  <p:spPr>
                    <a:xfrm>
                      <a:off x="2942612" y="2426809"/>
                      <a:ext cx="72585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" name="Rectangle 122"/>
                    <p:cNvSpPr/>
                    <p:nvPr/>
                  </p:nvSpPr>
                  <p:spPr>
                    <a:xfrm flipH="1">
                      <a:off x="3732292" y="2120554"/>
                      <a:ext cx="397867" cy="246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CA" sz="1000" b="1" dirty="0" smtClean="0"/>
                        <a:t>CoA</a:t>
                      </a:r>
                      <a:endParaRPr lang="en-CA" sz="1000" b="1" baseline="-25000" dirty="0"/>
                    </a:p>
                  </p:txBody>
                </p:sp>
              </p:grpSp>
            </p:grpSp>
            <p:sp>
              <p:nvSpPr>
                <p:cNvPr id="116" name="Rectangle 115"/>
                <p:cNvSpPr/>
                <p:nvPr/>
              </p:nvSpPr>
              <p:spPr>
                <a:xfrm>
                  <a:off x="5174127" y="2998115"/>
                  <a:ext cx="476412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CO</a:t>
                  </a:r>
                  <a:r>
                    <a:rPr lang="en-CA" sz="1000" baseline="-25000" dirty="0" smtClean="0"/>
                    <a:t>2</a:t>
                  </a:r>
                  <a:endParaRPr lang="en-CA" sz="10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 rot="1993850">
                <a:off x="244049" y="3028263"/>
                <a:ext cx="1446524" cy="840527"/>
                <a:chOff x="720464" y="2045645"/>
                <a:chExt cx="1446524" cy="8405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720464" y="2045645"/>
                  <a:ext cx="500459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baseline="30000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868915" y="2520995"/>
                  <a:ext cx="463588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13" name="Curved Left Arrow 112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 rot="1197792" flipH="1">
                <a:off x="4880239" y="4401936"/>
                <a:ext cx="861741" cy="828353"/>
                <a:chOff x="1376067" y="2117797"/>
                <a:chExt cx="718946" cy="828353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1446384" y="2117797"/>
                  <a:ext cx="465674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376067" y="2697076"/>
                  <a:ext cx="496435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NADH</a:t>
                  </a:r>
                  <a:endParaRPr lang="en-CA" sz="1000" baseline="30000" dirty="0"/>
                </a:p>
              </p:txBody>
            </p:sp>
            <p:sp>
              <p:nvSpPr>
                <p:cNvPr id="110" name="Curved Left Arrow 109"/>
                <p:cNvSpPr/>
                <p:nvPr/>
              </p:nvSpPr>
              <p:spPr>
                <a:xfrm>
                  <a:off x="1763284" y="2285256"/>
                  <a:ext cx="331729" cy="660894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 rot="19845845">
                <a:off x="404945" y="5090236"/>
                <a:ext cx="1433775" cy="957876"/>
                <a:chOff x="733213" y="1996618"/>
                <a:chExt cx="1433775" cy="957876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733213" y="1996618"/>
                  <a:ext cx="519695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FADH</a:t>
                  </a:r>
                  <a:r>
                    <a:rPr lang="en-CA" sz="1000" baseline="-25000" dirty="0" smtClean="0"/>
                    <a:t>2</a:t>
                  </a:r>
                  <a:endParaRPr lang="en-CA" sz="1000" baseline="-25000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071837" y="2708273"/>
                  <a:ext cx="396262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/>
                    <a:t>F</a:t>
                  </a:r>
                  <a:r>
                    <a:rPr lang="en-CA" sz="1000" dirty="0" smtClean="0"/>
                    <a:t>AD</a:t>
                  </a:r>
                  <a:endParaRPr lang="en-CA" sz="1000" baseline="30000" dirty="0"/>
                </a:p>
              </p:txBody>
            </p:sp>
            <p:sp>
              <p:nvSpPr>
                <p:cNvPr id="107" name="Curved Left Arrow 106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 rot="15794605">
                <a:off x="3536240" y="5000045"/>
                <a:ext cx="865945" cy="2186685"/>
                <a:chOff x="1301043" y="1808854"/>
                <a:chExt cx="865945" cy="2186685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 rot="5805395">
                  <a:off x="1105554" y="2009346"/>
                  <a:ext cx="9342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ATP</a:t>
                  </a:r>
                  <a:endParaRPr lang="en-CA" sz="1000" baseline="-25000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 rot="5805395">
                  <a:off x="831351" y="2992574"/>
                  <a:ext cx="14726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ADP + P</a:t>
                  </a:r>
                  <a:r>
                    <a:rPr lang="en-CA" sz="1000" baseline="-25000" dirty="0" smtClean="0"/>
                    <a:t>i</a:t>
                  </a:r>
                  <a:endParaRPr lang="en-CA" sz="1000" baseline="-25000" dirty="0"/>
                </a:p>
              </p:txBody>
            </p:sp>
            <p:sp>
              <p:nvSpPr>
                <p:cNvPr id="104" name="Curved Left Arrow 103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>
              <a:off x="3016750" y="3501008"/>
              <a:ext cx="2275330" cy="2394272"/>
              <a:chOff x="244049" y="1340768"/>
              <a:chExt cx="5497931" cy="5185592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1475656" y="1340768"/>
                <a:ext cx="4174883" cy="4483123"/>
                <a:chOff x="1475656" y="1340768"/>
                <a:chExt cx="4174883" cy="4483123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 rot="18564700">
                  <a:off x="4273542" y="2332314"/>
                  <a:ext cx="932296" cy="1532008"/>
                  <a:chOff x="5306661" y="1498188"/>
                  <a:chExt cx="932296" cy="1532008"/>
                </a:xfrm>
                <a:solidFill>
                  <a:schemeClr val="accent4">
                    <a:lumMod val="60000"/>
                    <a:lumOff val="40000"/>
                  </a:schemeClr>
                </a:solidFill>
              </p:grpSpPr>
              <p:sp>
                <p:nvSpPr>
                  <p:cNvPr id="196" name="Curved Left Arrow 195"/>
                  <p:cNvSpPr/>
                  <p:nvPr/>
                </p:nvSpPr>
                <p:spPr>
                  <a:xfrm rot="574242" flipH="1">
                    <a:off x="5404231" y="1690541"/>
                    <a:ext cx="613122" cy="1339655"/>
                  </a:xfrm>
                  <a:prstGeom prst="curvedLeftArrow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 rot="574242">
                    <a:off x="5306661" y="1498188"/>
                    <a:ext cx="932296" cy="81463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1475656" y="1340768"/>
                  <a:ext cx="3416944" cy="4483123"/>
                  <a:chOff x="1475656" y="1340768"/>
                  <a:chExt cx="3416944" cy="4483123"/>
                </a:xfrm>
              </p:grpSpPr>
              <p:sp>
                <p:nvSpPr>
                  <p:cNvPr id="169" name="Rounded Rectangle 168"/>
                  <p:cNvSpPr/>
                  <p:nvPr/>
                </p:nvSpPr>
                <p:spPr>
                  <a:xfrm>
                    <a:off x="3779912" y="2204864"/>
                    <a:ext cx="744957" cy="395661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1475656" y="1340768"/>
                    <a:ext cx="3416944" cy="4483123"/>
                    <a:chOff x="1475656" y="1340768"/>
                    <a:chExt cx="3416944" cy="4483123"/>
                  </a:xfrm>
                </p:grpSpPr>
                <p:grpSp>
                  <p:nvGrpSpPr>
                    <p:cNvPr id="171" name="Group 170"/>
                    <p:cNvGrpSpPr/>
                    <p:nvPr/>
                  </p:nvGrpSpPr>
                  <p:grpSpPr>
                    <a:xfrm>
                      <a:off x="1475656" y="2790985"/>
                      <a:ext cx="3416944" cy="3032906"/>
                      <a:chOff x="4531234" y="3109707"/>
                      <a:chExt cx="2117762" cy="2350213"/>
                    </a:xfrm>
                  </p:grpSpPr>
                  <p:sp>
                    <p:nvSpPr>
                      <p:cNvPr id="186" name="Circular Arrow 185"/>
                      <p:cNvSpPr/>
                      <p:nvPr/>
                    </p:nvSpPr>
                    <p:spPr>
                      <a:xfrm rot="20326314">
                        <a:off x="4531234" y="3109707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7" name="Circular Arrow 186"/>
                      <p:cNvSpPr/>
                      <p:nvPr/>
                    </p:nvSpPr>
                    <p:spPr>
                      <a:xfrm rot="9436979">
                        <a:off x="4632772" y="3227672"/>
                        <a:ext cx="2016224" cy="2232248"/>
                      </a:xfrm>
                      <a:prstGeom prst="circularArrow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88" name="Group 187"/>
                      <p:cNvGrpSpPr/>
                      <p:nvPr/>
                    </p:nvGrpSpPr>
                    <p:grpSpPr>
                      <a:xfrm>
                        <a:off x="5004048" y="3194148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94" name="Rectangle 193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95" name="Isosceles Triangle 194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grpSp>
                    <p:nvGrpSpPr>
                      <p:cNvPr id="189" name="Group 188"/>
                      <p:cNvGrpSpPr/>
                      <p:nvPr/>
                    </p:nvGrpSpPr>
                    <p:grpSpPr>
                      <a:xfrm rot="10555398">
                        <a:off x="5816818" y="4737441"/>
                        <a:ext cx="367112" cy="594892"/>
                        <a:chOff x="6851940" y="3152365"/>
                        <a:chExt cx="367112" cy="594892"/>
                      </a:xfrm>
                    </p:grpSpPr>
                    <p:sp>
                      <p:nvSpPr>
                        <p:cNvPr id="192" name="Rectangle 191"/>
                        <p:cNvSpPr/>
                        <p:nvPr/>
                      </p:nvSpPr>
                      <p:spPr>
                        <a:xfrm rot="20361490">
                          <a:off x="6889466" y="3180882"/>
                          <a:ext cx="329586" cy="566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  <p:sp>
                      <p:nvSpPr>
                        <p:cNvPr id="193" name="Isosceles Triangle 192"/>
                        <p:cNvSpPr/>
                        <p:nvPr/>
                      </p:nvSpPr>
                      <p:spPr>
                        <a:xfrm rot="4010031">
                          <a:off x="6719436" y="3284869"/>
                          <a:ext cx="564758" cy="299750"/>
                        </a:xfrm>
                        <a:prstGeom prst="triangle">
                          <a:avLst/>
                        </a:prstGeom>
                        <a:solidFill>
                          <a:srgbClr val="7030A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CA"/>
                        </a:p>
                      </p:txBody>
                    </p:sp>
                  </p:grp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5313989" y="3274733"/>
                        <a:ext cx="88812" cy="289072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5796136" y="5047521"/>
                        <a:ext cx="88812" cy="23111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2" name="Group 171"/>
                    <p:cNvGrpSpPr/>
                    <p:nvPr/>
                  </p:nvGrpSpPr>
                  <p:grpSpPr>
                    <a:xfrm rot="574242">
                      <a:off x="2326934" y="1340768"/>
                      <a:ext cx="932296" cy="1535988"/>
                      <a:chOff x="2344642" y="3655968"/>
                      <a:chExt cx="474858" cy="660489"/>
                    </a:xfrm>
                  </p:grpSpPr>
                  <p:sp>
                    <p:nvSpPr>
                      <p:cNvPr id="184" name="Curved Left Arrow 183"/>
                      <p:cNvSpPr/>
                      <p:nvPr/>
                    </p:nvSpPr>
                    <p:spPr>
                      <a:xfrm flipH="1">
                        <a:off x="2433298" y="3740393"/>
                        <a:ext cx="312289" cy="576064"/>
                      </a:xfrm>
                      <a:prstGeom prst="curvedLeftArrow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5" name="Rectangle 184"/>
                      <p:cNvSpPr/>
                      <p:nvPr/>
                    </p:nvSpPr>
                    <p:spPr>
                      <a:xfrm>
                        <a:off x="2344642" y="3655968"/>
                        <a:ext cx="474858" cy="3503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grpSp>
                  <p:nvGrpSpPr>
                    <p:cNvPr id="173" name="Group 172"/>
                    <p:cNvGrpSpPr/>
                    <p:nvPr/>
                  </p:nvGrpSpPr>
                  <p:grpSpPr>
                    <a:xfrm rot="21020400">
                      <a:off x="1553385" y="1555827"/>
                      <a:ext cx="2113517" cy="877199"/>
                      <a:chOff x="1587605" y="5904842"/>
                      <a:chExt cx="2113517" cy="877199"/>
                    </a:xfrm>
                  </p:grpSpPr>
                  <p:grpSp>
                    <p:nvGrpSpPr>
                      <p:cNvPr id="176" name="Group 175"/>
                      <p:cNvGrpSpPr/>
                      <p:nvPr/>
                    </p:nvGrpSpPr>
                    <p:grpSpPr>
                      <a:xfrm rot="1930697">
                        <a:off x="1587605" y="5904842"/>
                        <a:ext cx="1208645" cy="877199"/>
                        <a:chOff x="2403209" y="5546616"/>
                        <a:chExt cx="1208645" cy="877199"/>
                      </a:xfrm>
                      <a:solidFill>
                        <a:schemeClr val="accent6">
                          <a:lumMod val="75000"/>
                        </a:schemeClr>
                      </a:solidFill>
                    </p:grpSpPr>
                    <p:grpSp>
                      <p:nvGrpSpPr>
                        <p:cNvPr id="179" name="Group 178"/>
                        <p:cNvGrpSpPr/>
                        <p:nvPr/>
                      </p:nvGrpSpPr>
                      <p:grpSpPr>
                        <a:xfrm>
                          <a:off x="2403209" y="5638249"/>
                          <a:ext cx="855455" cy="785566"/>
                          <a:chOff x="2411760" y="2132856"/>
                          <a:chExt cx="648072" cy="576064"/>
                        </a:xfrm>
                        <a:grpFill/>
                      </p:grpSpPr>
                      <p:sp>
                        <p:nvSpPr>
                          <p:cNvPr id="181" name="Oval 180"/>
                          <p:cNvSpPr/>
                          <p:nvPr/>
                        </p:nvSpPr>
                        <p:spPr>
                          <a:xfrm>
                            <a:off x="2411760" y="249289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182" name="Oval 181"/>
                          <p:cNvSpPr/>
                          <p:nvPr/>
                        </p:nvSpPr>
                        <p:spPr>
                          <a:xfrm>
                            <a:off x="2843808" y="2132856"/>
                            <a:ext cx="216024" cy="216024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cxnSp>
                        <p:nvCxnSpPr>
                          <p:cNvPr id="183" name="Straight Connector 182"/>
                          <p:cNvCxnSpPr>
                            <a:endCxn id="182" idx="3"/>
                          </p:cNvCxnSpPr>
                          <p:nvPr/>
                        </p:nvCxnSpPr>
                        <p:spPr>
                          <a:xfrm flipV="1">
                            <a:off x="2611417" y="2317244"/>
                            <a:ext cx="264027" cy="207720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0" name="Straight Connector 179"/>
                        <p:cNvCxnSpPr>
                          <a:stCxn id="182" idx="7"/>
                          <a:endCxn id="177" idx="1"/>
                        </p:cNvCxnSpPr>
                        <p:nvPr/>
                      </p:nvCxnSpPr>
                      <p:spPr>
                        <a:xfrm rot="20248903" flipV="1">
                          <a:off x="3190074" y="5546616"/>
                          <a:ext cx="421780" cy="56148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2"/>
                        </a:lnRef>
                        <a:fillRef idx="0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77" name="Rounded Rectangle 176"/>
                      <p:cNvSpPr/>
                      <p:nvPr/>
                    </p:nvSpPr>
                    <p:spPr>
                      <a:xfrm>
                        <a:off x="2956165" y="6015380"/>
                        <a:ext cx="744957" cy="395661"/>
                      </a:xfrm>
                      <a:prstGeom prst="roundRect">
                        <a:avLst>
                          <a:gd name="adj" fmla="val 0"/>
                        </a:avLst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178" name="Rectangle 177"/>
                      <p:cNvSpPr/>
                      <p:nvPr/>
                    </p:nvSpPr>
                    <p:spPr>
                      <a:xfrm flipH="1">
                        <a:off x="2852579" y="5931052"/>
                        <a:ext cx="39786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CA" sz="1000" b="1" dirty="0" smtClean="0"/>
                          <a:t>CoA</a:t>
                        </a:r>
                        <a:endParaRPr lang="en-CA" sz="1000" b="1" baseline="-25000" dirty="0"/>
                      </a:p>
                    </p:txBody>
                  </p:sp>
                </p:grpSp>
                <p:cxnSp>
                  <p:nvCxnSpPr>
                    <p:cNvPr id="174" name="Straight Arrow Connector 173"/>
                    <p:cNvCxnSpPr/>
                    <p:nvPr/>
                  </p:nvCxnSpPr>
                  <p:spPr>
                    <a:xfrm>
                      <a:off x="2942612" y="2426809"/>
                      <a:ext cx="72585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5" name="Rectangle 174"/>
                    <p:cNvSpPr/>
                    <p:nvPr/>
                  </p:nvSpPr>
                  <p:spPr>
                    <a:xfrm flipH="1">
                      <a:off x="3732292" y="2120554"/>
                      <a:ext cx="397867" cy="246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CA" sz="1000" b="1" dirty="0" smtClean="0"/>
                        <a:t>CoA</a:t>
                      </a:r>
                      <a:endParaRPr lang="en-CA" sz="1000" b="1" baseline="-25000" dirty="0"/>
                    </a:p>
                  </p:txBody>
                </p:sp>
              </p:grpSp>
            </p:grpSp>
            <p:sp>
              <p:nvSpPr>
                <p:cNvPr id="168" name="Rectangle 167"/>
                <p:cNvSpPr/>
                <p:nvPr/>
              </p:nvSpPr>
              <p:spPr>
                <a:xfrm>
                  <a:off x="5174127" y="2998115"/>
                  <a:ext cx="476412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CO</a:t>
                  </a:r>
                  <a:r>
                    <a:rPr lang="en-CA" sz="1000" baseline="-25000" dirty="0" smtClean="0"/>
                    <a:t>2</a:t>
                  </a:r>
                  <a:endParaRPr lang="en-CA" sz="1000" dirty="0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 rot="1993850">
                <a:off x="244049" y="3028263"/>
                <a:ext cx="1446524" cy="840527"/>
                <a:chOff x="720464" y="2045645"/>
                <a:chExt cx="1446524" cy="840527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720464" y="2045645"/>
                  <a:ext cx="500459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NADH</a:t>
                  </a:r>
                  <a:endParaRPr lang="en-CA" sz="1000" baseline="30000" dirty="0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868915" y="2520995"/>
                  <a:ext cx="463588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65" name="Curved Left Arrow 164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 rot="1197792" flipH="1">
                <a:off x="4880239" y="4401936"/>
                <a:ext cx="861741" cy="828353"/>
                <a:chOff x="1376067" y="2117797"/>
                <a:chExt cx="718946" cy="828353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1446384" y="2117797"/>
                  <a:ext cx="465674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</a:t>
                  </a:r>
                  <a:r>
                    <a:rPr lang="en-CA" sz="1000" baseline="30000" dirty="0" smtClean="0"/>
                    <a:t>+</a:t>
                  </a:r>
                  <a:endParaRPr lang="en-CA" sz="1000" baseline="30000" dirty="0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1376067" y="2697076"/>
                  <a:ext cx="496435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2 NADH</a:t>
                  </a:r>
                  <a:endParaRPr lang="en-CA" sz="1000" baseline="30000" dirty="0"/>
                </a:p>
              </p:txBody>
            </p:sp>
            <p:sp>
              <p:nvSpPr>
                <p:cNvPr id="162" name="Curved Left Arrow 161"/>
                <p:cNvSpPr/>
                <p:nvPr/>
              </p:nvSpPr>
              <p:spPr>
                <a:xfrm>
                  <a:off x="1763284" y="2285256"/>
                  <a:ext cx="331729" cy="660894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 rot="19845845">
                <a:off x="404945" y="5090236"/>
                <a:ext cx="1433775" cy="957876"/>
                <a:chOff x="733213" y="1996618"/>
                <a:chExt cx="1433775" cy="957876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733213" y="1996618"/>
                  <a:ext cx="519695" cy="246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FADH</a:t>
                  </a:r>
                  <a:r>
                    <a:rPr lang="en-CA" sz="1000" baseline="-25000" dirty="0" smtClean="0"/>
                    <a:t>2</a:t>
                  </a:r>
                  <a:endParaRPr lang="en-CA" sz="1000" baseline="-25000" dirty="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1071837" y="2708273"/>
                  <a:ext cx="396262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/>
                    <a:t>F</a:t>
                  </a:r>
                  <a:r>
                    <a:rPr lang="en-CA" sz="1000" dirty="0" smtClean="0"/>
                    <a:t>AD</a:t>
                  </a:r>
                  <a:endParaRPr lang="en-CA" sz="1000" baseline="30000" dirty="0"/>
                </a:p>
              </p:txBody>
            </p:sp>
            <p:sp>
              <p:nvSpPr>
                <p:cNvPr id="159" name="Curved Left Arrow 158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 rot="15794605">
                <a:off x="3536240" y="5000045"/>
                <a:ext cx="865945" cy="2186685"/>
                <a:chOff x="1301043" y="1808854"/>
                <a:chExt cx="865945" cy="2186685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 rot="5805395">
                  <a:off x="1105554" y="2009346"/>
                  <a:ext cx="9342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ATP</a:t>
                  </a:r>
                  <a:endParaRPr lang="en-CA" sz="1000" baseline="-25000" dirty="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5805395">
                  <a:off x="831351" y="2992574"/>
                  <a:ext cx="1472657" cy="533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1000" dirty="0" smtClean="0"/>
                    <a:t>ADP + P</a:t>
                  </a:r>
                  <a:r>
                    <a:rPr lang="en-CA" sz="1000" baseline="-25000" dirty="0" smtClean="0"/>
                    <a:t>i</a:t>
                  </a:r>
                  <a:endParaRPr lang="en-CA" sz="1000" baseline="-25000" dirty="0"/>
                </a:p>
              </p:txBody>
            </p:sp>
            <p:sp>
              <p:nvSpPr>
                <p:cNvPr id="156" name="Curved Left Arrow 155"/>
                <p:cNvSpPr/>
                <p:nvPr/>
              </p:nvSpPr>
              <p:spPr>
                <a:xfrm flipV="1">
                  <a:off x="1835259" y="2298954"/>
                  <a:ext cx="331729" cy="587218"/>
                </a:xfrm>
                <a:prstGeom prst="curvedLeftArrow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8" name="Group 207"/>
          <p:cNvGrpSpPr/>
          <p:nvPr/>
        </p:nvGrpSpPr>
        <p:grpSpPr>
          <a:xfrm>
            <a:off x="4181846" y="3068960"/>
            <a:ext cx="6294810" cy="1715770"/>
            <a:chOff x="-2338323" y="3212976"/>
            <a:chExt cx="15084183" cy="4072493"/>
          </a:xfrm>
        </p:grpSpPr>
        <p:grpSp>
          <p:nvGrpSpPr>
            <p:cNvPr id="209" name="Group 208"/>
            <p:cNvGrpSpPr/>
            <p:nvPr/>
          </p:nvGrpSpPr>
          <p:grpSpPr>
            <a:xfrm>
              <a:off x="-2338323" y="3282566"/>
              <a:ext cx="10510723" cy="4002903"/>
              <a:chOff x="-2196752" y="1916832"/>
              <a:chExt cx="13465496" cy="5544616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-2196752" y="1916832"/>
                <a:ext cx="13465496" cy="5544616"/>
                <a:chOff x="323528" y="2661954"/>
                <a:chExt cx="9001000" cy="3565204"/>
              </a:xfrm>
            </p:grpSpPr>
            <p:grpSp>
              <p:nvGrpSpPr>
                <p:cNvPr id="241" name="Group 240"/>
                <p:cNvGrpSpPr/>
                <p:nvPr/>
              </p:nvGrpSpPr>
              <p:grpSpPr>
                <a:xfrm>
                  <a:off x="467544" y="2661954"/>
                  <a:ext cx="8006612" cy="2855278"/>
                  <a:chOff x="107504" y="1762768"/>
                  <a:chExt cx="9328784" cy="3160272"/>
                </a:xfrm>
              </p:grpSpPr>
              <p:grpSp>
                <p:nvGrpSpPr>
                  <p:cNvPr id="250" name="Group 249"/>
                  <p:cNvGrpSpPr/>
                  <p:nvPr/>
                </p:nvGrpSpPr>
                <p:grpSpPr>
                  <a:xfrm>
                    <a:off x="4427984" y="1762768"/>
                    <a:ext cx="5008304" cy="3160272"/>
                    <a:chOff x="668730" y="1484784"/>
                    <a:chExt cx="5008304" cy="3160272"/>
                  </a:xfrm>
                </p:grpSpPr>
                <p:grpSp>
                  <p:nvGrpSpPr>
                    <p:cNvPr id="267" name="Group 266"/>
                    <p:cNvGrpSpPr/>
                    <p:nvPr/>
                  </p:nvGrpSpPr>
                  <p:grpSpPr>
                    <a:xfrm>
                      <a:off x="668730" y="1484784"/>
                      <a:ext cx="5008304" cy="3160272"/>
                      <a:chOff x="2843808" y="2060848"/>
                      <a:chExt cx="5658733" cy="4484038"/>
                    </a:xfrm>
                  </p:grpSpPr>
                  <p:grpSp>
                    <p:nvGrpSpPr>
                      <p:cNvPr id="273" name="Group 272"/>
                      <p:cNvGrpSpPr/>
                      <p:nvPr/>
                    </p:nvGrpSpPr>
                    <p:grpSpPr>
                      <a:xfrm>
                        <a:off x="2843808" y="2132857"/>
                        <a:ext cx="5658733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276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56803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277" name="Group 276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278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279" name="Rectangle 278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280" name="Rectangle 279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281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282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283" name="Rectangle 282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274" name="Rectangle 273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275" name="Rectangle 274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268" name="Oval 267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70" name="Oval 269"/>
                    <p:cNvSpPr/>
                    <p:nvPr/>
                  </p:nvSpPr>
                  <p:spPr>
                    <a:xfrm>
                      <a:off x="3282761" y="3279124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cxnSp>
                  <p:nvCxnSpPr>
                    <p:cNvPr id="271" name="Straight Connector 270"/>
                    <p:cNvCxnSpPr/>
                    <p:nvPr/>
                  </p:nvCxnSpPr>
                  <p:spPr>
                    <a:xfrm>
                      <a:off x="4384045" y="3594184"/>
                      <a:ext cx="0" cy="517523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Straight Connector 271"/>
                    <p:cNvCxnSpPr>
                      <a:stCxn id="270" idx="2"/>
                      <a:endCxn id="268" idx="2"/>
                    </p:cNvCxnSpPr>
                    <p:nvPr/>
                  </p:nvCxnSpPr>
                  <p:spPr>
                    <a:xfrm flipH="1">
                      <a:off x="3275856" y="3604529"/>
                      <a:ext cx="6905" cy="507178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1" name="Group 250"/>
                  <p:cNvGrpSpPr/>
                  <p:nvPr/>
                </p:nvGrpSpPr>
                <p:grpSpPr>
                  <a:xfrm>
                    <a:off x="107504" y="1762768"/>
                    <a:ext cx="5008303" cy="3160272"/>
                    <a:chOff x="668730" y="1484784"/>
                    <a:chExt cx="5008303" cy="3160272"/>
                  </a:xfrm>
                </p:grpSpPr>
                <p:grpSp>
                  <p:nvGrpSpPr>
                    <p:cNvPr id="252" name="Group 251"/>
                    <p:cNvGrpSpPr/>
                    <p:nvPr/>
                  </p:nvGrpSpPr>
                  <p:grpSpPr>
                    <a:xfrm>
                      <a:off x="668730" y="1484784"/>
                      <a:ext cx="5008303" cy="3160272"/>
                      <a:chOff x="2843808" y="2060848"/>
                      <a:chExt cx="5658735" cy="4484038"/>
                    </a:xfrm>
                  </p:grpSpPr>
                  <p:grpSp>
                    <p:nvGrpSpPr>
                      <p:cNvPr id="256" name="Group 255"/>
                      <p:cNvGrpSpPr/>
                      <p:nvPr/>
                    </p:nvGrpSpPr>
                    <p:grpSpPr>
                      <a:xfrm>
                        <a:off x="2843808" y="2132857"/>
                        <a:ext cx="5658735" cy="4412029"/>
                        <a:chOff x="3411103" y="2657813"/>
                        <a:chExt cx="5122921" cy="3888433"/>
                      </a:xfrm>
                    </p:grpSpPr>
                    <p:pic>
                      <p:nvPicPr>
                        <p:cNvPr id="259" name="Picture 2" descr="http://www.pearsonsuccessnet.com/snpapp/iText/products/0-13-115075-8/text/chapter8/08images/08-10.gif"/>
                        <p:cNvPicPr>
                          <a:picLocks noChangeAspect="1" noChangeArrowheads="1"/>
                        </p:cNvPicPr>
                        <p:nvPr/>
                      </p:nvPicPr>
                      <p:blipFill rotWithShape="1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162" t="33372" r="81365" b="56746"/>
                        <a:stretch/>
                      </p:blipFill>
                      <p:spPr bwMode="auto">
                        <a:xfrm>
                          <a:off x="7783397" y="5428756"/>
                          <a:ext cx="750627" cy="820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260" name="Group 259"/>
                        <p:cNvGrpSpPr/>
                        <p:nvPr/>
                      </p:nvGrpSpPr>
                      <p:grpSpPr>
                        <a:xfrm>
                          <a:off x="3411103" y="2657813"/>
                          <a:ext cx="5122921" cy="3888433"/>
                          <a:chOff x="4427418" y="2636912"/>
                          <a:chExt cx="5122921" cy="3888433"/>
                        </a:xfrm>
                      </p:grpSpPr>
                      <p:pic>
                        <p:nvPicPr>
                          <p:cNvPr id="261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59607" b="56746"/>
                          <a:stretch/>
                        </p:blipFill>
                        <p:spPr bwMode="auto">
                          <a:xfrm>
                            <a:off x="4427418" y="2636912"/>
                            <a:ext cx="4057110" cy="3591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262" name="Rectangle 261"/>
                          <p:cNvSpPr/>
                          <p:nvPr/>
                        </p:nvSpPr>
                        <p:spPr>
                          <a:xfrm>
                            <a:off x="6733601" y="4432656"/>
                            <a:ext cx="2088232" cy="76920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>
                          <a:xfrm rot="5400000">
                            <a:off x="7271433" y="3750808"/>
                            <a:ext cx="2376262" cy="724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  <p:pic>
                        <p:nvPicPr>
                          <p:cNvPr id="264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8069845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265" name="Picture 2" descr="http://www.pearsonsuccessnet.com/snpapp/iText/products/0-13-115075-8/text/chapter8/08images/08-10.gif"/>
                          <p:cNvPicPr>
                            <a:picLocks noChangeAspect="1" noChangeArrowheads="1"/>
                          </p:cNvPicPr>
                          <p:nvPr/>
                        </p:nvPicPr>
                        <p:blipFill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1162" t="33372" r="81365" b="56746"/>
                          <a:stretch/>
                        </p:blipFill>
                        <p:spPr bwMode="auto">
                          <a:xfrm>
                            <a:off x="4811131" y="5407855"/>
                            <a:ext cx="750627" cy="8205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266" name="Rectangle 265"/>
                          <p:cNvSpPr/>
                          <p:nvPr/>
                        </p:nvSpPr>
                        <p:spPr>
                          <a:xfrm>
                            <a:off x="4796227" y="6093297"/>
                            <a:ext cx="4754112" cy="432048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/>
                          </a:p>
                        </p:txBody>
                      </p:sp>
                    </p:grpSp>
                  </p:grpSp>
                  <p:sp>
                    <p:nvSpPr>
                      <p:cNvPr id="257" name="Rectangle 256"/>
                      <p:cNvSpPr/>
                      <p:nvPr/>
                    </p:nvSpPr>
                    <p:spPr>
                      <a:xfrm>
                        <a:off x="2843808" y="2132857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  <p:sp>
                    <p:nvSpPr>
                      <p:cNvPr id="258" name="Rectangle 257"/>
                      <p:cNvSpPr/>
                      <p:nvPr/>
                    </p:nvSpPr>
                    <p:spPr>
                      <a:xfrm rot="5400000">
                        <a:off x="3680375" y="1892972"/>
                        <a:ext cx="2808312" cy="3144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/>
                      </a:p>
                    </p:txBody>
                  </p:sp>
                </p:grpSp>
                <p:sp>
                  <p:nvSpPr>
                    <p:cNvPr id="253" name="Oval 252"/>
                    <p:cNvSpPr/>
                    <p:nvPr/>
                  </p:nvSpPr>
                  <p:spPr>
                    <a:xfrm>
                      <a:off x="3275856" y="3786302"/>
                      <a:ext cx="1108189" cy="65081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54" name="Rectangle 253"/>
                    <p:cNvSpPr/>
                    <p:nvPr/>
                  </p:nvSpPr>
                  <p:spPr>
                    <a:xfrm>
                      <a:off x="3293344" y="3717032"/>
                      <a:ext cx="1073212" cy="325405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  <p:sp>
                  <p:nvSpPr>
                    <p:cNvPr id="255" name="Oval 254"/>
                    <p:cNvSpPr/>
                    <p:nvPr/>
                  </p:nvSpPr>
                  <p:spPr>
                    <a:xfrm>
                      <a:off x="3207484" y="3227187"/>
                      <a:ext cx="1389095" cy="1313541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/>
                    </a:p>
                  </p:txBody>
                </p:sp>
              </p:grp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323528" y="4005246"/>
                  <a:ext cx="9001000" cy="2221912"/>
                  <a:chOff x="323528" y="4005246"/>
                  <a:chExt cx="9001000" cy="2221912"/>
                </a:xfrm>
              </p:grpSpPr>
              <p:sp>
                <p:nvSpPr>
                  <p:cNvPr id="243" name="Rectangle 242"/>
                  <p:cNvSpPr/>
                  <p:nvPr/>
                </p:nvSpPr>
                <p:spPr>
                  <a:xfrm>
                    <a:off x="2920732" y="5547291"/>
                    <a:ext cx="3940357" cy="40198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4" name="Rectangle 243"/>
                  <p:cNvSpPr/>
                  <p:nvPr/>
                </p:nvSpPr>
                <p:spPr>
                  <a:xfrm>
                    <a:off x="790879" y="5459926"/>
                    <a:ext cx="7660961" cy="42750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5" name="Rounded Rectangle 244"/>
                  <p:cNvSpPr/>
                  <p:nvPr/>
                </p:nvSpPr>
                <p:spPr>
                  <a:xfrm>
                    <a:off x="4890910" y="4450189"/>
                    <a:ext cx="545186" cy="879167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5580112" y="4496563"/>
                    <a:ext cx="601872" cy="228581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>
                    <a:off x="4067944" y="4856603"/>
                    <a:ext cx="601872" cy="22858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>
                  <a:xfrm>
                    <a:off x="323528" y="4005246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>
                  <a:xfrm>
                    <a:off x="7956376" y="4283124"/>
                    <a:ext cx="1368152" cy="19440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sp>
            <p:nvSpPr>
              <p:cNvPr id="232" name="Rectangle 231"/>
              <p:cNvSpPr/>
              <p:nvPr/>
            </p:nvSpPr>
            <p:spPr>
              <a:xfrm>
                <a:off x="3533052" y="3477645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5540337" y="3004157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6444208" y="3477645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898165" y="3240901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79711" y="3240901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4840108" y="371703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308815" y="3477645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750935" y="2530670"/>
                <a:ext cx="4074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57544" y="3693182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/>
                  <a:t>H</a:t>
                </a:r>
                <a:r>
                  <a:rPr lang="en-CA" b="1" baseline="30000" dirty="0"/>
                  <a:t>+</a:t>
                </a:r>
                <a:endParaRPr lang="en-CA" dirty="0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-679571" y="3328012"/>
              <a:ext cx="13425431" cy="3898548"/>
              <a:chOff x="1999017" y="3361392"/>
              <a:chExt cx="13425431" cy="3898548"/>
            </a:xfrm>
          </p:grpSpPr>
          <p:pic>
            <p:nvPicPr>
              <p:cNvPr id="228" name="Picture 2" descr="http://www.pearsonsuccessnet.com/snpapp/iText/products/0-13-115075-8/text/chapter8/08images/08-10.gif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36" r="59607" b="56746"/>
              <a:stretch/>
            </p:blipFill>
            <p:spPr bwMode="auto">
              <a:xfrm>
                <a:off x="9235856" y="3361392"/>
                <a:ext cx="2967857" cy="29134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9" name="Rectangle 228"/>
              <p:cNvSpPr/>
              <p:nvPr/>
            </p:nvSpPr>
            <p:spPr>
              <a:xfrm>
                <a:off x="1999017" y="6541191"/>
                <a:ext cx="13425431" cy="71874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8849546" y="6208241"/>
                <a:ext cx="4658091" cy="35048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211" name="Rectangle 210"/>
            <p:cNvSpPr/>
            <p:nvPr/>
          </p:nvSpPr>
          <p:spPr>
            <a:xfrm>
              <a:off x="6250614" y="3212976"/>
              <a:ext cx="3492970" cy="24042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12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157014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3" name="Picture 2" descr="http://www.pearsonsuccessnet.com/snpapp/iText/products/0-13-115075-8/text/chapter8/08images/08-10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2" t="33372" r="81365" b="56746"/>
            <a:stretch/>
          </p:blipFill>
          <p:spPr bwMode="auto">
            <a:xfrm>
              <a:off x="8820472" y="5571678"/>
              <a:ext cx="735466" cy="665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4" name="Rectangle 213"/>
            <p:cNvSpPr/>
            <p:nvPr/>
          </p:nvSpPr>
          <p:spPr>
            <a:xfrm>
              <a:off x="6276371" y="6137904"/>
              <a:ext cx="4658091" cy="35048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15" name="Group 214"/>
            <p:cNvGrpSpPr/>
            <p:nvPr/>
          </p:nvGrpSpPr>
          <p:grpSpPr>
            <a:xfrm rot="10800000">
              <a:off x="6228185" y="4483673"/>
              <a:ext cx="864095" cy="2052367"/>
              <a:chOff x="5809590" y="3832742"/>
              <a:chExt cx="1125220" cy="2404570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5868144" y="4115148"/>
                <a:ext cx="792088" cy="158417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26" name="Straight Arrow Connector 225"/>
              <p:cNvCxnSpPr/>
              <p:nvPr/>
            </p:nvCxnSpPr>
            <p:spPr>
              <a:xfrm rot="10800000">
                <a:off x="6264188" y="3832742"/>
                <a:ext cx="0" cy="24045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7" name="Explosion 2 226"/>
              <p:cNvSpPr/>
              <p:nvPr/>
            </p:nvSpPr>
            <p:spPr>
              <a:xfrm>
                <a:off x="5809590" y="4513213"/>
                <a:ext cx="1125220" cy="803065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216" name="Rectangle 215"/>
            <p:cNvSpPr/>
            <p:nvPr/>
          </p:nvSpPr>
          <p:spPr>
            <a:xfrm>
              <a:off x="7062243" y="4149080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488860" y="6289459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8316416" y="4530515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  <p:grpSp>
          <p:nvGrpSpPr>
            <p:cNvPr id="220" name="Group 219"/>
            <p:cNvGrpSpPr/>
            <p:nvPr/>
          </p:nvGrpSpPr>
          <p:grpSpPr>
            <a:xfrm flipV="1">
              <a:off x="7237077" y="6058228"/>
              <a:ext cx="719299" cy="867225"/>
              <a:chOff x="6669802" y="3230902"/>
              <a:chExt cx="719299" cy="973219"/>
            </a:xfrm>
          </p:grpSpPr>
          <p:sp>
            <p:nvSpPr>
              <p:cNvPr id="223" name="Rectangle 222"/>
              <p:cNvSpPr/>
              <p:nvPr/>
            </p:nvSpPr>
            <p:spPr>
              <a:xfrm rot="10800000">
                <a:off x="6806121" y="3230902"/>
                <a:ext cx="582980" cy="4490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000" b="1" dirty="0" smtClean="0">
                    <a:solidFill>
                      <a:srgbClr val="FF0000"/>
                    </a:solidFill>
                  </a:rPr>
                  <a:t>ATP</a:t>
                </a:r>
                <a:endParaRPr lang="en-CA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4" name="Curved Left Arrow 223"/>
              <p:cNvSpPr/>
              <p:nvPr/>
            </p:nvSpPr>
            <p:spPr>
              <a:xfrm rot="8360799">
                <a:off x="6669802" y="3405282"/>
                <a:ext cx="504055" cy="798839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1" name="Rectangle 220"/>
            <p:cNvSpPr/>
            <p:nvPr/>
          </p:nvSpPr>
          <p:spPr>
            <a:xfrm>
              <a:off x="6461825" y="3725723"/>
              <a:ext cx="318069" cy="266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/>
                <a:t>H</a:t>
              </a:r>
              <a:r>
                <a:rPr lang="en-CA" b="1" baseline="30000" dirty="0"/>
                <a:t>+</a:t>
              </a:r>
              <a:endParaRPr lang="en-CA" dirty="0"/>
            </a:p>
          </p:txBody>
        </p:sp>
      </p:grpSp>
      <p:cxnSp>
        <p:nvCxnSpPr>
          <p:cNvPr id="284" name="Straight Arrow Connector 283"/>
          <p:cNvCxnSpPr/>
          <p:nvPr/>
        </p:nvCxnSpPr>
        <p:spPr>
          <a:xfrm flipV="1">
            <a:off x="5447482" y="5110914"/>
            <a:ext cx="1321010" cy="672856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23857" y="1212257"/>
            <a:ext cx="1827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</a:rPr>
              <a:t>Step 1: Glycolysis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006904" y="2506774"/>
            <a:ext cx="17990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Step 2: Pyruvate </a:t>
            </a:r>
          </a:p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            Oxidation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5171776" y="6294527"/>
            <a:ext cx="1977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Step 3: Krebs Cycle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444208" y="2489461"/>
            <a:ext cx="2704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Step 4: Electron Transport </a:t>
            </a:r>
          </a:p>
          <a:p>
            <a:r>
              <a:rPr lang="en-CA" b="1" dirty="0">
                <a:solidFill>
                  <a:srgbClr val="C00000"/>
                </a:solidFill>
              </a:rPr>
              <a:t> </a:t>
            </a:r>
            <a:r>
              <a:rPr lang="en-CA" b="1" dirty="0" smtClean="0">
                <a:solidFill>
                  <a:srgbClr val="C00000"/>
                </a:solidFill>
              </a:rPr>
              <a:t>            and Chemiosmosis</a:t>
            </a:r>
            <a:endParaRPr lang="en-C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Balance Sheet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65"/>
            <a:ext cx="9144000" cy="689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2259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Anaerobic Cellular Respiration</a:t>
            </a:r>
          </a:p>
          <a:p>
            <a:endParaRPr lang="en-CA" dirty="0"/>
          </a:p>
          <a:p>
            <a:r>
              <a:rPr lang="en-CA" dirty="0" smtClean="0"/>
              <a:t>NO OXYGEN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i="1" u="sng" dirty="0" smtClean="0"/>
              <a:t>Starts with glycolysis</a:t>
            </a:r>
            <a:r>
              <a:rPr lang="en-CA" dirty="0" smtClean="0"/>
              <a:t> just like aerobic respiration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84253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Anaerobic Cellular Respiration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000" dirty="0" smtClean="0">
                <a:sym typeface="Wingdings" pitchFamily="2" charset="2"/>
              </a:rPr>
              <a:t>To re-form NAD</a:t>
            </a:r>
            <a:r>
              <a:rPr lang="en-CA" sz="4000" baseline="30000" dirty="0" smtClean="0">
                <a:sym typeface="Wingdings" pitchFamily="2" charset="2"/>
              </a:rPr>
              <a:t>+</a:t>
            </a:r>
            <a:r>
              <a:rPr lang="en-CA" sz="4000" dirty="0" smtClean="0">
                <a:sym typeface="Wingdings" pitchFamily="2" charset="2"/>
              </a:rPr>
              <a:t> anaerobic respiration involves transferring the hydrogen atoms of NADH to certain organic molecules</a:t>
            </a:r>
          </a:p>
          <a:p>
            <a:pPr marL="0" indent="0" algn="r">
              <a:buNone/>
            </a:pPr>
            <a:endParaRPr lang="en-CA" sz="4400" b="1" dirty="0" smtClean="0">
              <a:sym typeface="Wingdings" pitchFamily="2" charset="2"/>
            </a:endParaRPr>
          </a:p>
          <a:p>
            <a:pPr marL="0" indent="0" algn="r">
              <a:buNone/>
            </a:pPr>
            <a:r>
              <a:rPr lang="en-CA" sz="4400" dirty="0" smtClean="0">
                <a:sym typeface="Wingdings" pitchFamily="2" charset="2"/>
              </a:rPr>
              <a:t>… this process is called   </a:t>
            </a:r>
            <a:r>
              <a:rPr lang="en-CA" sz="6600" b="1" dirty="0" smtClean="0">
                <a:sym typeface="Wingdings" pitchFamily="2" charset="2"/>
              </a:rPr>
              <a:t>Fermentation</a:t>
            </a:r>
          </a:p>
        </p:txBody>
      </p:sp>
    </p:spTree>
    <p:extLst>
      <p:ext uri="{BB962C8B-B14F-4D97-AF65-F5344CB8AC3E}">
        <p14:creationId xmlns:p14="http://schemas.microsoft.com/office/powerpoint/2010/main" val="7923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Releasing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 smtClean="0"/>
              <a:t>Energy is released when new bonds form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Respiration is an energy releasing process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The energy released is used to make ATP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36% of the energy from glucose goes into ATP, the remaining 64% is lost as heat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57540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b="1" dirty="0" smtClean="0"/>
              <a:t>Stages Involved…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59" y="1207293"/>
            <a:ext cx="8686800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1) Glycolysis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Pyruvate Oxidation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3) The Krebs Cycle</a:t>
            </a:r>
          </a:p>
          <a:p>
            <a:pPr marL="0" indent="0">
              <a:buNone/>
            </a:pPr>
            <a:r>
              <a:rPr lang="en-CA" dirty="0" smtClean="0"/>
              <a:t>	4) Electron Transport Chain &amp; Chemiosmosis</a:t>
            </a:r>
          </a:p>
          <a:p>
            <a:pPr marL="0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2) ANAEROBIC Cellular Respiration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	</a:t>
            </a:r>
            <a:r>
              <a:rPr lang="en-CA" b="1" dirty="0" smtClean="0"/>
              <a:t>1) Glycolysis</a:t>
            </a:r>
          </a:p>
          <a:p>
            <a:pPr marL="0" indent="0">
              <a:buNone/>
            </a:pPr>
            <a:r>
              <a:rPr lang="en-CA" b="1" dirty="0"/>
              <a:t>	</a:t>
            </a:r>
            <a:r>
              <a:rPr lang="en-CA" b="1" dirty="0" smtClean="0"/>
              <a:t>2) Fermentation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83762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Anaerobic Cellular Respiration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5400" b="1" dirty="0" smtClean="0">
                <a:sym typeface="Wingdings" pitchFamily="2" charset="2"/>
              </a:rPr>
              <a:t>Fermentation</a:t>
            </a:r>
          </a:p>
          <a:p>
            <a:pPr>
              <a:buFont typeface="Wingdings"/>
              <a:buChar char="à"/>
            </a:pPr>
            <a:r>
              <a:rPr lang="en-CA" sz="4000" dirty="0" smtClean="0">
                <a:sym typeface="Wingdings" pitchFamily="2" charset="2"/>
              </a:rPr>
              <a:t>Bacteria have evolved many forms</a:t>
            </a:r>
          </a:p>
          <a:p>
            <a:pPr marL="0" indent="0">
              <a:buNone/>
            </a:pPr>
            <a:endParaRPr lang="en-CA" sz="40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sz="4000" dirty="0" smtClean="0">
                <a:sym typeface="Wingdings" pitchFamily="2" charset="2"/>
              </a:rPr>
              <a:t>Eukaryotes primarily use 2 methods:        	</a:t>
            </a:r>
            <a:r>
              <a:rPr lang="en-CA" sz="4000" b="1" dirty="0" smtClean="0">
                <a:sym typeface="Wingdings" pitchFamily="2" charset="2"/>
              </a:rPr>
              <a:t>1) Alcohol Fermentation                     </a:t>
            </a:r>
            <a:r>
              <a:rPr lang="en-CA" sz="4000" b="1" dirty="0">
                <a:sym typeface="Wingdings" pitchFamily="2" charset="2"/>
              </a:rPr>
              <a:t>	</a:t>
            </a:r>
            <a:r>
              <a:rPr lang="en-CA" sz="4000" b="1" dirty="0" smtClean="0">
                <a:sym typeface="Wingdings" pitchFamily="2" charset="2"/>
              </a:rPr>
              <a:t>2) Lactic Acid Fermentation</a:t>
            </a:r>
          </a:p>
        </p:txBody>
      </p:sp>
    </p:spTree>
    <p:extLst>
      <p:ext uri="{BB962C8B-B14F-4D97-AF65-F5344CB8AC3E}">
        <p14:creationId xmlns:p14="http://schemas.microsoft.com/office/powerpoint/2010/main" val="37746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89" y="5373216"/>
            <a:ext cx="8579296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                           </a:t>
            </a:r>
            <a:b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CA" sz="4900" b="1" dirty="0" smtClean="0">
                <a:solidFill>
                  <a:srgbClr val="FF0000"/>
                </a:solidFill>
                <a:sym typeface="Wingdings" pitchFamily="2" charset="2"/>
              </a:rPr>
              <a:t>Alcohol Fermentation</a:t>
            </a:r>
            <a:endParaRPr lang="en-CA" sz="53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600200"/>
            <a:ext cx="558011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A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carbon dioxide </a:t>
            </a:r>
            <a:r>
              <a:rPr lang="en-CA" b="1" dirty="0" smtClean="0">
                <a:sym typeface="Wingdings" pitchFamily="2" charset="2"/>
              </a:rPr>
              <a:t>molecule is removed from the pyruvate by the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pyruvate decarboxylase </a:t>
            </a:r>
            <a:r>
              <a:rPr lang="en-CA" b="1" dirty="0" smtClean="0">
                <a:sym typeface="Wingdings" pitchFamily="2" charset="2"/>
              </a:rPr>
              <a:t>enzyme to form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acetaldehyde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68086" y="116632"/>
            <a:ext cx="2920350" cy="1212454"/>
            <a:chOff x="5466337" y="2197608"/>
            <a:chExt cx="2920350" cy="1212454"/>
          </a:xfrm>
        </p:grpSpPr>
        <p:grpSp>
          <p:nvGrpSpPr>
            <p:cNvPr id="5" name="Group 4"/>
            <p:cNvGrpSpPr/>
            <p:nvPr/>
          </p:nvGrpSpPr>
          <p:grpSpPr>
            <a:xfrm rot="1930697">
              <a:off x="5466337" y="2197608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7" name="Group 6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9" name="Oval 8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12" name="Straight Connector 11"/>
                <p:cNvCxnSpPr>
                  <a:endCxn id="10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>
                <a:stCxn id="10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7013491" y="2843644"/>
              <a:ext cx="13731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>
                  <a:sym typeface="Wingdings" pitchFamily="2" charset="2"/>
                </a:rPr>
                <a:t>P</a:t>
              </a:r>
              <a:r>
                <a:rPr lang="en-CA" sz="2400" b="1" dirty="0" smtClean="0">
                  <a:sym typeface="Wingdings" pitchFamily="2" charset="2"/>
                </a:rPr>
                <a:t>yruvate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1396372" y="1291465"/>
            <a:ext cx="0" cy="2376264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595490" y="1896069"/>
            <a:ext cx="1024361" cy="913517"/>
            <a:chOff x="1847367" y="2954834"/>
            <a:chExt cx="1024361" cy="913517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1936023" y="3059222"/>
              <a:ext cx="935705" cy="809129"/>
              <a:chOff x="1262465" y="2289448"/>
              <a:chExt cx="863024" cy="80912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262465" y="2636912"/>
                <a:ext cx="60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/>
                  <a:t>CO</a:t>
                </a:r>
                <a:r>
                  <a:rPr lang="en-CA" sz="2400" b="1" baseline="-25000" dirty="0" smtClean="0"/>
                  <a:t>2</a:t>
                </a:r>
                <a:endParaRPr lang="en-CA" sz="2400" b="1" baseline="-25000" dirty="0"/>
              </a:p>
            </p:txBody>
          </p:sp>
          <p:sp>
            <p:nvSpPr>
              <p:cNvPr id="19" name="Curved Left Arrow 18"/>
              <p:cNvSpPr/>
              <p:nvPr/>
            </p:nvSpPr>
            <p:spPr>
              <a:xfrm>
                <a:off x="1837457" y="2289448"/>
                <a:ext cx="288032" cy="576064"/>
              </a:xfrm>
              <a:prstGeom prst="curvedLef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847367" y="2954834"/>
              <a:ext cx="474858" cy="3503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13694" y="3811745"/>
            <a:ext cx="2817299" cy="918134"/>
            <a:chOff x="6123579" y="2387175"/>
            <a:chExt cx="2817299" cy="918134"/>
          </a:xfrm>
        </p:grpSpPr>
        <p:grpSp>
          <p:nvGrpSpPr>
            <p:cNvPr id="21" name="Group 20"/>
            <p:cNvGrpSpPr/>
            <p:nvPr/>
          </p:nvGrpSpPr>
          <p:grpSpPr>
            <a:xfrm rot="1930697">
              <a:off x="6123579" y="2387175"/>
              <a:ext cx="833851" cy="721475"/>
              <a:chOff x="2973514" y="5211357"/>
              <a:chExt cx="833851" cy="721475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23" name="Group 22"/>
              <p:cNvGrpSpPr/>
              <p:nvPr/>
            </p:nvGrpSpPr>
            <p:grpSpPr>
              <a:xfrm>
                <a:off x="2973514" y="5211357"/>
                <a:ext cx="833851" cy="721475"/>
                <a:chOff x="2843808" y="1819814"/>
                <a:chExt cx="631705" cy="529066"/>
              </a:xfrm>
              <a:grpFill/>
            </p:grpSpPr>
            <p:sp>
              <p:nvSpPr>
                <p:cNvPr id="26" name="Oval 25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4" name="Straight Connector 23"/>
              <p:cNvCxnSpPr>
                <a:stCxn id="26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013491" y="2843644"/>
              <a:ext cx="19273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>
                  <a:sym typeface="Wingdings" pitchFamily="2" charset="2"/>
                </a:rPr>
                <a:t>Acetaldehyde</a:t>
              </a:r>
              <a:endParaRPr lang="en-CA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3851920" y="1440357"/>
            <a:ext cx="4752528" cy="0"/>
          </a:xfrm>
          <a:prstGeom prst="line">
            <a:avLst/>
          </a:prstGeom>
          <a:ln w="635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" y="5339679"/>
            <a:ext cx="8579296" cy="1143000"/>
          </a:xfrm>
        </p:spPr>
        <p:txBody>
          <a:bodyPr>
            <a:normAutofit fontScale="90000"/>
          </a:bodyPr>
          <a:lstStyle/>
          <a:p>
            <a:pPr marL="0" indent="0" algn="r"/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                           </a:t>
            </a:r>
            <a:r>
              <a:rPr lang="en-CA" sz="4900" b="1" dirty="0" smtClean="0">
                <a:solidFill>
                  <a:srgbClr val="FF0000"/>
                </a:solidFill>
                <a:sym typeface="Wingdings" pitchFamily="2" charset="2"/>
              </a:rPr>
              <a:t>Alcohol Fermentation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212826"/>
            <a:ext cx="558011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Acetaldehyde </a:t>
            </a:r>
            <a:r>
              <a:rPr lang="en-CA" b="1" dirty="0" smtClean="0">
                <a:sym typeface="Wingdings" pitchFamily="2" charset="2"/>
              </a:rPr>
              <a:t>molecule gains electrons and hydrogen from NADH to form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Ethanol</a:t>
            </a:r>
          </a:p>
          <a:p>
            <a:pPr marL="0" indent="0" algn="ctr">
              <a:buNone/>
            </a:pPr>
            <a:endParaRPr lang="en-CA" b="1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resulting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NAD</a:t>
            </a:r>
            <a:r>
              <a:rPr lang="en-CA" b="1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CA" b="1" dirty="0" smtClean="0">
                <a:sym typeface="Wingdings" pitchFamily="2" charset="2"/>
              </a:rPr>
              <a:t> can be used for glycolysis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68086" y="116632"/>
            <a:ext cx="3062907" cy="6535310"/>
            <a:chOff x="668086" y="332656"/>
            <a:chExt cx="3062907" cy="6535310"/>
          </a:xfrm>
        </p:grpSpPr>
        <p:grpSp>
          <p:nvGrpSpPr>
            <p:cNvPr id="32" name="Group 31"/>
            <p:cNvGrpSpPr/>
            <p:nvPr/>
          </p:nvGrpSpPr>
          <p:grpSpPr>
            <a:xfrm>
              <a:off x="668086" y="332656"/>
              <a:ext cx="2920350" cy="1212454"/>
              <a:chOff x="5466337" y="2197608"/>
              <a:chExt cx="2920350" cy="1212454"/>
            </a:xfrm>
          </p:grpSpPr>
          <p:grpSp>
            <p:nvGrpSpPr>
              <p:cNvPr id="46" name="Group 45"/>
              <p:cNvGrpSpPr/>
              <p:nvPr/>
            </p:nvGrpSpPr>
            <p:grpSpPr>
              <a:xfrm rot="1930697">
                <a:off x="5466337" y="2197608"/>
                <a:ext cx="1404154" cy="1212454"/>
                <a:chOff x="2403209" y="5211359"/>
                <a:chExt cx="1404154" cy="1212454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2403209" y="5211359"/>
                  <a:ext cx="1404154" cy="1212454"/>
                  <a:chOff x="2411760" y="1819814"/>
                  <a:chExt cx="1063753" cy="889106"/>
                </a:xfrm>
                <a:grpFill/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2411760" y="2492896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3259489" y="1819814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53" name="Straight Connector 52"/>
                  <p:cNvCxnSpPr>
                    <a:endCxn id="51" idx="3"/>
                  </p:cNvCxnSpPr>
                  <p:nvPr/>
                </p:nvCxnSpPr>
                <p:spPr>
                  <a:xfrm flipV="1">
                    <a:off x="2611417" y="2317244"/>
                    <a:ext cx="264027" cy="20772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Connector 48"/>
                <p:cNvCxnSpPr>
                  <a:stCxn id="51" idx="7"/>
                </p:cNvCxnSpPr>
                <p:nvPr/>
              </p:nvCxnSpPr>
              <p:spPr>
                <a:xfrm rot="19669303">
                  <a:off x="3182942" y="5562971"/>
                  <a:ext cx="444518" cy="671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ectangle 46"/>
              <p:cNvSpPr/>
              <p:nvPr/>
            </p:nvSpPr>
            <p:spPr>
              <a:xfrm>
                <a:off x="7013491" y="2843644"/>
                <a:ext cx="13731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>
                    <a:sym typeface="Wingdings" pitchFamily="2" charset="2"/>
                  </a:rPr>
                  <a:t>P</a:t>
                </a:r>
                <a:r>
                  <a:rPr lang="en-CA" sz="2400" b="1" dirty="0" smtClean="0">
                    <a:sym typeface="Wingdings" pitchFamily="2" charset="2"/>
                  </a:rPr>
                  <a:t>yruvate</a:t>
                </a:r>
                <a:r>
                  <a:rPr lang="en-CA" b="1" dirty="0" smtClean="0">
                    <a:solidFill>
                      <a:schemeClr val="accent6">
                        <a:lumMod val="75000"/>
                      </a:schemeClr>
                    </a:solidFill>
                    <a:sym typeface="Wingdings" pitchFamily="2" charset="2"/>
                  </a:rPr>
                  <a:t> </a:t>
                </a: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>
              <a:off x="1396372" y="1507489"/>
              <a:ext cx="0" cy="2376264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1595490" y="2112093"/>
              <a:ext cx="1024361" cy="913517"/>
              <a:chOff x="1847367" y="2954834"/>
              <a:chExt cx="1024361" cy="913517"/>
            </a:xfrm>
          </p:grpSpPr>
          <p:grpSp>
            <p:nvGrpSpPr>
              <p:cNvPr id="42" name="Group 41"/>
              <p:cNvGrpSpPr/>
              <p:nvPr/>
            </p:nvGrpSpPr>
            <p:grpSpPr>
              <a:xfrm flipH="1">
                <a:off x="1936023" y="3059222"/>
                <a:ext cx="935705" cy="809129"/>
                <a:chOff x="1262465" y="2289448"/>
                <a:chExt cx="863024" cy="809129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1262465" y="2636912"/>
                  <a:ext cx="60736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CA" sz="2400" b="1" dirty="0" smtClean="0"/>
                    <a:t>CO</a:t>
                  </a:r>
                  <a:r>
                    <a:rPr lang="en-CA" sz="2400" b="1" baseline="-25000" dirty="0" smtClean="0"/>
                    <a:t>2</a:t>
                  </a:r>
                  <a:endParaRPr lang="en-CA" sz="2400" b="1" baseline="-25000" dirty="0"/>
                </a:p>
              </p:txBody>
            </p:sp>
            <p:sp>
              <p:nvSpPr>
                <p:cNvPr id="45" name="Curved Left Arrow 44"/>
                <p:cNvSpPr/>
                <p:nvPr/>
              </p:nvSpPr>
              <p:spPr>
                <a:xfrm>
                  <a:off x="1837457" y="2289448"/>
                  <a:ext cx="288032" cy="576064"/>
                </a:xfrm>
                <a:prstGeom prst="curvedLef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1847367" y="2954834"/>
                <a:ext cx="474858" cy="350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13694" y="4005064"/>
              <a:ext cx="2817299" cy="918134"/>
              <a:chOff x="6123579" y="2387175"/>
              <a:chExt cx="2817299" cy="918134"/>
            </a:xfrm>
          </p:grpSpPr>
          <p:grpSp>
            <p:nvGrpSpPr>
              <p:cNvPr id="36" name="Group 35"/>
              <p:cNvGrpSpPr/>
              <p:nvPr/>
            </p:nvGrpSpPr>
            <p:grpSpPr>
              <a:xfrm rot="1930697">
                <a:off x="6123579" y="2387175"/>
                <a:ext cx="833851" cy="721475"/>
                <a:chOff x="2973514" y="5211357"/>
                <a:chExt cx="833851" cy="721475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973514" y="5211357"/>
                  <a:ext cx="833851" cy="721475"/>
                  <a:chOff x="2843808" y="1819814"/>
                  <a:chExt cx="631705" cy="529066"/>
                </a:xfrm>
                <a:grpFill/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3259489" y="1819814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39" name="Straight Connector 38"/>
                <p:cNvCxnSpPr>
                  <a:stCxn id="40" idx="7"/>
                </p:cNvCxnSpPr>
                <p:nvPr/>
              </p:nvCxnSpPr>
              <p:spPr>
                <a:xfrm rot="19669303">
                  <a:off x="3182942" y="5562971"/>
                  <a:ext cx="444518" cy="671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tangle 36"/>
              <p:cNvSpPr/>
              <p:nvPr/>
            </p:nvSpPr>
            <p:spPr>
              <a:xfrm>
                <a:off x="7013491" y="2843644"/>
                <a:ext cx="19273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>
                    <a:sym typeface="Wingdings" pitchFamily="2" charset="2"/>
                  </a:rPr>
                  <a:t>Acetaldehyde</a:t>
                </a:r>
                <a:endParaRPr lang="en-CA" sz="2400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endParaRP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>
            <a:xfrm>
              <a:off x="1396372" y="4869160"/>
              <a:ext cx="7276" cy="1188132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899592" y="6039258"/>
              <a:ext cx="2159236" cy="828708"/>
              <a:chOff x="6123579" y="2387175"/>
              <a:chExt cx="2159236" cy="828708"/>
            </a:xfrm>
          </p:grpSpPr>
          <p:grpSp>
            <p:nvGrpSpPr>
              <p:cNvPr id="57" name="Group 56"/>
              <p:cNvGrpSpPr/>
              <p:nvPr/>
            </p:nvGrpSpPr>
            <p:grpSpPr>
              <a:xfrm rot="1930697">
                <a:off x="6123579" y="2387175"/>
                <a:ext cx="833851" cy="721475"/>
                <a:chOff x="2973514" y="5211357"/>
                <a:chExt cx="833851" cy="721475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973514" y="5211357"/>
                  <a:ext cx="833851" cy="721475"/>
                  <a:chOff x="2843808" y="1819814"/>
                  <a:chExt cx="631705" cy="529066"/>
                </a:xfrm>
                <a:grpFill/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2843808" y="2132856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3259489" y="1819814"/>
                    <a:ext cx="216024" cy="2160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60" name="Straight Connector 59"/>
                <p:cNvCxnSpPr>
                  <a:stCxn id="61" idx="7"/>
                </p:cNvCxnSpPr>
                <p:nvPr/>
              </p:nvCxnSpPr>
              <p:spPr>
                <a:xfrm rot="19669303">
                  <a:off x="3182942" y="5562971"/>
                  <a:ext cx="444518" cy="671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Rectangle 57"/>
              <p:cNvSpPr/>
              <p:nvPr/>
            </p:nvSpPr>
            <p:spPr>
              <a:xfrm>
                <a:off x="7121600" y="2754218"/>
                <a:ext cx="11612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b="1" dirty="0" smtClean="0">
                    <a:sym typeface="Wingdings" pitchFamily="2" charset="2"/>
                  </a:rPr>
                  <a:t>Ethanol</a:t>
                </a:r>
                <a:endParaRPr lang="en-CA" sz="2400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 flipH="1">
            <a:off x="1715798" y="4941168"/>
            <a:ext cx="1145698" cy="749779"/>
            <a:chOff x="881662" y="1984639"/>
            <a:chExt cx="1243827" cy="1398641"/>
          </a:xfrm>
        </p:grpSpPr>
        <p:sp>
          <p:nvSpPr>
            <p:cNvPr id="65" name="Rectangle 64"/>
            <p:cNvSpPr/>
            <p:nvPr/>
          </p:nvSpPr>
          <p:spPr>
            <a:xfrm>
              <a:off x="881662" y="1984639"/>
              <a:ext cx="903564" cy="74636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000" b="1" dirty="0" smtClean="0"/>
                <a:t>NADH</a:t>
              </a:r>
              <a:endParaRPr lang="en-CA" sz="20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53523" y="2636913"/>
              <a:ext cx="820029" cy="74636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000" b="1" dirty="0" smtClean="0"/>
                <a:t>NAD</a:t>
              </a:r>
              <a:r>
                <a:rPr lang="en-CA" sz="2000" b="1" baseline="30000" dirty="0" smtClean="0"/>
                <a:t>+</a:t>
              </a:r>
              <a:endParaRPr lang="en-CA" sz="2000" b="1" baseline="30000" dirty="0"/>
            </a:p>
          </p:txBody>
        </p:sp>
        <p:sp>
          <p:nvSpPr>
            <p:cNvPr id="67" name="Curved Left Arrow 66"/>
            <p:cNvSpPr/>
            <p:nvPr/>
          </p:nvSpPr>
          <p:spPr>
            <a:xfrm>
              <a:off x="1858920" y="2289446"/>
              <a:ext cx="266569" cy="720649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3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6669"/>
            <a:ext cx="8064896" cy="600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544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579296" cy="1143000"/>
          </a:xfrm>
        </p:spPr>
        <p:txBody>
          <a:bodyPr>
            <a:normAutofit/>
          </a:bodyPr>
          <a:lstStyle/>
          <a:p>
            <a:pPr marL="0" indent="0"/>
            <a:r>
              <a:rPr lang="en-CA" sz="4900" b="1" dirty="0" smtClean="0">
                <a:solidFill>
                  <a:srgbClr val="FF0000"/>
                </a:solidFill>
                <a:sym typeface="Wingdings" pitchFamily="2" charset="2"/>
              </a:rPr>
              <a:t>Alcohol Fermentation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27373"/>
            <a:ext cx="85324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C</a:t>
            </a:r>
            <a:r>
              <a:rPr lang="en-CA" b="1" baseline="-25000" dirty="0" smtClean="0"/>
              <a:t>6</a:t>
            </a:r>
            <a:r>
              <a:rPr lang="en-CA" b="1" dirty="0" smtClean="0"/>
              <a:t>H</a:t>
            </a:r>
            <a:r>
              <a:rPr lang="en-CA" b="1" baseline="-25000" dirty="0" smtClean="0"/>
              <a:t>12</a:t>
            </a:r>
            <a:r>
              <a:rPr lang="en-CA" b="1" dirty="0" smtClean="0"/>
              <a:t>O</a:t>
            </a:r>
            <a:r>
              <a:rPr lang="en-CA" b="1" baseline="-25000" dirty="0" smtClean="0"/>
              <a:t>6</a:t>
            </a:r>
            <a:r>
              <a:rPr lang="en-CA" b="1" dirty="0" smtClean="0"/>
              <a:t>  +  2</a:t>
            </a:r>
            <a:r>
              <a:rPr lang="en-CA" b="1" dirty="0" smtClean="0">
                <a:solidFill>
                  <a:srgbClr val="FF0000"/>
                </a:solidFill>
              </a:rPr>
              <a:t> </a:t>
            </a:r>
            <a:r>
              <a:rPr lang="en-CA" b="1" dirty="0" smtClean="0"/>
              <a:t>ADP + 2 P</a:t>
            </a:r>
            <a:r>
              <a:rPr lang="en-CA" b="1" baseline="-25000" dirty="0" smtClean="0"/>
              <a:t>i</a:t>
            </a:r>
            <a:r>
              <a:rPr lang="en-CA" b="1" dirty="0" smtClean="0"/>
              <a:t>  </a:t>
            </a:r>
            <a:r>
              <a:rPr lang="en-CA" b="1" dirty="0" smtClean="0">
                <a:sym typeface="Wingdings" pitchFamily="2" charset="2"/>
              </a:rPr>
              <a:t>  2C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H</a:t>
            </a:r>
            <a:r>
              <a:rPr lang="en-CA" b="1" baseline="-25000" dirty="0" smtClean="0">
                <a:sym typeface="Wingdings" pitchFamily="2" charset="2"/>
              </a:rPr>
              <a:t>5</a:t>
            </a:r>
            <a:r>
              <a:rPr lang="en-CA" b="1" dirty="0" smtClean="0">
                <a:sym typeface="Wingdings" pitchFamily="2" charset="2"/>
              </a:rPr>
              <a:t>OH  +  2CO</a:t>
            </a:r>
            <a:r>
              <a:rPr lang="en-CA" b="1" baseline="-25000" dirty="0" smtClean="0"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 +   2 ATP                        </a:t>
            </a:r>
            <a:r>
              <a:rPr lang="en-CA" sz="1800" b="1" dirty="0" smtClean="0"/>
              <a:t> </a:t>
            </a:r>
            <a:r>
              <a:rPr lang="en-CA" sz="2000" b="1" dirty="0" smtClean="0"/>
              <a:t>	                                              </a:t>
            </a:r>
            <a:r>
              <a:rPr lang="en-CA" sz="2000" b="1" dirty="0" smtClean="0">
                <a:solidFill>
                  <a:srgbClr val="FF0000"/>
                </a:solidFill>
              </a:rPr>
              <a:t>ethanol</a:t>
            </a:r>
          </a:p>
          <a:p>
            <a:pPr marL="0" indent="0" algn="ctr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b="1" dirty="0" smtClean="0">
                <a:sym typeface="Wingdings" pitchFamily="2" charset="2"/>
              </a:rPr>
              <a:t>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ATP molecules </a:t>
            </a:r>
            <a:r>
              <a:rPr lang="en-CA" b="1" dirty="0" smtClean="0">
                <a:sym typeface="Wingdings" pitchFamily="2" charset="2"/>
              </a:rPr>
              <a:t>that these alcohol-fermenting organisms produce is enough to satisfy their energy needs.</a:t>
            </a:r>
          </a:p>
          <a:p>
            <a:pPr marL="0" indent="0" algn="ctr">
              <a:buNone/>
            </a:pPr>
            <a:endParaRPr lang="en-CA" b="1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CO</a:t>
            </a:r>
            <a:r>
              <a:rPr lang="en-CA" b="1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 and ethanol </a:t>
            </a:r>
            <a:r>
              <a:rPr lang="en-CA" b="1" dirty="0" smtClean="0">
                <a:sym typeface="Wingdings" pitchFamily="2" charset="2"/>
              </a:rPr>
              <a:t>are expelled as waste products 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763688" y="1440357"/>
            <a:ext cx="5904656" cy="0"/>
          </a:xfrm>
          <a:prstGeom prst="line">
            <a:avLst/>
          </a:prstGeom>
          <a:ln w="635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32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oogle.com/images?q=tbn:ANd9GcT3Zpgnm2XYJc8pKULjwVTE__ttGzDVdwG_ebeHRbnqBOXzQHV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608512" cy="340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2800" b="1" dirty="0" smtClean="0"/>
          </a:p>
          <a:p>
            <a:pPr marL="0" indent="0" algn="ctr">
              <a:buNone/>
            </a:pPr>
            <a:r>
              <a:rPr lang="en-CA" sz="2800" b="1" dirty="0" smtClean="0"/>
              <a:t>Under normal conditions, animals obtain energy from </a:t>
            </a:r>
            <a:r>
              <a:rPr lang="en-CA" sz="2800" b="1" dirty="0" smtClean="0">
                <a:solidFill>
                  <a:srgbClr val="0070C0"/>
                </a:solidFill>
              </a:rPr>
              <a:t>AEROBIC RESPIRATION</a:t>
            </a:r>
            <a:r>
              <a:rPr lang="en-CA" sz="2800" b="1" dirty="0"/>
              <a:t>;</a:t>
            </a:r>
            <a:r>
              <a:rPr lang="en-CA" sz="2800" b="1" dirty="0" smtClean="0"/>
              <a:t> </a:t>
            </a:r>
            <a:r>
              <a:rPr lang="en-CA" sz="2800" b="1" dirty="0"/>
              <a:t>h</a:t>
            </a:r>
            <a:r>
              <a:rPr lang="en-CA" sz="2800" b="1" dirty="0" smtClean="0"/>
              <a:t>owever, during strenuous exercise, muscles demand more ATP than it can produce</a:t>
            </a:r>
          </a:p>
          <a:p>
            <a:pPr marL="0" indent="0" algn="r">
              <a:buNone/>
            </a:pPr>
            <a:r>
              <a:rPr lang="en-CA" sz="2800" b="1" dirty="0">
                <a:solidFill>
                  <a:srgbClr val="FF0000"/>
                </a:solidFill>
              </a:rPr>
              <a:t>	</a:t>
            </a:r>
            <a:r>
              <a:rPr lang="en-CA" sz="2800" b="1" dirty="0" smtClean="0">
                <a:solidFill>
                  <a:srgbClr val="FF0000"/>
                </a:solidFill>
              </a:rPr>
              <a:t>													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3544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oogle.com/images?q=tbn:ANd9GcT3Zpgnm2XYJc8pKULjwVTE__ttGzDVdwG_ebeHRbnqBOXzQHV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4112664" cy="304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3" y="629103"/>
            <a:ext cx="8928992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dirty="0" smtClean="0"/>
              <a:t>Under normal conditions, animals obtain energy from </a:t>
            </a:r>
            <a:r>
              <a:rPr lang="en-CA" sz="2800" b="1" dirty="0" smtClean="0">
                <a:solidFill>
                  <a:srgbClr val="0070C0"/>
                </a:solidFill>
              </a:rPr>
              <a:t>AEROBIC RESPIRATION</a:t>
            </a:r>
            <a:r>
              <a:rPr lang="en-CA" sz="2800" b="1" dirty="0"/>
              <a:t>;</a:t>
            </a:r>
            <a:r>
              <a:rPr lang="en-CA" sz="2800" b="1" dirty="0" smtClean="0"/>
              <a:t> </a:t>
            </a:r>
            <a:r>
              <a:rPr lang="en-CA" sz="2800" b="1" dirty="0"/>
              <a:t>h</a:t>
            </a:r>
            <a:r>
              <a:rPr lang="en-CA" sz="2800" b="1" dirty="0" smtClean="0"/>
              <a:t>owever, during strenuous exercise, muscles demand more ATP than it can produce</a:t>
            </a:r>
          </a:p>
          <a:p>
            <a:pPr marL="0" indent="0" algn="r">
              <a:buNone/>
            </a:pPr>
            <a:r>
              <a:rPr lang="en-CA" sz="2800" b="1" dirty="0">
                <a:solidFill>
                  <a:srgbClr val="FF0000"/>
                </a:solidFill>
              </a:rPr>
              <a:t>	</a:t>
            </a:r>
            <a:r>
              <a:rPr lang="en-CA" sz="2800" b="1" dirty="0" smtClean="0">
                <a:solidFill>
                  <a:srgbClr val="FF0000"/>
                </a:solidFill>
              </a:rPr>
              <a:t>													     </a:t>
            </a:r>
          </a:p>
          <a:p>
            <a:pPr marL="0" indent="0" algn="r">
              <a:buNone/>
            </a:pPr>
            <a:endParaRPr lang="en-CA" sz="28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CA" sz="28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CA" sz="28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CA" sz="28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CA" sz="2800" b="1" dirty="0" smtClean="0">
                <a:solidFill>
                  <a:srgbClr val="FF0000"/>
                </a:solidFill>
              </a:rPr>
              <a:t> Under these conditions, additional ATP molecules are supplied by </a:t>
            </a:r>
            <a:r>
              <a:rPr lang="en-CA" sz="2800" b="1" u="sng" dirty="0" smtClean="0">
                <a:solidFill>
                  <a:srgbClr val="FF0000"/>
                </a:solidFill>
              </a:rPr>
              <a:t>Lactic Acid Fermentation</a:t>
            </a:r>
            <a:endParaRPr lang="en-CA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789" y="1005332"/>
            <a:ext cx="576064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CA" sz="4900" b="1" dirty="0" smtClean="0">
                <a:solidFill>
                  <a:srgbClr val="FF0000"/>
                </a:solidFill>
                <a:sym typeface="Wingdings" pitchFamily="2" charset="2"/>
              </a:rPr>
              <a:t>Lactic Acid Fermentation</a:t>
            </a:r>
            <a:endParaRPr lang="en-CA" sz="53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985112"/>
            <a:ext cx="4896544" cy="4141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NADH transfers its hydrogen atoms to pyruvate in the cytoplasm, forming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Lactic Acid</a:t>
            </a:r>
          </a:p>
          <a:p>
            <a:pPr marL="0" indent="0" algn="ctr">
              <a:buNone/>
            </a:pPr>
            <a:endParaRPr lang="en-CA" b="1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resulting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NAD</a:t>
            </a:r>
            <a:r>
              <a:rPr lang="en-CA" b="1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CA" b="1" dirty="0" smtClean="0">
                <a:sym typeface="Wingdings" pitchFamily="2" charset="2"/>
              </a:rPr>
              <a:t> can be used for glycolysis</a:t>
            </a:r>
          </a:p>
          <a:p>
            <a:pPr marL="0" indent="0" algn="ctr">
              <a:buNone/>
            </a:pPr>
            <a:endParaRPr lang="en-CA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1560" y="1268760"/>
            <a:ext cx="2920350" cy="1212454"/>
            <a:chOff x="5466337" y="2197608"/>
            <a:chExt cx="2920350" cy="1212454"/>
          </a:xfrm>
        </p:grpSpPr>
        <p:grpSp>
          <p:nvGrpSpPr>
            <p:cNvPr id="5" name="Group 4"/>
            <p:cNvGrpSpPr/>
            <p:nvPr/>
          </p:nvGrpSpPr>
          <p:grpSpPr>
            <a:xfrm rot="1930697">
              <a:off x="5466337" y="2197608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7" name="Group 6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9" name="Oval 8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12" name="Straight Connector 11"/>
                <p:cNvCxnSpPr>
                  <a:endCxn id="10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>
                <a:stCxn id="10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7013491" y="2843644"/>
              <a:ext cx="13731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b="1" dirty="0" smtClean="0">
                  <a:sym typeface="Wingdings" pitchFamily="2" charset="2"/>
                </a:rPr>
                <a:t>Pyruvate</a:t>
              </a:r>
              <a:r>
                <a:rPr lang="en-CA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 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1339846" y="2443593"/>
            <a:ext cx="0" cy="2376264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11560" y="4626701"/>
            <a:ext cx="1731885" cy="1212454"/>
            <a:chOff x="5466337" y="2197608"/>
            <a:chExt cx="1731885" cy="1212454"/>
          </a:xfrm>
        </p:grpSpPr>
        <p:grpSp>
          <p:nvGrpSpPr>
            <p:cNvPr id="29" name="Group 28"/>
            <p:cNvGrpSpPr/>
            <p:nvPr/>
          </p:nvGrpSpPr>
          <p:grpSpPr>
            <a:xfrm rot="1930697">
              <a:off x="5466337" y="2197608"/>
              <a:ext cx="1404154" cy="1212454"/>
              <a:chOff x="2403209" y="5211359"/>
              <a:chExt cx="1404154" cy="1212454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31" name="Group 30"/>
              <p:cNvGrpSpPr/>
              <p:nvPr/>
            </p:nvGrpSpPr>
            <p:grpSpPr>
              <a:xfrm>
                <a:off x="2403209" y="5211359"/>
                <a:ext cx="1404154" cy="1212454"/>
                <a:chOff x="2411760" y="1819814"/>
                <a:chExt cx="1063753" cy="889106"/>
              </a:xfrm>
              <a:grpFill/>
            </p:grpSpPr>
            <p:sp>
              <p:nvSpPr>
                <p:cNvPr id="33" name="Oval 32"/>
                <p:cNvSpPr/>
                <p:nvPr/>
              </p:nvSpPr>
              <p:spPr>
                <a:xfrm>
                  <a:off x="2411760" y="249289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843808" y="2132856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3259489" y="1819814"/>
                  <a:ext cx="216024" cy="2160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36" name="Straight Connector 35"/>
                <p:cNvCxnSpPr>
                  <a:endCxn id="34" idx="3"/>
                </p:cNvCxnSpPr>
                <p:nvPr/>
              </p:nvCxnSpPr>
              <p:spPr>
                <a:xfrm flipV="1">
                  <a:off x="2611417" y="2317244"/>
                  <a:ext cx="264027" cy="20772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>
                <a:stCxn id="34" idx="7"/>
              </p:cNvCxnSpPr>
              <p:nvPr/>
            </p:nvCxnSpPr>
            <p:spPr>
              <a:xfrm rot="19669303">
                <a:off x="3182942" y="5562971"/>
                <a:ext cx="444518" cy="671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/>
            <p:cNvSpPr/>
            <p:nvPr/>
          </p:nvSpPr>
          <p:spPr>
            <a:xfrm>
              <a:off x="7013491" y="284364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CA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195736" y="5412156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>
                <a:sym typeface="Wingdings" pitchFamily="2" charset="2"/>
              </a:rPr>
              <a:t>Lactic Acid</a:t>
            </a:r>
            <a:endParaRPr lang="en-CA" sz="2400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grpSp>
        <p:nvGrpSpPr>
          <p:cNvPr id="37" name="Group 36"/>
          <p:cNvGrpSpPr/>
          <p:nvPr/>
        </p:nvGrpSpPr>
        <p:grpSpPr>
          <a:xfrm flipH="1">
            <a:off x="1715798" y="3140968"/>
            <a:ext cx="1145698" cy="749779"/>
            <a:chOff x="881662" y="1984639"/>
            <a:chExt cx="1243827" cy="1398641"/>
          </a:xfrm>
        </p:grpSpPr>
        <p:sp>
          <p:nvSpPr>
            <p:cNvPr id="38" name="Rectangle 37"/>
            <p:cNvSpPr/>
            <p:nvPr/>
          </p:nvSpPr>
          <p:spPr>
            <a:xfrm>
              <a:off x="881662" y="1984639"/>
              <a:ext cx="903564" cy="74636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000" b="1" dirty="0" smtClean="0"/>
                <a:t>NADH</a:t>
              </a:r>
              <a:endParaRPr lang="en-CA" sz="2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53523" y="2636913"/>
              <a:ext cx="820029" cy="74636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CA" sz="2000" b="1" dirty="0" smtClean="0"/>
                <a:t>NAD</a:t>
              </a:r>
              <a:r>
                <a:rPr lang="en-CA" sz="2000" b="1" baseline="30000" dirty="0" smtClean="0"/>
                <a:t>+</a:t>
              </a:r>
              <a:endParaRPr lang="en-CA" sz="2000" b="1" baseline="30000" dirty="0"/>
            </a:p>
          </p:txBody>
        </p:sp>
        <p:sp>
          <p:nvSpPr>
            <p:cNvPr id="40" name="Curved Left Arrow 39"/>
            <p:cNvSpPr/>
            <p:nvPr/>
          </p:nvSpPr>
          <p:spPr>
            <a:xfrm>
              <a:off x="1858920" y="2289446"/>
              <a:ext cx="266569" cy="720649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54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579296" cy="1143000"/>
          </a:xfrm>
        </p:spPr>
        <p:txBody>
          <a:bodyPr>
            <a:normAutofit/>
          </a:bodyPr>
          <a:lstStyle/>
          <a:p>
            <a:pPr marL="0" indent="0"/>
            <a:r>
              <a:rPr lang="en-CA" sz="4900" b="1" dirty="0" smtClean="0">
                <a:solidFill>
                  <a:srgbClr val="FF0000"/>
                </a:solidFill>
                <a:sym typeface="Wingdings" pitchFamily="2" charset="2"/>
              </a:rPr>
              <a:t>Lactic Acid Fermentation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27373"/>
            <a:ext cx="85324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  C</a:t>
            </a:r>
            <a:r>
              <a:rPr lang="en-CA" sz="2800" b="1" baseline="-25000" dirty="0" smtClean="0"/>
              <a:t>6</a:t>
            </a:r>
            <a:r>
              <a:rPr lang="en-CA" sz="2800" b="1" dirty="0" smtClean="0"/>
              <a:t>H</a:t>
            </a:r>
            <a:r>
              <a:rPr lang="en-CA" sz="2800" b="1" baseline="-25000" dirty="0" smtClean="0"/>
              <a:t>12</a:t>
            </a:r>
            <a:r>
              <a:rPr lang="en-CA" sz="2800" b="1" dirty="0" smtClean="0"/>
              <a:t>O</a:t>
            </a:r>
            <a:r>
              <a:rPr lang="en-CA" sz="2800" b="1" baseline="-25000" dirty="0" smtClean="0"/>
              <a:t>6</a:t>
            </a:r>
            <a:r>
              <a:rPr lang="en-CA" sz="2800" b="1" dirty="0" smtClean="0"/>
              <a:t>  +  2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smtClean="0"/>
              <a:t>ADP + 2 P</a:t>
            </a:r>
            <a:r>
              <a:rPr lang="en-CA" sz="2800" b="1" baseline="-25000" dirty="0" smtClean="0"/>
              <a:t>i</a:t>
            </a:r>
            <a:r>
              <a:rPr lang="en-CA" sz="2800" b="1" dirty="0" smtClean="0"/>
              <a:t>  </a:t>
            </a:r>
            <a:r>
              <a:rPr lang="en-CA" sz="2800" b="1" dirty="0" smtClean="0">
                <a:sym typeface="Wingdings" pitchFamily="2" charset="2"/>
              </a:rPr>
              <a:t>  2C</a:t>
            </a:r>
            <a:r>
              <a:rPr lang="en-CA" sz="2800" b="1" baseline="-25000" dirty="0" smtClean="0">
                <a:sym typeface="Wingdings" pitchFamily="2" charset="2"/>
              </a:rPr>
              <a:t>3</a:t>
            </a:r>
            <a:r>
              <a:rPr lang="en-CA" sz="2800" b="1" dirty="0" smtClean="0">
                <a:sym typeface="Wingdings" pitchFamily="2" charset="2"/>
              </a:rPr>
              <a:t>H</a:t>
            </a:r>
            <a:r>
              <a:rPr lang="en-CA" sz="2800" b="1" baseline="-25000" dirty="0" smtClean="0">
                <a:sym typeface="Wingdings" pitchFamily="2" charset="2"/>
              </a:rPr>
              <a:t>6</a:t>
            </a:r>
            <a:r>
              <a:rPr lang="en-CA" sz="2800" b="1" dirty="0" smtClean="0">
                <a:sym typeface="Wingdings" pitchFamily="2" charset="2"/>
              </a:rPr>
              <a:t>O</a:t>
            </a:r>
            <a:r>
              <a:rPr lang="en-CA" sz="2800" b="1" baseline="-25000" dirty="0" smtClean="0">
                <a:sym typeface="Wingdings" pitchFamily="2" charset="2"/>
              </a:rPr>
              <a:t>3</a:t>
            </a:r>
            <a:r>
              <a:rPr lang="en-CA" sz="2800" b="1" dirty="0" smtClean="0">
                <a:sym typeface="Wingdings" pitchFamily="2" charset="2"/>
              </a:rPr>
              <a:t>  +   2 ATP                        </a:t>
            </a:r>
            <a:r>
              <a:rPr lang="en-CA" sz="2000" b="1" dirty="0" smtClean="0"/>
              <a:t> 	                                                        </a:t>
            </a:r>
            <a:r>
              <a:rPr lang="en-CA" sz="2000" b="1" dirty="0" smtClean="0">
                <a:solidFill>
                  <a:srgbClr val="FF0000"/>
                </a:solidFill>
              </a:rPr>
              <a:t>Lactic Acid</a:t>
            </a:r>
          </a:p>
          <a:p>
            <a:pPr marL="0" indent="0" algn="ctr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accumulation of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lactic acid </a:t>
            </a:r>
            <a:r>
              <a:rPr lang="en-CA" b="1" dirty="0" smtClean="0">
                <a:sym typeface="Wingdings" pitchFamily="2" charset="2"/>
              </a:rPr>
              <a:t>in muscles causes stiffness, soreness and fatigue</a:t>
            </a:r>
          </a:p>
          <a:p>
            <a:pPr marL="0" indent="0" algn="ctr">
              <a:buNone/>
            </a:pPr>
            <a:endParaRPr lang="en-CA" b="1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When vigorous exercise ends, lactic acid is converted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back to pyruvate</a:t>
            </a:r>
            <a:r>
              <a:rPr lang="en-CA" b="1" dirty="0" smtClean="0">
                <a:sym typeface="Wingdings" pitchFamily="2" charset="2"/>
              </a:rPr>
              <a:t>, which can undergo the remaining stages of </a:t>
            </a:r>
            <a:r>
              <a:rPr lang="en-CA" b="1" u="sng" dirty="0" smtClean="0">
                <a:sym typeface="Wingdings" pitchFamily="2" charset="2"/>
              </a:rPr>
              <a:t>aerobic</a:t>
            </a:r>
            <a:r>
              <a:rPr lang="en-CA" b="1" dirty="0" smtClean="0">
                <a:sym typeface="Wingdings" pitchFamily="2" charset="2"/>
              </a:rPr>
              <a:t> respiration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47664" y="1453696"/>
            <a:ext cx="5904656" cy="0"/>
          </a:xfrm>
          <a:prstGeom prst="line">
            <a:avLst/>
          </a:prstGeom>
          <a:ln w="635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58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2 Types of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608512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Aerobic cellular respiration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CA" dirty="0" smtClean="0"/>
              <a:t>Needs oxygen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CA" dirty="0" smtClean="0"/>
              <a:t>Complete oxidation of glucose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CA" dirty="0" smtClean="0"/>
              <a:t>End product: CO</a:t>
            </a:r>
            <a:r>
              <a:rPr lang="en-CA" sz="1800" dirty="0" smtClean="0"/>
              <a:t>2</a:t>
            </a:r>
            <a:r>
              <a:rPr lang="en-CA" dirty="0" smtClean="0"/>
              <a:t>, H2O, 36 ATP</a:t>
            </a:r>
          </a:p>
          <a:p>
            <a:pPr marL="365760" lvl="1" indent="0">
              <a:buNone/>
            </a:pPr>
            <a:endParaRPr lang="en-CA" dirty="0" smtClean="0"/>
          </a:p>
          <a:p>
            <a:pPr marL="52578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Anaerobic cellular respiration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CA" dirty="0" smtClean="0"/>
              <a:t>No oxygen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CA" dirty="0" smtClean="0"/>
              <a:t>Glucose is not oxidized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CA" dirty="0" smtClean="0"/>
              <a:t>Two types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CA" dirty="0" smtClean="0"/>
              <a:t>Both produce 2 ATP molecules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763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b="1" dirty="0" smtClean="0"/>
              <a:t>Stages Involved…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59" y="120729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70C0"/>
                </a:solidFill>
              </a:rPr>
              <a:t>1) AEROBIC Cellular Respiration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1) Glycolysis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Pyruvate Oxidation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3) The Krebs Cycle</a:t>
            </a:r>
          </a:p>
          <a:p>
            <a:pPr marL="0" indent="0">
              <a:buNone/>
            </a:pPr>
            <a:r>
              <a:rPr lang="en-CA" dirty="0" smtClean="0"/>
              <a:t>	4) Electron Transport Chain &amp; Chemiosmosis</a:t>
            </a:r>
          </a:p>
          <a:p>
            <a:pPr marL="0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2) ANAEROBIC Cellular Respiration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	</a:t>
            </a:r>
            <a:r>
              <a:rPr lang="en-CA" b="1" dirty="0" smtClean="0"/>
              <a:t>1) Glycolysis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2) Fermentation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39374" y="5517232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/>
              <a:t>Note that both process start with Glycolysis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3240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265</TotalTime>
  <Words>2294</Words>
  <Application>Microsoft Office PowerPoint</Application>
  <PresentationFormat>On-screen Show (4:3)</PresentationFormat>
  <Paragraphs>799</Paragraphs>
  <Slides>79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Austin</vt:lpstr>
      <vt:lpstr>7.1</vt:lpstr>
      <vt:lpstr>7.1</vt:lpstr>
      <vt:lpstr>Cellular Respiration</vt:lpstr>
      <vt:lpstr>Clothespins and Muscle Fatigue Activity</vt:lpstr>
      <vt:lpstr>Molecules in Cellular Respiration</vt:lpstr>
      <vt:lpstr>Glucose and ATP</vt:lpstr>
      <vt:lpstr>Releasing Energy</vt:lpstr>
      <vt:lpstr>2 Types of Cellular Respiration</vt:lpstr>
      <vt:lpstr>Stages Involved…</vt:lpstr>
      <vt:lpstr>Cellular Respiration  Reaction Summaries…</vt:lpstr>
      <vt:lpstr>7.2</vt:lpstr>
      <vt:lpstr>Energy, Cells, ATP</vt:lpstr>
      <vt:lpstr>Glycolysis</vt:lpstr>
      <vt:lpstr>PowerPoint Presentation</vt:lpstr>
      <vt:lpstr>Glycolysis is Greek for “Sugar Splitting”</vt:lpstr>
      <vt:lpstr>Glycolysis</vt:lpstr>
      <vt:lpstr>Glycolysis</vt:lpstr>
      <vt:lpstr>Glycolysis</vt:lpstr>
      <vt:lpstr>Glycolysis</vt:lpstr>
      <vt:lpstr>Glycolysis</vt:lpstr>
      <vt:lpstr>Glycolysis</vt:lpstr>
      <vt:lpstr>Glycolysis</vt:lpstr>
      <vt:lpstr>Glycolysis</vt:lpstr>
      <vt:lpstr>Glycolysis</vt:lpstr>
      <vt:lpstr>Glycolysis</vt:lpstr>
      <vt:lpstr> Net Equation of Glycolysis:</vt:lpstr>
      <vt:lpstr>Stages Involved…</vt:lpstr>
      <vt:lpstr>Glycolysis</vt:lpstr>
      <vt:lpstr>NET ATP GAIN SO FAR</vt:lpstr>
      <vt:lpstr>7.3</vt:lpstr>
      <vt:lpstr>Stages Involved…</vt:lpstr>
      <vt:lpstr>Mitochondria</vt:lpstr>
      <vt:lpstr>Mitochondria</vt:lpstr>
      <vt:lpstr>Mitochondria</vt:lpstr>
      <vt:lpstr>Mitochondria</vt:lpstr>
      <vt:lpstr>Stages Involved…</vt:lpstr>
      <vt:lpstr>Stage 2: Pyruvate Oxidation</vt:lpstr>
      <vt:lpstr>Stage 2: Pyruvate Oxidation</vt:lpstr>
      <vt:lpstr>Stage 2: Pyruvate Oxidation</vt:lpstr>
      <vt:lpstr>Stage 2: Pyruvate Oxidation</vt:lpstr>
      <vt:lpstr>Stage 2: Pyruvate Oxidation</vt:lpstr>
      <vt:lpstr>PowerPoint Presentation</vt:lpstr>
      <vt:lpstr>PowerPoint Presentation</vt:lpstr>
      <vt:lpstr>PowerPoint Presentation</vt:lpstr>
      <vt:lpstr>Stage 3: The Krebs Cycle</vt:lpstr>
      <vt:lpstr>Stage 3: The Krebs Cycle</vt:lpstr>
      <vt:lpstr>Stage 3: The Krebs Cycle</vt:lpstr>
      <vt:lpstr>Stage 3: The Krebs Cycle</vt:lpstr>
      <vt:lpstr>Stage 3: The Krebs Cycle</vt:lpstr>
      <vt:lpstr>Stage 3: The Krebs Cycle</vt:lpstr>
      <vt:lpstr>Stage 3: The Krebs Cycle</vt:lpstr>
      <vt:lpstr>So, from 1 Glucose Molecule…</vt:lpstr>
      <vt:lpstr>So, from 1 Glucose Molecule…</vt:lpstr>
      <vt:lpstr>NET ATP GAIN SO FAR</vt:lpstr>
      <vt:lpstr>NET ATP GAIN SO FAR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Stage 4: Electron Transport &amp; Chemiosmosis</vt:lpstr>
      <vt:lpstr>   SUMMARY OF AEROBIC CELLULAR RESPIRATION</vt:lpstr>
      <vt:lpstr>Aerobic Balance Sheet</vt:lpstr>
      <vt:lpstr>7.4</vt:lpstr>
      <vt:lpstr>Anaerobic Cellular Respiration</vt:lpstr>
      <vt:lpstr>Stages Involved…</vt:lpstr>
      <vt:lpstr>Anaerobic Cellular Respiration</vt:lpstr>
      <vt:lpstr>                            Alcohol Fermentation</vt:lpstr>
      <vt:lpstr>                           Alcohol Fermentation</vt:lpstr>
      <vt:lpstr>PowerPoint Presentation</vt:lpstr>
      <vt:lpstr>Alcohol Fermentation</vt:lpstr>
      <vt:lpstr>PowerPoint Presentation</vt:lpstr>
      <vt:lpstr>PowerPoint Presentation</vt:lpstr>
      <vt:lpstr>Lactic Acid Fermentation</vt:lpstr>
      <vt:lpstr>Lactic Acid Fermentation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</dc:title>
  <dc:creator>Kira</dc:creator>
  <cp:lastModifiedBy>Kira</cp:lastModifiedBy>
  <cp:revision>20</cp:revision>
  <dcterms:created xsi:type="dcterms:W3CDTF">2012-10-19T17:17:28Z</dcterms:created>
  <dcterms:modified xsi:type="dcterms:W3CDTF">2012-10-27T19:20:36Z</dcterms:modified>
</cp:coreProperties>
</file>