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8" r:id="rId2"/>
    <p:sldId id="265" r:id="rId3"/>
    <p:sldId id="262" r:id="rId4"/>
    <p:sldId id="263" r:id="rId5"/>
    <p:sldId id="261" r:id="rId6"/>
    <p:sldId id="264" r:id="rId7"/>
    <p:sldId id="259" r:id="rId8"/>
    <p:sldId id="260" r:id="rId9"/>
    <p:sldId id="266" r:id="rId10"/>
    <p:sldId id="267" r:id="rId11"/>
    <p:sldId id="269" r:id="rId12"/>
    <p:sldId id="268" r:id="rId13"/>
    <p:sldId id="270" r:id="rId14"/>
    <p:sldId id="271" r:id="rId15"/>
    <p:sldId id="274" r:id="rId16"/>
    <p:sldId id="272" r:id="rId17"/>
    <p:sldId id="273" r:id="rId18"/>
    <p:sldId id="275" r:id="rId19"/>
    <p:sldId id="276" r:id="rId20"/>
    <p:sldId id="277" r:id="rId21"/>
    <p:sldId id="279" r:id="rId22"/>
    <p:sldId id="281" r:id="rId23"/>
    <p:sldId id="280" r:id="rId24"/>
    <p:sldId id="282" r:id="rId25"/>
    <p:sldId id="283" r:id="rId26"/>
    <p:sldId id="284" r:id="rId27"/>
    <p:sldId id="278" r:id="rId28"/>
    <p:sldId id="285" r:id="rId29"/>
    <p:sldId id="286" r:id="rId30"/>
    <p:sldId id="287" r:id="rId31"/>
    <p:sldId id="289" r:id="rId32"/>
    <p:sldId id="292" r:id="rId33"/>
    <p:sldId id="290" r:id="rId34"/>
    <p:sldId id="293" r:id="rId35"/>
    <p:sldId id="294" r:id="rId36"/>
    <p:sldId id="295" r:id="rId37"/>
    <p:sldId id="296" r:id="rId38"/>
    <p:sldId id="297" r:id="rId39"/>
    <p:sldId id="288" r:id="rId40"/>
    <p:sldId id="29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72" y="-6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5B4496-3580-4176-B54D-3E0B8AE87C00}" type="datetimeFigureOut">
              <a:rPr lang="en-CA" smtClean="0"/>
              <a:t>29/05/2012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5C9818-8E4C-4F8D-AA20-B646DA4A3F0C}" type="slidenum">
              <a:rPr lang="en-CA" smtClean="0"/>
              <a:t>‹#›</a:t>
            </a:fld>
            <a:endParaRPr lang="en-CA"/>
          </a:p>
        </p:txBody>
      </p:sp>
    </p:spTree>
    <p:extLst>
      <p:ext uri="{BB962C8B-B14F-4D97-AF65-F5344CB8AC3E}">
        <p14:creationId xmlns:p14="http://schemas.microsoft.com/office/powerpoint/2010/main" val="1826530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5C9818-8E4C-4F8D-AA20-B646DA4A3F0C}" type="slidenum">
              <a:rPr lang="en-CA" smtClean="0"/>
              <a:t>4</a:t>
            </a:fld>
            <a:endParaRPr lang="en-CA"/>
          </a:p>
        </p:txBody>
      </p:sp>
    </p:spTree>
    <p:extLst>
      <p:ext uri="{BB962C8B-B14F-4D97-AF65-F5344CB8AC3E}">
        <p14:creationId xmlns:p14="http://schemas.microsoft.com/office/powerpoint/2010/main" val="4187753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5C9818-8E4C-4F8D-AA20-B646DA4A3F0C}" type="slidenum">
              <a:rPr lang="en-CA" smtClean="0"/>
              <a:t>20</a:t>
            </a:fld>
            <a:endParaRPr lang="en-CA"/>
          </a:p>
        </p:txBody>
      </p:sp>
    </p:spTree>
    <p:extLst>
      <p:ext uri="{BB962C8B-B14F-4D97-AF65-F5344CB8AC3E}">
        <p14:creationId xmlns:p14="http://schemas.microsoft.com/office/powerpoint/2010/main" val="3977299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5C9818-8E4C-4F8D-AA20-B646DA4A3F0C}" type="slidenum">
              <a:rPr lang="en-CA" smtClean="0"/>
              <a:t>21</a:t>
            </a:fld>
            <a:endParaRPr lang="en-CA"/>
          </a:p>
        </p:txBody>
      </p:sp>
    </p:spTree>
    <p:extLst>
      <p:ext uri="{BB962C8B-B14F-4D97-AF65-F5344CB8AC3E}">
        <p14:creationId xmlns:p14="http://schemas.microsoft.com/office/powerpoint/2010/main" val="3977299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5C9818-8E4C-4F8D-AA20-B646DA4A3F0C}" type="slidenum">
              <a:rPr lang="en-CA" smtClean="0"/>
              <a:t>22</a:t>
            </a:fld>
            <a:endParaRPr lang="en-CA"/>
          </a:p>
        </p:txBody>
      </p:sp>
    </p:spTree>
    <p:extLst>
      <p:ext uri="{BB962C8B-B14F-4D97-AF65-F5344CB8AC3E}">
        <p14:creationId xmlns:p14="http://schemas.microsoft.com/office/powerpoint/2010/main" val="3977299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5C9818-8E4C-4F8D-AA20-B646DA4A3F0C}" type="slidenum">
              <a:rPr lang="en-CA" smtClean="0"/>
              <a:t>23</a:t>
            </a:fld>
            <a:endParaRPr lang="en-CA"/>
          </a:p>
        </p:txBody>
      </p:sp>
    </p:spTree>
    <p:extLst>
      <p:ext uri="{BB962C8B-B14F-4D97-AF65-F5344CB8AC3E}">
        <p14:creationId xmlns:p14="http://schemas.microsoft.com/office/powerpoint/2010/main" val="3977299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5C9818-8E4C-4F8D-AA20-B646DA4A3F0C}" type="slidenum">
              <a:rPr lang="en-CA" smtClean="0"/>
              <a:t>9</a:t>
            </a:fld>
            <a:endParaRPr lang="en-CA"/>
          </a:p>
        </p:txBody>
      </p:sp>
    </p:spTree>
    <p:extLst>
      <p:ext uri="{BB962C8B-B14F-4D97-AF65-F5344CB8AC3E}">
        <p14:creationId xmlns:p14="http://schemas.microsoft.com/office/powerpoint/2010/main" val="1331691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5C9818-8E4C-4F8D-AA20-B646DA4A3F0C}" type="slidenum">
              <a:rPr lang="en-CA" smtClean="0"/>
              <a:t>13</a:t>
            </a:fld>
            <a:endParaRPr lang="en-CA"/>
          </a:p>
        </p:txBody>
      </p:sp>
    </p:spTree>
    <p:extLst>
      <p:ext uri="{BB962C8B-B14F-4D97-AF65-F5344CB8AC3E}">
        <p14:creationId xmlns:p14="http://schemas.microsoft.com/office/powerpoint/2010/main" val="3977299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5C9818-8E4C-4F8D-AA20-B646DA4A3F0C}" type="slidenum">
              <a:rPr lang="en-CA" smtClean="0"/>
              <a:t>14</a:t>
            </a:fld>
            <a:endParaRPr lang="en-CA"/>
          </a:p>
        </p:txBody>
      </p:sp>
    </p:spTree>
    <p:extLst>
      <p:ext uri="{BB962C8B-B14F-4D97-AF65-F5344CB8AC3E}">
        <p14:creationId xmlns:p14="http://schemas.microsoft.com/office/powerpoint/2010/main" val="3977299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5C9818-8E4C-4F8D-AA20-B646DA4A3F0C}" type="slidenum">
              <a:rPr lang="en-CA" smtClean="0"/>
              <a:t>15</a:t>
            </a:fld>
            <a:endParaRPr lang="en-CA"/>
          </a:p>
        </p:txBody>
      </p:sp>
    </p:spTree>
    <p:extLst>
      <p:ext uri="{BB962C8B-B14F-4D97-AF65-F5344CB8AC3E}">
        <p14:creationId xmlns:p14="http://schemas.microsoft.com/office/powerpoint/2010/main" val="3977299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5C9818-8E4C-4F8D-AA20-B646DA4A3F0C}" type="slidenum">
              <a:rPr lang="en-CA" smtClean="0"/>
              <a:t>16</a:t>
            </a:fld>
            <a:endParaRPr lang="en-CA"/>
          </a:p>
        </p:txBody>
      </p:sp>
    </p:spTree>
    <p:extLst>
      <p:ext uri="{BB962C8B-B14F-4D97-AF65-F5344CB8AC3E}">
        <p14:creationId xmlns:p14="http://schemas.microsoft.com/office/powerpoint/2010/main" val="3977299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5C9818-8E4C-4F8D-AA20-B646DA4A3F0C}" type="slidenum">
              <a:rPr lang="en-CA" smtClean="0"/>
              <a:t>17</a:t>
            </a:fld>
            <a:endParaRPr lang="en-CA"/>
          </a:p>
        </p:txBody>
      </p:sp>
    </p:spTree>
    <p:extLst>
      <p:ext uri="{BB962C8B-B14F-4D97-AF65-F5344CB8AC3E}">
        <p14:creationId xmlns:p14="http://schemas.microsoft.com/office/powerpoint/2010/main" val="3977299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5C9818-8E4C-4F8D-AA20-B646DA4A3F0C}" type="slidenum">
              <a:rPr lang="en-CA" smtClean="0"/>
              <a:t>18</a:t>
            </a:fld>
            <a:endParaRPr lang="en-CA"/>
          </a:p>
        </p:txBody>
      </p:sp>
    </p:spTree>
    <p:extLst>
      <p:ext uri="{BB962C8B-B14F-4D97-AF65-F5344CB8AC3E}">
        <p14:creationId xmlns:p14="http://schemas.microsoft.com/office/powerpoint/2010/main" val="3977299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5C9818-8E4C-4F8D-AA20-B646DA4A3F0C}" type="slidenum">
              <a:rPr lang="en-CA" smtClean="0"/>
              <a:t>19</a:t>
            </a:fld>
            <a:endParaRPr lang="en-CA"/>
          </a:p>
        </p:txBody>
      </p:sp>
    </p:spTree>
    <p:extLst>
      <p:ext uri="{BB962C8B-B14F-4D97-AF65-F5344CB8AC3E}">
        <p14:creationId xmlns:p14="http://schemas.microsoft.com/office/powerpoint/2010/main" val="3977299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70074E46-3B98-447D-9C54-44047687EEEF}" type="datetimeFigureOut">
              <a:rPr lang="en-CA" smtClean="0"/>
              <a:t>29/05/2012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F088CD5-1C97-4460-A46C-68ABB56FBF1B}" type="slidenum">
              <a:rPr lang="en-CA" smtClean="0"/>
              <a:t>‹#›</a:t>
            </a:fld>
            <a:endParaRPr lang="en-CA"/>
          </a:p>
        </p:txBody>
      </p:sp>
    </p:spTree>
    <p:extLst>
      <p:ext uri="{BB962C8B-B14F-4D97-AF65-F5344CB8AC3E}">
        <p14:creationId xmlns:p14="http://schemas.microsoft.com/office/powerpoint/2010/main" val="390052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0074E46-3B98-447D-9C54-44047687EEEF}" type="datetimeFigureOut">
              <a:rPr lang="en-CA" smtClean="0"/>
              <a:t>29/05/2012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F088CD5-1C97-4460-A46C-68ABB56FBF1B}" type="slidenum">
              <a:rPr lang="en-CA" smtClean="0"/>
              <a:t>‹#›</a:t>
            </a:fld>
            <a:endParaRPr lang="en-CA"/>
          </a:p>
        </p:txBody>
      </p:sp>
    </p:spTree>
    <p:extLst>
      <p:ext uri="{BB962C8B-B14F-4D97-AF65-F5344CB8AC3E}">
        <p14:creationId xmlns:p14="http://schemas.microsoft.com/office/powerpoint/2010/main" val="2800960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0074E46-3B98-447D-9C54-44047687EEEF}" type="datetimeFigureOut">
              <a:rPr lang="en-CA" smtClean="0"/>
              <a:t>29/05/2012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F088CD5-1C97-4460-A46C-68ABB56FBF1B}" type="slidenum">
              <a:rPr lang="en-CA" smtClean="0"/>
              <a:t>‹#›</a:t>
            </a:fld>
            <a:endParaRPr lang="en-CA"/>
          </a:p>
        </p:txBody>
      </p:sp>
    </p:spTree>
    <p:extLst>
      <p:ext uri="{BB962C8B-B14F-4D97-AF65-F5344CB8AC3E}">
        <p14:creationId xmlns:p14="http://schemas.microsoft.com/office/powerpoint/2010/main" val="422178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0074E46-3B98-447D-9C54-44047687EEEF}" type="datetimeFigureOut">
              <a:rPr lang="en-CA" smtClean="0"/>
              <a:t>29/05/2012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F088CD5-1C97-4460-A46C-68ABB56FBF1B}" type="slidenum">
              <a:rPr lang="en-CA" smtClean="0"/>
              <a:t>‹#›</a:t>
            </a:fld>
            <a:endParaRPr lang="en-CA"/>
          </a:p>
        </p:txBody>
      </p:sp>
    </p:spTree>
    <p:extLst>
      <p:ext uri="{BB962C8B-B14F-4D97-AF65-F5344CB8AC3E}">
        <p14:creationId xmlns:p14="http://schemas.microsoft.com/office/powerpoint/2010/main" val="768646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074E46-3B98-447D-9C54-44047687EEEF}" type="datetimeFigureOut">
              <a:rPr lang="en-CA" smtClean="0"/>
              <a:t>29/05/2012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F088CD5-1C97-4460-A46C-68ABB56FBF1B}" type="slidenum">
              <a:rPr lang="en-CA" smtClean="0"/>
              <a:t>‹#›</a:t>
            </a:fld>
            <a:endParaRPr lang="en-CA"/>
          </a:p>
        </p:txBody>
      </p:sp>
    </p:spTree>
    <p:extLst>
      <p:ext uri="{BB962C8B-B14F-4D97-AF65-F5344CB8AC3E}">
        <p14:creationId xmlns:p14="http://schemas.microsoft.com/office/powerpoint/2010/main" val="1291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0074E46-3B98-447D-9C54-44047687EEEF}" type="datetimeFigureOut">
              <a:rPr lang="en-CA" smtClean="0"/>
              <a:t>29/05/2012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F088CD5-1C97-4460-A46C-68ABB56FBF1B}" type="slidenum">
              <a:rPr lang="en-CA" smtClean="0"/>
              <a:t>‹#›</a:t>
            </a:fld>
            <a:endParaRPr lang="en-CA"/>
          </a:p>
        </p:txBody>
      </p:sp>
    </p:spTree>
    <p:extLst>
      <p:ext uri="{BB962C8B-B14F-4D97-AF65-F5344CB8AC3E}">
        <p14:creationId xmlns:p14="http://schemas.microsoft.com/office/powerpoint/2010/main" val="1247946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0074E46-3B98-447D-9C54-44047687EEEF}" type="datetimeFigureOut">
              <a:rPr lang="en-CA" smtClean="0"/>
              <a:t>29/05/2012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F088CD5-1C97-4460-A46C-68ABB56FBF1B}" type="slidenum">
              <a:rPr lang="en-CA" smtClean="0"/>
              <a:t>‹#›</a:t>
            </a:fld>
            <a:endParaRPr lang="en-CA"/>
          </a:p>
        </p:txBody>
      </p:sp>
    </p:spTree>
    <p:extLst>
      <p:ext uri="{BB962C8B-B14F-4D97-AF65-F5344CB8AC3E}">
        <p14:creationId xmlns:p14="http://schemas.microsoft.com/office/powerpoint/2010/main" val="194242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0074E46-3B98-447D-9C54-44047687EEEF}" type="datetimeFigureOut">
              <a:rPr lang="en-CA" smtClean="0"/>
              <a:t>29/05/2012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F088CD5-1C97-4460-A46C-68ABB56FBF1B}" type="slidenum">
              <a:rPr lang="en-CA" smtClean="0"/>
              <a:t>‹#›</a:t>
            </a:fld>
            <a:endParaRPr lang="en-CA"/>
          </a:p>
        </p:txBody>
      </p:sp>
    </p:spTree>
    <p:extLst>
      <p:ext uri="{BB962C8B-B14F-4D97-AF65-F5344CB8AC3E}">
        <p14:creationId xmlns:p14="http://schemas.microsoft.com/office/powerpoint/2010/main" val="4157431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74E46-3B98-447D-9C54-44047687EEEF}" type="datetimeFigureOut">
              <a:rPr lang="en-CA" smtClean="0"/>
              <a:t>29/05/2012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F088CD5-1C97-4460-A46C-68ABB56FBF1B}" type="slidenum">
              <a:rPr lang="en-CA" smtClean="0"/>
              <a:t>‹#›</a:t>
            </a:fld>
            <a:endParaRPr lang="en-CA"/>
          </a:p>
        </p:txBody>
      </p:sp>
    </p:spTree>
    <p:extLst>
      <p:ext uri="{BB962C8B-B14F-4D97-AF65-F5344CB8AC3E}">
        <p14:creationId xmlns:p14="http://schemas.microsoft.com/office/powerpoint/2010/main" val="3484255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74E46-3B98-447D-9C54-44047687EEEF}" type="datetimeFigureOut">
              <a:rPr lang="en-CA" smtClean="0"/>
              <a:t>29/05/2012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F088CD5-1C97-4460-A46C-68ABB56FBF1B}" type="slidenum">
              <a:rPr lang="en-CA" smtClean="0"/>
              <a:t>‹#›</a:t>
            </a:fld>
            <a:endParaRPr lang="en-CA"/>
          </a:p>
        </p:txBody>
      </p:sp>
    </p:spTree>
    <p:extLst>
      <p:ext uri="{BB962C8B-B14F-4D97-AF65-F5344CB8AC3E}">
        <p14:creationId xmlns:p14="http://schemas.microsoft.com/office/powerpoint/2010/main" val="463897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74E46-3B98-447D-9C54-44047687EEEF}" type="datetimeFigureOut">
              <a:rPr lang="en-CA" smtClean="0"/>
              <a:t>29/05/2012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F088CD5-1C97-4460-A46C-68ABB56FBF1B}" type="slidenum">
              <a:rPr lang="en-CA" smtClean="0"/>
              <a:t>‹#›</a:t>
            </a:fld>
            <a:endParaRPr lang="en-CA"/>
          </a:p>
        </p:txBody>
      </p:sp>
    </p:spTree>
    <p:extLst>
      <p:ext uri="{BB962C8B-B14F-4D97-AF65-F5344CB8AC3E}">
        <p14:creationId xmlns:p14="http://schemas.microsoft.com/office/powerpoint/2010/main" val="1297699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74E46-3B98-447D-9C54-44047687EEEF}" type="datetimeFigureOut">
              <a:rPr lang="en-CA" smtClean="0"/>
              <a:t>29/05/2012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088CD5-1C97-4460-A46C-68ABB56FBF1B}" type="slidenum">
              <a:rPr lang="en-CA" smtClean="0"/>
              <a:t>‹#›</a:t>
            </a:fld>
            <a:endParaRPr lang="en-CA"/>
          </a:p>
        </p:txBody>
      </p:sp>
    </p:spTree>
    <p:extLst>
      <p:ext uri="{BB962C8B-B14F-4D97-AF65-F5344CB8AC3E}">
        <p14:creationId xmlns:p14="http://schemas.microsoft.com/office/powerpoint/2010/main" val="985309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hoolworkhelper.net/wp-content/uploads/2011/04/Homologous-Features.jp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a:bodyPr>
          <a:lstStyle/>
          <a:p>
            <a:r>
              <a:rPr lang="en-CA" sz="4800" b="1" u="sng" dirty="0" smtClean="0"/>
              <a:t>Evidence for Evolution</a:t>
            </a:r>
            <a:endParaRPr lang="en-CA" sz="4800" b="1" u="sng" dirty="0"/>
          </a:p>
        </p:txBody>
      </p:sp>
      <p:sp>
        <p:nvSpPr>
          <p:cNvPr id="3" name="Content Placeholder 2"/>
          <p:cNvSpPr>
            <a:spLocks noGrp="1"/>
          </p:cNvSpPr>
          <p:nvPr>
            <p:ph idx="1"/>
          </p:nvPr>
        </p:nvSpPr>
        <p:spPr>
          <a:xfrm>
            <a:off x="179512" y="1340768"/>
            <a:ext cx="8964488" cy="4785395"/>
          </a:xfrm>
        </p:spPr>
        <p:txBody>
          <a:bodyPr>
            <a:normAutofit lnSpcReduction="10000"/>
          </a:bodyPr>
          <a:lstStyle/>
          <a:p>
            <a:pPr>
              <a:buFont typeface="Wingdings" pitchFamily="2" charset="2"/>
              <a:buChar char="à"/>
            </a:pPr>
            <a:r>
              <a:rPr lang="en-CA" b="1" dirty="0" smtClean="0">
                <a:solidFill>
                  <a:schemeClr val="accent2">
                    <a:lumMod val="75000"/>
                  </a:schemeClr>
                </a:solidFill>
                <a:sym typeface="Wingdings" pitchFamily="2" charset="2"/>
              </a:rPr>
              <a:t>Evidence of a Changing Earth</a:t>
            </a:r>
            <a:r>
              <a:rPr lang="en-CA" sz="1600" b="1" dirty="0">
                <a:solidFill>
                  <a:schemeClr val="accent2">
                    <a:lumMod val="75000"/>
                  </a:schemeClr>
                </a:solidFill>
                <a:sym typeface="Wingdings" pitchFamily="2" charset="2"/>
              </a:rPr>
              <a:t> </a:t>
            </a:r>
            <a:r>
              <a:rPr lang="en-CA" sz="1600" b="1" dirty="0" smtClean="0">
                <a:solidFill>
                  <a:schemeClr val="accent2">
                    <a:lumMod val="75000"/>
                  </a:schemeClr>
                </a:solidFill>
                <a:sym typeface="Wingdings" pitchFamily="2" charset="2"/>
              </a:rPr>
              <a:t>                                                                  </a:t>
            </a:r>
            <a:r>
              <a:rPr lang="en-CA" sz="1800" b="1" dirty="0" smtClean="0">
                <a:solidFill>
                  <a:schemeClr val="accent2">
                    <a:lumMod val="75000"/>
                  </a:schemeClr>
                </a:solidFill>
                <a:sym typeface="Wingdings" pitchFamily="2" charset="2"/>
              </a:rPr>
              <a:t>  </a:t>
            </a:r>
            <a:r>
              <a:rPr lang="en-CA" sz="2400" b="1" dirty="0" smtClean="0">
                <a:sym typeface="Wingdings" pitchFamily="2" charset="2"/>
              </a:rPr>
              <a:t>(causing species to evolve or die)</a:t>
            </a:r>
            <a:endParaRPr lang="en-CA" sz="1800" b="1" dirty="0" smtClean="0">
              <a:sym typeface="Wingdings" pitchFamily="2" charset="2"/>
            </a:endParaRPr>
          </a:p>
          <a:p>
            <a:pPr marL="0" indent="0">
              <a:buNone/>
            </a:pPr>
            <a:r>
              <a:rPr lang="en-CA" sz="2800" b="1" dirty="0" smtClean="0">
                <a:sym typeface="Wingdings" pitchFamily="2" charset="2"/>
              </a:rPr>
              <a:t>	- paleontology </a:t>
            </a:r>
            <a:r>
              <a:rPr lang="en-CA" sz="2800" b="1" dirty="0" smtClean="0">
                <a:solidFill>
                  <a:srgbClr val="FF0000"/>
                </a:solidFill>
                <a:sym typeface="Symbol"/>
              </a:rPr>
              <a:t></a:t>
            </a:r>
            <a:endParaRPr lang="en-CA" sz="2800" b="1" dirty="0" smtClean="0">
              <a:solidFill>
                <a:srgbClr val="FF0000"/>
              </a:solidFill>
              <a:sym typeface="Wingdings" pitchFamily="2" charset="2"/>
            </a:endParaRPr>
          </a:p>
          <a:p>
            <a:pPr marL="0" indent="0">
              <a:buNone/>
            </a:pPr>
            <a:r>
              <a:rPr lang="en-CA" sz="2800" b="1" dirty="0">
                <a:sym typeface="Wingdings" pitchFamily="2" charset="2"/>
              </a:rPr>
              <a:t>	</a:t>
            </a:r>
            <a:r>
              <a:rPr lang="en-CA" sz="2800" b="1" dirty="0" smtClean="0">
                <a:sym typeface="Wingdings" pitchFamily="2" charset="2"/>
              </a:rPr>
              <a:t>- geological changes </a:t>
            </a:r>
            <a:r>
              <a:rPr lang="en-CA" sz="2800" b="1" dirty="0" smtClean="0">
                <a:solidFill>
                  <a:srgbClr val="FF0000"/>
                </a:solidFill>
                <a:sym typeface="Symbol"/>
              </a:rPr>
              <a:t></a:t>
            </a:r>
            <a:endParaRPr lang="en-CA" sz="2800" b="1" dirty="0" smtClean="0">
              <a:solidFill>
                <a:srgbClr val="FF0000"/>
              </a:solidFill>
              <a:sym typeface="Wingdings" pitchFamily="2" charset="2"/>
            </a:endParaRPr>
          </a:p>
          <a:p>
            <a:pPr marL="0" indent="0">
              <a:buNone/>
            </a:pPr>
            <a:r>
              <a:rPr lang="en-CA" sz="2800" b="1" dirty="0">
                <a:sym typeface="Wingdings" pitchFamily="2" charset="2"/>
              </a:rPr>
              <a:t>	</a:t>
            </a:r>
            <a:r>
              <a:rPr lang="en-CA" sz="2800" b="1" dirty="0" smtClean="0">
                <a:sym typeface="Wingdings" pitchFamily="2" charset="2"/>
              </a:rPr>
              <a:t>- biogeography </a:t>
            </a:r>
            <a:r>
              <a:rPr lang="en-CA" sz="2800" b="1" dirty="0" smtClean="0">
                <a:solidFill>
                  <a:srgbClr val="FF0000"/>
                </a:solidFill>
                <a:sym typeface="Symbol"/>
              </a:rPr>
              <a:t></a:t>
            </a:r>
            <a:endParaRPr lang="en-CA" sz="2800" b="1" dirty="0" smtClean="0">
              <a:solidFill>
                <a:srgbClr val="FF0000"/>
              </a:solidFill>
              <a:sym typeface="Wingdings" pitchFamily="2" charset="2"/>
            </a:endParaRPr>
          </a:p>
          <a:p>
            <a:pPr marL="0" indent="0">
              <a:buNone/>
            </a:pPr>
            <a:endParaRPr lang="en-CA" sz="2800" b="1" dirty="0" smtClean="0">
              <a:sym typeface="Wingdings" pitchFamily="2" charset="2"/>
            </a:endParaRPr>
          </a:p>
          <a:p>
            <a:pPr>
              <a:buFont typeface="Wingdings" pitchFamily="2" charset="2"/>
              <a:buChar char="à"/>
            </a:pPr>
            <a:r>
              <a:rPr lang="en-CA" b="1" dirty="0" smtClean="0">
                <a:solidFill>
                  <a:schemeClr val="accent2">
                    <a:lumMod val="75000"/>
                  </a:schemeClr>
                </a:solidFill>
                <a:sym typeface="Wingdings" pitchFamily="2" charset="2"/>
              </a:rPr>
              <a:t>Evidence of Biological Evolution </a:t>
            </a:r>
          </a:p>
          <a:p>
            <a:pPr marL="0" indent="0">
              <a:buNone/>
            </a:pPr>
            <a:r>
              <a:rPr lang="en-CA" sz="2800" b="1" dirty="0">
                <a:solidFill>
                  <a:schemeClr val="accent2">
                    <a:lumMod val="75000"/>
                  </a:schemeClr>
                </a:solidFill>
                <a:sym typeface="Wingdings" pitchFamily="2" charset="2"/>
              </a:rPr>
              <a:t>	</a:t>
            </a:r>
            <a:r>
              <a:rPr lang="en-CA" sz="2800" b="1" dirty="0" smtClean="0">
                <a:sym typeface="Wingdings" pitchFamily="2" charset="2"/>
              </a:rPr>
              <a:t>- anatomy </a:t>
            </a:r>
            <a:r>
              <a:rPr lang="en-CA" sz="2800" b="1" dirty="0" smtClean="0">
                <a:solidFill>
                  <a:srgbClr val="FF0000"/>
                </a:solidFill>
                <a:sym typeface="Symbol"/>
              </a:rPr>
              <a:t></a:t>
            </a:r>
            <a:endParaRPr lang="en-CA" sz="2800" b="1" dirty="0" smtClean="0">
              <a:solidFill>
                <a:srgbClr val="FF0000"/>
              </a:solidFill>
              <a:sym typeface="Wingdings" pitchFamily="2" charset="2"/>
            </a:endParaRPr>
          </a:p>
          <a:p>
            <a:pPr marL="0" indent="0">
              <a:buNone/>
            </a:pPr>
            <a:r>
              <a:rPr lang="en-CA" sz="2800" b="1" dirty="0">
                <a:sym typeface="Wingdings" pitchFamily="2" charset="2"/>
              </a:rPr>
              <a:t>	</a:t>
            </a:r>
            <a:r>
              <a:rPr lang="en-CA" sz="2800" b="1" dirty="0" smtClean="0">
                <a:sym typeface="Wingdings" pitchFamily="2" charset="2"/>
              </a:rPr>
              <a:t>- biochemistry</a:t>
            </a:r>
          </a:p>
          <a:p>
            <a:pPr marL="0" indent="0">
              <a:buNone/>
            </a:pPr>
            <a:r>
              <a:rPr lang="en-CA" sz="2800" b="1" dirty="0">
                <a:sym typeface="Wingdings" pitchFamily="2" charset="2"/>
              </a:rPr>
              <a:t>	</a:t>
            </a:r>
            <a:r>
              <a:rPr lang="en-CA" sz="2800" b="1" dirty="0" smtClean="0">
                <a:sym typeface="Wingdings" pitchFamily="2" charset="2"/>
              </a:rPr>
              <a:t>- artificial selection</a:t>
            </a:r>
            <a:endParaRPr lang="en-CA" sz="2800" b="1" dirty="0"/>
          </a:p>
        </p:txBody>
      </p:sp>
      <p:pic>
        <p:nvPicPr>
          <p:cNvPr id="5122" name="Picture 2" descr="http://www.treasure-hunting-team.com/Pictures/Fossil-Fish-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0092" y="1844824"/>
            <a:ext cx="2952328" cy="19303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5124" name="Picture 4" descr="http://schoolworkhelper.net/wp-content/uploads/2011/04/Homologous-Features.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5476" y="4596347"/>
            <a:ext cx="4147343" cy="192899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326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96752"/>
            <a:ext cx="8784976" cy="5400600"/>
          </a:xfrm>
        </p:spPr>
        <p:txBody>
          <a:bodyPr>
            <a:noAutofit/>
          </a:bodyPr>
          <a:lstStyle/>
          <a:p>
            <a:pPr marL="0" indent="0" algn="ctr">
              <a:buNone/>
            </a:pPr>
            <a:r>
              <a:rPr lang="en-CA" sz="2800" b="1" dirty="0" smtClean="0"/>
              <a:t>Since agriculture first started, people have been </a:t>
            </a:r>
            <a:r>
              <a:rPr lang="en-CA" sz="2800" b="1" dirty="0" smtClean="0">
                <a:solidFill>
                  <a:schemeClr val="accent2">
                    <a:lumMod val="75000"/>
                  </a:schemeClr>
                </a:solidFill>
              </a:rPr>
              <a:t>artificially selecting </a:t>
            </a:r>
            <a:r>
              <a:rPr lang="en-CA" sz="2800" b="1" dirty="0" smtClean="0"/>
              <a:t>crops and livestock to alter their appearance, behaviour and chemical composition</a:t>
            </a:r>
          </a:p>
          <a:p>
            <a:pPr marL="0" indent="0" algn="ctr">
              <a:buNone/>
            </a:pPr>
            <a:endParaRPr lang="en-CA" sz="2800" b="1" dirty="0"/>
          </a:p>
          <a:p>
            <a:pPr marL="0" indent="0" algn="ctr">
              <a:buNone/>
            </a:pPr>
            <a:endParaRPr lang="en-CA" sz="2800" b="1" dirty="0" smtClean="0"/>
          </a:p>
          <a:p>
            <a:pPr marL="0" indent="0" algn="ctr">
              <a:buNone/>
            </a:pPr>
            <a:endParaRPr lang="en-CA" sz="2800" b="1" dirty="0"/>
          </a:p>
          <a:p>
            <a:pPr marL="0" indent="0" algn="ctr">
              <a:buNone/>
            </a:pPr>
            <a:endParaRPr lang="en-CA" sz="2800" b="1" dirty="0" smtClean="0"/>
          </a:p>
          <a:p>
            <a:pPr marL="0" indent="0" algn="ctr">
              <a:buNone/>
            </a:pPr>
            <a:endParaRPr lang="en-CA" sz="2800" b="1" dirty="0"/>
          </a:p>
          <a:p>
            <a:pPr marL="0" indent="0" algn="ctr">
              <a:buNone/>
            </a:pPr>
            <a:endParaRPr lang="en-CA" sz="2800" b="1" dirty="0" smtClean="0"/>
          </a:p>
          <a:p>
            <a:pPr marL="0" indent="0" algn="ctr">
              <a:buNone/>
            </a:pPr>
            <a:endParaRPr lang="en-CA" sz="2800" b="1" dirty="0" smtClean="0"/>
          </a:p>
          <a:p>
            <a:pPr marL="0" indent="0" algn="ctr">
              <a:buNone/>
            </a:pPr>
            <a:r>
              <a:rPr lang="en-CA" sz="2800" b="1" dirty="0" smtClean="0">
                <a:solidFill>
                  <a:schemeClr val="accent2">
                    <a:lumMod val="75000"/>
                  </a:schemeClr>
                </a:solidFill>
              </a:rPr>
              <a:t>- simulates how Natural Selection works (but much faster)</a:t>
            </a:r>
          </a:p>
          <a:p>
            <a:pPr marL="0" indent="0" algn="ctr">
              <a:buNone/>
            </a:pPr>
            <a:endParaRPr lang="en-CA" sz="2800" b="1" dirty="0" smtClean="0"/>
          </a:p>
          <a:p>
            <a:pPr marL="0" indent="0" algn="ctr">
              <a:buNone/>
            </a:pPr>
            <a:endParaRPr lang="en-CA" sz="2800" b="1" dirty="0"/>
          </a:p>
          <a:p>
            <a:pPr marL="0" indent="0" algn="ctr">
              <a:buNone/>
            </a:pPr>
            <a:endParaRPr lang="en-CA" sz="2800" b="1" dirty="0" smtClean="0"/>
          </a:p>
          <a:p>
            <a:pPr marL="0" indent="0" algn="ctr">
              <a:buNone/>
            </a:pPr>
            <a:endParaRPr lang="en-CA" sz="2800" b="1" dirty="0"/>
          </a:p>
          <a:p>
            <a:pPr marL="0" indent="0" algn="ctr">
              <a:buNone/>
            </a:pPr>
            <a:endParaRPr lang="en-CA" sz="2800" b="1" dirty="0"/>
          </a:p>
        </p:txBody>
      </p:sp>
      <p:sp>
        <p:nvSpPr>
          <p:cNvPr id="4" name="Title 1"/>
          <p:cNvSpPr>
            <a:spLocks noGrp="1"/>
          </p:cNvSpPr>
          <p:nvPr>
            <p:ph type="title"/>
          </p:nvPr>
        </p:nvSpPr>
        <p:spPr>
          <a:xfrm>
            <a:off x="35496" y="-27384"/>
            <a:ext cx="8928992" cy="1143000"/>
          </a:xfrm>
        </p:spPr>
        <p:txBody>
          <a:bodyPr>
            <a:normAutofit fontScale="90000"/>
          </a:bodyPr>
          <a:lstStyle/>
          <a:p>
            <a:r>
              <a:rPr lang="en-CA" sz="5300" b="1" dirty="0" smtClean="0"/>
              <a:t>Evidence from </a:t>
            </a:r>
            <a:r>
              <a:rPr lang="en-CA" sz="5300" b="1" u="sng" dirty="0" smtClean="0">
                <a:solidFill>
                  <a:schemeClr val="accent2">
                    <a:lumMod val="75000"/>
                  </a:schemeClr>
                </a:solidFill>
              </a:rPr>
              <a:t>Artificial Selection</a:t>
            </a:r>
            <a:endParaRPr lang="en-CA" b="1" dirty="0"/>
          </a:p>
        </p:txBody>
      </p:sp>
      <p:pic>
        <p:nvPicPr>
          <p:cNvPr id="9220" name="Picture 4" descr="http://historyoftheancientworld.com/wp-content/uploads/2012/01/egyptian_tomb_art_agriculture.jpeg"/>
          <p:cNvPicPr>
            <a:picLocks noChangeAspect="1" noChangeArrowheads="1"/>
          </p:cNvPicPr>
          <p:nvPr/>
        </p:nvPicPr>
        <p:blipFill rotWithShape="1">
          <a:blip r:embed="rId2">
            <a:extLst>
              <a:ext uri="{28A0092B-C50C-407E-A947-70E740481C1C}">
                <a14:useLocalDpi xmlns:a14="http://schemas.microsoft.com/office/drawing/2010/main" val="0"/>
              </a:ext>
            </a:extLst>
          </a:blip>
          <a:srcRect t="13111" b="17543"/>
          <a:stretch/>
        </p:blipFill>
        <p:spPr bwMode="auto">
          <a:xfrm>
            <a:off x="2123728" y="2708920"/>
            <a:ext cx="5040560" cy="3115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17162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96752"/>
            <a:ext cx="8640960" cy="4929411"/>
          </a:xfrm>
        </p:spPr>
        <p:txBody>
          <a:bodyPr>
            <a:noAutofit/>
          </a:bodyPr>
          <a:lstStyle/>
          <a:p>
            <a:pPr marL="0" indent="0" algn="ctr">
              <a:buNone/>
            </a:pPr>
            <a:endParaRPr lang="en-CA" sz="2800" b="1" dirty="0" smtClean="0"/>
          </a:p>
          <a:p>
            <a:pPr marL="0" indent="0" algn="ctr">
              <a:buNone/>
            </a:pPr>
            <a:endParaRPr lang="en-CA" sz="2800" b="1" dirty="0"/>
          </a:p>
          <a:p>
            <a:pPr marL="0" indent="0" algn="ctr">
              <a:buNone/>
            </a:pPr>
            <a:endParaRPr lang="en-CA" sz="2800" b="1" dirty="0" smtClean="0"/>
          </a:p>
          <a:p>
            <a:pPr marL="0" indent="0" algn="ctr">
              <a:buNone/>
            </a:pPr>
            <a:endParaRPr lang="en-CA" sz="2800" b="1" dirty="0" smtClean="0"/>
          </a:p>
          <a:p>
            <a:pPr marL="0" indent="0" algn="ctr">
              <a:buNone/>
            </a:pPr>
            <a:endParaRPr lang="en-CA" sz="2800" b="1" dirty="0"/>
          </a:p>
          <a:p>
            <a:pPr marL="0" indent="0">
              <a:buNone/>
            </a:pPr>
            <a:r>
              <a:rPr lang="en-CA" sz="2800" b="1" dirty="0" smtClean="0"/>
              <a:t>     Trait being selected for:</a:t>
            </a:r>
          </a:p>
          <a:p>
            <a:pPr marL="0" indent="0">
              <a:buNone/>
            </a:pPr>
            <a:r>
              <a:rPr lang="en-CA" sz="2800" b="1" dirty="0" smtClean="0"/>
              <a:t>		         </a:t>
            </a:r>
            <a:r>
              <a:rPr lang="en-CA" sz="2800" dirty="0" smtClean="0"/>
              <a:t>Worst			     Best</a:t>
            </a:r>
            <a:endParaRPr lang="en-CA" sz="2800" dirty="0"/>
          </a:p>
          <a:p>
            <a:pPr marL="0" indent="0" algn="ctr">
              <a:buNone/>
            </a:pPr>
            <a:endParaRPr lang="en-CA" sz="1050" b="1" dirty="0"/>
          </a:p>
          <a:p>
            <a:pPr marL="0" indent="0" algn="ctr">
              <a:buNone/>
            </a:pPr>
            <a:r>
              <a:rPr lang="en-CA" sz="2800" b="1" dirty="0" smtClean="0">
                <a:solidFill>
                  <a:schemeClr val="accent2">
                    <a:lumMod val="75000"/>
                  </a:schemeClr>
                </a:solidFill>
              </a:rPr>
              <a:t>Individuals (within the plant or animal population)that have the desired trait are selected and bred. The best offspring are then picked to breed again</a:t>
            </a:r>
            <a:endParaRPr lang="en-CA" sz="2800" b="1" dirty="0">
              <a:solidFill>
                <a:schemeClr val="accent2">
                  <a:lumMod val="75000"/>
                </a:schemeClr>
              </a:solidFill>
            </a:endParaRPr>
          </a:p>
        </p:txBody>
      </p:sp>
      <p:sp>
        <p:nvSpPr>
          <p:cNvPr id="4" name="Title 1"/>
          <p:cNvSpPr>
            <a:spLocks noGrp="1"/>
          </p:cNvSpPr>
          <p:nvPr>
            <p:ph type="title"/>
          </p:nvPr>
        </p:nvSpPr>
        <p:spPr>
          <a:xfrm>
            <a:off x="35496" y="-27384"/>
            <a:ext cx="8928992" cy="1143000"/>
          </a:xfrm>
        </p:spPr>
        <p:txBody>
          <a:bodyPr>
            <a:normAutofit fontScale="90000"/>
          </a:bodyPr>
          <a:lstStyle/>
          <a:p>
            <a:r>
              <a:rPr lang="en-CA" sz="5300" b="1" dirty="0" smtClean="0"/>
              <a:t>Evidence from </a:t>
            </a:r>
            <a:r>
              <a:rPr lang="en-CA" sz="5300" b="1" u="sng" dirty="0" smtClean="0">
                <a:solidFill>
                  <a:schemeClr val="accent2">
                    <a:lumMod val="75000"/>
                  </a:schemeClr>
                </a:solidFill>
              </a:rPr>
              <a:t>Artificial Selection</a:t>
            </a:r>
            <a:endParaRPr lang="en-CA" b="1" dirty="0"/>
          </a:p>
        </p:txBody>
      </p:sp>
      <p:grpSp>
        <p:nvGrpSpPr>
          <p:cNvPr id="8" name="Group 7"/>
          <p:cNvGrpSpPr/>
          <p:nvPr/>
        </p:nvGrpSpPr>
        <p:grpSpPr>
          <a:xfrm>
            <a:off x="251520" y="1124744"/>
            <a:ext cx="8640960" cy="3708835"/>
            <a:chOff x="251520" y="1124744"/>
            <a:chExt cx="8640960" cy="3708835"/>
          </a:xfrm>
        </p:grpSpPr>
        <p:pic>
          <p:nvPicPr>
            <p:cNvPr id="9218" name="Picture 2" descr="http://staff.jccc.net/pdecell/bio122/resistance.gif"/>
            <p:cNvPicPr>
              <a:picLocks noChangeAspect="1" noChangeArrowheads="1"/>
            </p:cNvPicPr>
            <p:nvPr/>
          </p:nvPicPr>
          <p:blipFill rotWithShape="1">
            <a:blip r:embed="rId2">
              <a:extLst>
                <a:ext uri="{28A0092B-C50C-407E-A947-70E740481C1C}">
                  <a14:useLocalDpi xmlns:a14="http://schemas.microsoft.com/office/drawing/2010/main" val="0"/>
                </a:ext>
              </a:extLst>
            </a:blip>
            <a:srcRect b="10834"/>
            <a:stretch/>
          </p:blipFill>
          <p:spPr bwMode="auto">
            <a:xfrm>
              <a:off x="1032943" y="1412776"/>
              <a:ext cx="7128792" cy="247347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699792" y="3356992"/>
              <a:ext cx="648072" cy="4572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ectangle 5"/>
            <p:cNvSpPr/>
            <p:nvPr/>
          </p:nvSpPr>
          <p:spPr>
            <a:xfrm>
              <a:off x="3347864" y="3356992"/>
              <a:ext cx="2520280" cy="4572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2" descr="http://staff.jccc.net/pdecell/bio122/resistance.gif"/>
            <p:cNvPicPr>
              <a:picLocks noChangeAspect="1" noChangeArrowheads="1"/>
            </p:cNvPicPr>
            <p:nvPr/>
          </p:nvPicPr>
          <p:blipFill rotWithShape="1">
            <a:blip r:embed="rId2">
              <a:extLst>
                <a:ext uri="{28A0092B-C50C-407E-A947-70E740481C1C}">
                  <a14:useLocalDpi xmlns:a14="http://schemas.microsoft.com/office/drawing/2010/main" val="0"/>
                </a:ext>
              </a:extLst>
            </a:blip>
            <a:srcRect l="31860" t="69241" r="40955" b="10833"/>
            <a:stretch/>
          </p:blipFill>
          <p:spPr bwMode="auto">
            <a:xfrm>
              <a:off x="3923928" y="4221088"/>
              <a:ext cx="2147502" cy="612491"/>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251520" y="1124744"/>
              <a:ext cx="8640960" cy="3708835"/>
            </a:xfrm>
            <a:prstGeom prst="round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extLst>
      <p:ext uri="{BB962C8B-B14F-4D97-AF65-F5344CB8AC3E}">
        <p14:creationId xmlns:p14="http://schemas.microsoft.com/office/powerpoint/2010/main" val="3061815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520" y="5229200"/>
            <a:ext cx="9144000" cy="1877763"/>
          </a:xfrm>
        </p:spPr>
        <p:txBody>
          <a:bodyPr>
            <a:normAutofit/>
          </a:bodyPr>
          <a:lstStyle/>
          <a:p>
            <a:pPr marL="0" indent="0">
              <a:buNone/>
            </a:pPr>
            <a:r>
              <a:rPr lang="en-CA" sz="2400" b="1" dirty="0" smtClean="0"/>
              <a:t>Example: </a:t>
            </a:r>
          </a:p>
          <a:p>
            <a:pPr marL="0" indent="0" algn="ctr">
              <a:buNone/>
            </a:pPr>
            <a:r>
              <a:rPr lang="en-CA" sz="2400" b="1" dirty="0" smtClean="0">
                <a:solidFill>
                  <a:schemeClr val="accent2">
                    <a:lumMod val="75000"/>
                  </a:schemeClr>
                </a:solidFill>
              </a:rPr>
              <a:t>Different characteristics of the sea cabbage have been selected for, resulting in different varieties of the same plant species </a:t>
            </a:r>
            <a:endParaRPr lang="en-CA" sz="2400" b="1" dirty="0">
              <a:solidFill>
                <a:schemeClr val="accent2">
                  <a:lumMod val="75000"/>
                </a:schemeClr>
              </a:solidFill>
            </a:endParaRPr>
          </a:p>
        </p:txBody>
      </p:sp>
      <p:sp>
        <p:nvSpPr>
          <p:cNvPr id="4" name="Title 1"/>
          <p:cNvSpPr>
            <a:spLocks noGrp="1"/>
          </p:cNvSpPr>
          <p:nvPr>
            <p:ph type="title"/>
          </p:nvPr>
        </p:nvSpPr>
        <p:spPr>
          <a:xfrm>
            <a:off x="35496" y="-27384"/>
            <a:ext cx="8928992" cy="1143000"/>
          </a:xfrm>
        </p:spPr>
        <p:txBody>
          <a:bodyPr>
            <a:normAutofit fontScale="90000"/>
          </a:bodyPr>
          <a:lstStyle/>
          <a:p>
            <a:r>
              <a:rPr lang="en-CA" sz="5300" b="1" dirty="0" smtClean="0"/>
              <a:t>Evidence from </a:t>
            </a:r>
            <a:r>
              <a:rPr lang="en-CA" sz="5300" b="1" u="sng" dirty="0" smtClean="0">
                <a:solidFill>
                  <a:schemeClr val="accent2">
                    <a:lumMod val="75000"/>
                  </a:schemeClr>
                </a:solidFill>
              </a:rPr>
              <a:t>Artificial Selection</a:t>
            </a:r>
            <a:endParaRPr lang="en-CA" b="1" dirty="0"/>
          </a:p>
        </p:txBody>
      </p:sp>
      <p:grpSp>
        <p:nvGrpSpPr>
          <p:cNvPr id="7" name="Group 6"/>
          <p:cNvGrpSpPr/>
          <p:nvPr/>
        </p:nvGrpSpPr>
        <p:grpSpPr>
          <a:xfrm>
            <a:off x="1403648" y="1052736"/>
            <a:ext cx="6192688" cy="4313887"/>
            <a:chOff x="1403648" y="1052736"/>
            <a:chExt cx="6192688" cy="4313887"/>
          </a:xfrm>
        </p:grpSpPr>
        <p:grpSp>
          <p:nvGrpSpPr>
            <p:cNvPr id="5" name="Group 4"/>
            <p:cNvGrpSpPr/>
            <p:nvPr/>
          </p:nvGrpSpPr>
          <p:grpSpPr>
            <a:xfrm>
              <a:off x="1403648" y="1052736"/>
              <a:ext cx="6192688" cy="3974841"/>
              <a:chOff x="1763688" y="2184205"/>
              <a:chExt cx="6192688" cy="3974841"/>
            </a:xfrm>
          </p:grpSpPr>
          <p:pic>
            <p:nvPicPr>
              <p:cNvPr id="8194" name="Picture 2" descr="http://evolution.berkeley.edu/evolibrary/images/evo/mustardselec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184205"/>
                <a:ext cx="6192688" cy="397484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779912" y="4077072"/>
                <a:ext cx="2088232" cy="1800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8196" name="Picture 4" descr="http://buybali.com/Sea-Cabbage.jpg"/>
              <p:cNvPicPr>
                <a:picLocks noChangeAspect="1" noChangeArrowheads="1"/>
              </p:cNvPicPr>
              <p:nvPr/>
            </p:nvPicPr>
            <p:blipFill rotWithShape="1">
              <a:blip r:embed="rId3">
                <a:extLst>
                  <a:ext uri="{28A0092B-C50C-407E-A947-70E740481C1C}">
                    <a14:useLocalDpi xmlns:a14="http://schemas.microsoft.com/office/drawing/2010/main" val="0"/>
                  </a:ext>
                </a:extLst>
              </a:blip>
              <a:srcRect l="12411" t="6587" r="12250" b="19961"/>
              <a:stretch/>
            </p:blipFill>
            <p:spPr bwMode="auto">
              <a:xfrm>
                <a:off x="4057630" y="4222672"/>
                <a:ext cx="1604803" cy="1936374"/>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Rectangle 5"/>
            <p:cNvSpPr/>
            <p:nvPr/>
          </p:nvSpPr>
          <p:spPr>
            <a:xfrm>
              <a:off x="3740520" y="4997291"/>
              <a:ext cx="1446936" cy="369332"/>
            </a:xfrm>
            <a:prstGeom prst="rect">
              <a:avLst/>
            </a:prstGeom>
          </p:spPr>
          <p:txBody>
            <a:bodyPr wrap="none">
              <a:spAutoFit/>
            </a:bodyPr>
            <a:lstStyle/>
            <a:p>
              <a:pPr algn="ctr"/>
              <a:r>
                <a:rPr lang="en-CA" b="1" dirty="0" smtClean="0"/>
                <a:t>Sea </a:t>
              </a:r>
              <a:r>
                <a:rPr lang="en-CA" b="1" dirty="0"/>
                <a:t>C</a:t>
              </a:r>
              <a:r>
                <a:rPr lang="en-CA" b="1" dirty="0" smtClean="0"/>
                <a:t>abbage </a:t>
              </a:r>
              <a:endParaRPr lang="en-CA" dirty="0"/>
            </a:p>
          </p:txBody>
        </p:sp>
      </p:grpSp>
    </p:spTree>
    <p:extLst>
      <p:ext uri="{BB962C8B-B14F-4D97-AF65-F5344CB8AC3E}">
        <p14:creationId xmlns:p14="http://schemas.microsoft.com/office/powerpoint/2010/main" val="62581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768"/>
            <a:ext cx="8229600" cy="1143000"/>
          </a:xfrm>
        </p:spPr>
        <p:txBody>
          <a:bodyPr>
            <a:normAutofit/>
          </a:bodyPr>
          <a:lstStyle/>
          <a:p>
            <a:r>
              <a:rPr lang="en-CA" sz="6000" b="1" dirty="0" smtClean="0">
                <a:solidFill>
                  <a:schemeClr val="accent5">
                    <a:lumMod val="75000"/>
                  </a:schemeClr>
                </a:solidFill>
              </a:rPr>
              <a:t>Theories of Evolution</a:t>
            </a:r>
            <a:endParaRPr lang="en-CA" sz="6000" b="1" dirty="0">
              <a:solidFill>
                <a:schemeClr val="accent5">
                  <a:lumMod val="75000"/>
                </a:schemeClr>
              </a:solidFill>
            </a:endParaRPr>
          </a:p>
        </p:txBody>
      </p:sp>
      <p:sp>
        <p:nvSpPr>
          <p:cNvPr id="3" name="Content Placeholder 2"/>
          <p:cNvSpPr>
            <a:spLocks noGrp="1"/>
          </p:cNvSpPr>
          <p:nvPr>
            <p:ph idx="1"/>
          </p:nvPr>
        </p:nvSpPr>
        <p:spPr>
          <a:xfrm>
            <a:off x="179512" y="1556792"/>
            <a:ext cx="4330824" cy="4752528"/>
          </a:xfrm>
        </p:spPr>
        <p:txBody>
          <a:bodyPr>
            <a:normAutofit/>
          </a:bodyPr>
          <a:lstStyle/>
          <a:p>
            <a:pPr marL="0" indent="0" algn="ctr">
              <a:buNone/>
            </a:pPr>
            <a:r>
              <a:rPr lang="en-CA" sz="4800" b="1" dirty="0" smtClean="0"/>
              <a:t>LAMARCKIAN EVOLUTION</a:t>
            </a:r>
            <a:endParaRPr lang="en-CA" sz="4800" b="1" dirty="0"/>
          </a:p>
        </p:txBody>
      </p:sp>
      <p:sp>
        <p:nvSpPr>
          <p:cNvPr id="4" name="Content Placeholder 2"/>
          <p:cNvSpPr txBox="1">
            <a:spLocks/>
          </p:cNvSpPr>
          <p:nvPr/>
        </p:nvSpPr>
        <p:spPr>
          <a:xfrm>
            <a:off x="4644008" y="1556792"/>
            <a:ext cx="4330824" cy="47525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CA" sz="4800" b="1" dirty="0" smtClean="0"/>
              <a:t>DARWINIAN EVOLUTION</a:t>
            </a:r>
            <a:endParaRPr lang="en-CA" sz="4800" b="1" dirty="0"/>
          </a:p>
        </p:txBody>
      </p:sp>
      <p:sp>
        <p:nvSpPr>
          <p:cNvPr id="5" name="Rectangle 4"/>
          <p:cNvSpPr/>
          <p:nvPr/>
        </p:nvSpPr>
        <p:spPr>
          <a:xfrm>
            <a:off x="4143710" y="1916832"/>
            <a:ext cx="1000595" cy="830997"/>
          </a:xfrm>
          <a:prstGeom prst="rect">
            <a:avLst/>
          </a:prstGeom>
        </p:spPr>
        <p:txBody>
          <a:bodyPr wrap="none">
            <a:spAutoFit/>
          </a:bodyPr>
          <a:lstStyle/>
          <a:p>
            <a:r>
              <a:rPr lang="en-CA" sz="4800" b="1" dirty="0" smtClean="0">
                <a:solidFill>
                  <a:schemeClr val="accent5">
                    <a:lumMod val="75000"/>
                  </a:schemeClr>
                </a:solidFill>
              </a:rPr>
              <a:t>VS.</a:t>
            </a:r>
            <a:endParaRPr lang="en-CA" sz="4800" dirty="0">
              <a:solidFill>
                <a:schemeClr val="accent5">
                  <a:lumMod val="75000"/>
                </a:schemeClr>
              </a:solidFill>
            </a:endParaRPr>
          </a:p>
        </p:txBody>
      </p:sp>
      <p:pic>
        <p:nvPicPr>
          <p:cNvPr id="1026" name="Picture 2" descr="http://www.transforming-child-behavior.com/images/JeanBaptiste_deLamar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3007991"/>
            <a:ext cx="3460142" cy="387739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4.bp.blogspot.com/-NYgUnGb8l6M/Tq_Ihi0s8SI/AAAAAAAAEmY/9ZovXp45Avo/s1600/Charles+Darwin+3.jpg"/>
          <p:cNvPicPr>
            <a:picLocks noChangeAspect="1" noChangeArrowheads="1"/>
          </p:cNvPicPr>
          <p:nvPr/>
        </p:nvPicPr>
        <p:blipFill rotWithShape="1">
          <a:blip r:embed="rId4">
            <a:extLst>
              <a:ext uri="{28A0092B-C50C-407E-A947-70E740481C1C}">
                <a14:useLocalDpi xmlns:a14="http://schemas.microsoft.com/office/drawing/2010/main" val="0"/>
              </a:ext>
            </a:extLst>
          </a:blip>
          <a:srcRect b="9837"/>
          <a:stretch/>
        </p:blipFill>
        <p:spPr bwMode="auto">
          <a:xfrm>
            <a:off x="5167116" y="3068960"/>
            <a:ext cx="3509340" cy="3789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55230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transforming-child-behavior.com/images/JeanBaptiste_deLamar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3896043"/>
            <a:ext cx="2506106" cy="280831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79512" y="260648"/>
            <a:ext cx="8784976" cy="6048672"/>
          </a:xfrm>
        </p:spPr>
        <p:txBody>
          <a:bodyPr>
            <a:normAutofit/>
          </a:bodyPr>
          <a:lstStyle/>
          <a:p>
            <a:pPr marL="0" indent="0" algn="ctr">
              <a:buNone/>
            </a:pPr>
            <a:r>
              <a:rPr lang="en-CA" sz="5400" b="1" dirty="0" smtClean="0"/>
              <a:t>LAMARCKIAN EVOLUTION</a:t>
            </a:r>
          </a:p>
          <a:p>
            <a:pPr marL="0" indent="0">
              <a:buNone/>
            </a:pPr>
            <a:r>
              <a:rPr lang="en-CA" b="1" dirty="0" smtClean="0"/>
              <a:t>In the early 1800s, Jean-Baptiste Pierre Antoine de Monet </a:t>
            </a:r>
            <a:r>
              <a:rPr lang="en-CA" b="1" dirty="0" err="1" smtClean="0"/>
              <a:t>Chavalier</a:t>
            </a:r>
            <a:r>
              <a:rPr lang="en-CA" b="1" dirty="0" smtClean="0"/>
              <a:t> de Lamarck proposed the idea of</a:t>
            </a:r>
          </a:p>
          <a:p>
            <a:pPr marL="0" indent="0">
              <a:buNone/>
            </a:pPr>
            <a:r>
              <a:rPr lang="en-CA" b="1" dirty="0" smtClean="0"/>
              <a:t> </a:t>
            </a:r>
            <a:r>
              <a:rPr lang="en-CA" sz="4000" b="1" u="sng" dirty="0" smtClean="0">
                <a:solidFill>
                  <a:schemeClr val="accent5">
                    <a:lumMod val="75000"/>
                  </a:schemeClr>
                </a:solidFill>
              </a:rPr>
              <a:t>SPONTANEOUS GENERATION</a:t>
            </a:r>
          </a:p>
          <a:p>
            <a:pPr>
              <a:buFont typeface="Wingdings" pitchFamily="2" charset="2"/>
              <a:buChar char="à"/>
            </a:pPr>
            <a:r>
              <a:rPr lang="en-CA" b="1" dirty="0" smtClean="0">
                <a:solidFill>
                  <a:schemeClr val="accent5">
                    <a:lumMod val="75000"/>
                  </a:schemeClr>
                </a:solidFill>
                <a:sym typeface="Wingdings" pitchFamily="2" charset="2"/>
              </a:rPr>
              <a:t>suggests that living things </a:t>
            </a:r>
            <a:r>
              <a:rPr lang="en-CA" b="1" u="sng" dirty="0" smtClean="0">
                <a:solidFill>
                  <a:schemeClr val="accent5">
                    <a:lumMod val="75000"/>
                  </a:schemeClr>
                </a:solidFill>
                <a:sym typeface="Wingdings" pitchFamily="2" charset="2"/>
              </a:rPr>
              <a:t>arose from non-living </a:t>
            </a:r>
            <a:r>
              <a:rPr lang="en-CA" b="1" dirty="0" smtClean="0">
                <a:solidFill>
                  <a:schemeClr val="accent5">
                    <a:lumMod val="75000"/>
                  </a:schemeClr>
                </a:solidFill>
                <a:sym typeface="Wingdings" pitchFamily="2" charset="2"/>
              </a:rPr>
              <a:t>matter and gradually became more complex</a:t>
            </a:r>
          </a:p>
          <a:p>
            <a:pPr>
              <a:buFont typeface="Wingdings" pitchFamily="2" charset="2"/>
              <a:buChar char="à"/>
            </a:pPr>
            <a:r>
              <a:rPr lang="en-CA" b="1" dirty="0">
                <a:solidFill>
                  <a:schemeClr val="accent5">
                    <a:lumMod val="75000"/>
                  </a:schemeClr>
                </a:solidFill>
                <a:sym typeface="Wingdings" pitchFamily="2" charset="2"/>
              </a:rPr>
              <a:t>o</a:t>
            </a:r>
            <a:r>
              <a:rPr lang="en-CA" b="1" dirty="0" smtClean="0">
                <a:solidFill>
                  <a:schemeClr val="accent5">
                    <a:lumMod val="75000"/>
                  </a:schemeClr>
                </a:solidFill>
                <a:sym typeface="Wingdings" pitchFamily="2" charset="2"/>
              </a:rPr>
              <a:t>rganisms are able to produce new                            parts to satisfy there need to                                               adapt to their environment</a:t>
            </a:r>
            <a:endParaRPr lang="en-CA" b="1" dirty="0">
              <a:solidFill>
                <a:schemeClr val="accent5">
                  <a:lumMod val="75000"/>
                </a:schemeClr>
              </a:solidFill>
            </a:endParaRPr>
          </a:p>
        </p:txBody>
      </p:sp>
    </p:spTree>
    <p:extLst>
      <p:ext uri="{BB962C8B-B14F-4D97-AF65-F5344CB8AC3E}">
        <p14:creationId xmlns:p14="http://schemas.microsoft.com/office/powerpoint/2010/main" val="19522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120680"/>
          </a:xfrm>
        </p:spPr>
        <p:txBody>
          <a:bodyPr>
            <a:normAutofit/>
          </a:bodyPr>
          <a:lstStyle/>
          <a:p>
            <a:pPr marL="0" indent="0" algn="ctr">
              <a:buNone/>
            </a:pPr>
            <a:r>
              <a:rPr lang="en-CA" sz="5400" b="1" dirty="0" smtClean="0"/>
              <a:t>LAMARCKIAN EVOLUTION</a:t>
            </a:r>
          </a:p>
          <a:p>
            <a:pPr marL="0" indent="0">
              <a:buNone/>
            </a:pPr>
            <a:r>
              <a:rPr lang="en-CA" sz="3600" b="1" u="sng" dirty="0" smtClean="0">
                <a:solidFill>
                  <a:schemeClr val="accent5">
                    <a:lumMod val="75000"/>
                  </a:schemeClr>
                </a:solidFill>
              </a:rPr>
              <a:t>Example:</a:t>
            </a:r>
            <a:r>
              <a:rPr lang="en-CA" sz="3600" b="1" dirty="0" smtClean="0">
                <a:solidFill>
                  <a:schemeClr val="accent5">
                    <a:lumMod val="75000"/>
                  </a:schemeClr>
                </a:solidFill>
              </a:rPr>
              <a:t> 							  </a:t>
            </a:r>
            <a:r>
              <a:rPr lang="en-CA" sz="2800" b="1" dirty="0" smtClean="0">
                <a:solidFill>
                  <a:schemeClr val="accent5">
                    <a:lumMod val="75000"/>
                  </a:schemeClr>
                </a:solidFill>
              </a:rPr>
              <a:t>If a giraffe needs to reach higher for food, continual stretching will result in the slight elongation of the neck. And this new trait can be passed to the next generation, and so on. </a:t>
            </a:r>
            <a:endParaRPr lang="en-CA" sz="2800" b="1" dirty="0"/>
          </a:p>
        </p:txBody>
      </p:sp>
      <p:grpSp>
        <p:nvGrpSpPr>
          <p:cNvPr id="5" name="Group 4"/>
          <p:cNvGrpSpPr/>
          <p:nvPr/>
        </p:nvGrpSpPr>
        <p:grpSpPr>
          <a:xfrm>
            <a:off x="467542" y="3501007"/>
            <a:ext cx="8352929" cy="3168353"/>
            <a:chOff x="467542" y="3284984"/>
            <a:chExt cx="8352929" cy="3168353"/>
          </a:xfrm>
        </p:grpSpPr>
        <p:grpSp>
          <p:nvGrpSpPr>
            <p:cNvPr id="4" name="Group 3"/>
            <p:cNvGrpSpPr/>
            <p:nvPr/>
          </p:nvGrpSpPr>
          <p:grpSpPr>
            <a:xfrm>
              <a:off x="467542" y="3284984"/>
              <a:ext cx="8352929" cy="3168353"/>
              <a:chOff x="467543" y="3933057"/>
              <a:chExt cx="7645944" cy="2520280"/>
            </a:xfrm>
          </p:grpSpPr>
          <p:pic>
            <p:nvPicPr>
              <p:cNvPr id="2050" name="Picture 2" descr="http://www.biologycorner.com/resources/giraffe-evo.gif"/>
              <p:cNvPicPr>
                <a:picLocks noChangeAspect="1" noChangeArrowheads="1"/>
              </p:cNvPicPr>
              <p:nvPr/>
            </p:nvPicPr>
            <p:blipFill rotWithShape="1">
              <a:blip r:embed="rId3">
                <a:extLst>
                  <a:ext uri="{28A0092B-C50C-407E-A947-70E740481C1C}">
                    <a14:useLocalDpi xmlns:a14="http://schemas.microsoft.com/office/drawing/2010/main" val="0"/>
                  </a:ext>
                </a:extLst>
              </a:blip>
              <a:srcRect t="5854" r="3765" b="46785"/>
              <a:stretch/>
            </p:blipFill>
            <p:spPr bwMode="auto">
              <a:xfrm>
                <a:off x="611561" y="4077072"/>
                <a:ext cx="7501926" cy="230752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67543" y="3933057"/>
                <a:ext cx="216025" cy="25202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7" name="Rectangle 6"/>
            <p:cNvSpPr/>
            <p:nvPr/>
          </p:nvSpPr>
          <p:spPr>
            <a:xfrm flipV="1">
              <a:off x="619942" y="3348608"/>
              <a:ext cx="1431778"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6" name="Rectangle 5"/>
          <p:cNvSpPr/>
          <p:nvPr/>
        </p:nvSpPr>
        <p:spPr>
          <a:xfrm>
            <a:off x="539552" y="3466031"/>
            <a:ext cx="8234929" cy="327533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274755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120680"/>
          </a:xfrm>
        </p:spPr>
        <p:txBody>
          <a:bodyPr>
            <a:normAutofit/>
          </a:bodyPr>
          <a:lstStyle/>
          <a:p>
            <a:pPr marL="0" indent="0" algn="ctr">
              <a:buNone/>
            </a:pPr>
            <a:r>
              <a:rPr lang="en-CA" sz="5400" b="1" dirty="0" smtClean="0"/>
              <a:t>LAMARCKIAN EVOLUTION</a:t>
            </a:r>
          </a:p>
          <a:p>
            <a:pPr marL="0" indent="0">
              <a:buNone/>
            </a:pPr>
            <a:r>
              <a:rPr lang="en-CA" sz="3600" b="1" u="sng" dirty="0" smtClean="0">
                <a:solidFill>
                  <a:schemeClr val="accent5">
                    <a:lumMod val="75000"/>
                  </a:schemeClr>
                </a:solidFill>
              </a:rPr>
              <a:t>Example:</a:t>
            </a:r>
            <a:r>
              <a:rPr lang="en-CA" sz="3600" b="1" dirty="0" smtClean="0">
                <a:solidFill>
                  <a:schemeClr val="accent5">
                    <a:lumMod val="75000"/>
                  </a:schemeClr>
                </a:solidFill>
              </a:rPr>
              <a:t> 							  </a:t>
            </a:r>
            <a:r>
              <a:rPr lang="en-CA" sz="2800" b="1" dirty="0" smtClean="0">
                <a:solidFill>
                  <a:schemeClr val="accent5">
                    <a:lumMod val="75000"/>
                  </a:schemeClr>
                </a:solidFill>
              </a:rPr>
              <a:t>If a giraffe needs to reach higher for food, continual stretching will result in the slight elongation of the neck. And this new trait can be passed to the next generation, and so on...             </a:t>
            </a:r>
            <a:r>
              <a:rPr lang="en-CA" sz="2800" b="1" dirty="0" smtClean="0"/>
              <a:t> so the </a:t>
            </a:r>
            <a:r>
              <a:rPr lang="en-CA" sz="2800" b="1" u="sng" dirty="0" smtClean="0"/>
              <a:t>acquired trait</a:t>
            </a:r>
            <a:r>
              <a:rPr lang="en-CA" sz="2800" b="1" dirty="0" smtClean="0"/>
              <a:t> can be inherited!!</a:t>
            </a:r>
            <a:endParaRPr lang="en-CA" sz="2800" b="1" dirty="0"/>
          </a:p>
        </p:txBody>
      </p:sp>
      <p:grpSp>
        <p:nvGrpSpPr>
          <p:cNvPr id="5" name="Group 4"/>
          <p:cNvGrpSpPr/>
          <p:nvPr/>
        </p:nvGrpSpPr>
        <p:grpSpPr>
          <a:xfrm>
            <a:off x="467542" y="3501007"/>
            <a:ext cx="8352929" cy="3168353"/>
            <a:chOff x="467542" y="3284984"/>
            <a:chExt cx="8352929" cy="3168353"/>
          </a:xfrm>
        </p:grpSpPr>
        <p:grpSp>
          <p:nvGrpSpPr>
            <p:cNvPr id="4" name="Group 3"/>
            <p:cNvGrpSpPr/>
            <p:nvPr/>
          </p:nvGrpSpPr>
          <p:grpSpPr>
            <a:xfrm>
              <a:off x="467542" y="3284984"/>
              <a:ext cx="8352929" cy="3168353"/>
              <a:chOff x="467543" y="3933057"/>
              <a:chExt cx="7645944" cy="2520280"/>
            </a:xfrm>
          </p:grpSpPr>
          <p:pic>
            <p:nvPicPr>
              <p:cNvPr id="2050" name="Picture 2" descr="http://www.biologycorner.com/resources/giraffe-evo.gif"/>
              <p:cNvPicPr>
                <a:picLocks noChangeAspect="1" noChangeArrowheads="1"/>
              </p:cNvPicPr>
              <p:nvPr/>
            </p:nvPicPr>
            <p:blipFill rotWithShape="1">
              <a:blip r:embed="rId3">
                <a:extLst>
                  <a:ext uri="{28A0092B-C50C-407E-A947-70E740481C1C}">
                    <a14:useLocalDpi xmlns:a14="http://schemas.microsoft.com/office/drawing/2010/main" val="0"/>
                  </a:ext>
                </a:extLst>
              </a:blip>
              <a:srcRect t="5854" r="3765" b="46785"/>
              <a:stretch/>
            </p:blipFill>
            <p:spPr bwMode="auto">
              <a:xfrm>
                <a:off x="611561" y="4077072"/>
                <a:ext cx="7501926" cy="230752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67543" y="3933057"/>
                <a:ext cx="216025" cy="25202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7" name="Rectangle 6"/>
            <p:cNvSpPr/>
            <p:nvPr/>
          </p:nvSpPr>
          <p:spPr>
            <a:xfrm flipV="1">
              <a:off x="619942" y="3348608"/>
              <a:ext cx="1431778"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6" name="Rectangle 5"/>
          <p:cNvSpPr/>
          <p:nvPr/>
        </p:nvSpPr>
        <p:spPr>
          <a:xfrm>
            <a:off x="539552" y="3466031"/>
            <a:ext cx="8234929" cy="327533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75212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048672"/>
          </a:xfrm>
        </p:spPr>
        <p:txBody>
          <a:bodyPr>
            <a:normAutofit/>
          </a:bodyPr>
          <a:lstStyle/>
          <a:p>
            <a:pPr marL="0" indent="0" algn="ctr">
              <a:buNone/>
            </a:pPr>
            <a:r>
              <a:rPr lang="en-CA" sz="5400" b="1" dirty="0" smtClean="0"/>
              <a:t>LAMARCKIAN EVOLUTION</a:t>
            </a:r>
          </a:p>
          <a:p>
            <a:pPr marL="0" indent="0">
              <a:buNone/>
            </a:pPr>
            <a:endParaRPr lang="en-CA" b="1" dirty="0" smtClean="0">
              <a:solidFill>
                <a:schemeClr val="accent5">
                  <a:lumMod val="75000"/>
                </a:schemeClr>
              </a:solidFill>
            </a:endParaRPr>
          </a:p>
          <a:p>
            <a:pPr marL="0" indent="0">
              <a:buNone/>
            </a:pPr>
            <a:r>
              <a:rPr lang="en-CA" b="1" dirty="0" smtClean="0">
                <a:solidFill>
                  <a:schemeClr val="accent5">
                    <a:lumMod val="75000"/>
                  </a:schemeClr>
                </a:solidFill>
              </a:rPr>
              <a:t>Lamarck’s theory is now referred to as </a:t>
            </a:r>
          </a:p>
          <a:p>
            <a:pPr marL="0" indent="0" algn="ctr">
              <a:buNone/>
            </a:pPr>
            <a:r>
              <a:rPr lang="en-CA" sz="3600" b="1" dirty="0" smtClean="0"/>
              <a:t>“The Inheritance of Acquired Characteristics”</a:t>
            </a:r>
          </a:p>
          <a:p>
            <a:pPr marL="0" indent="0" algn="r">
              <a:buNone/>
            </a:pPr>
            <a:endParaRPr lang="en-CA" b="1" dirty="0">
              <a:solidFill>
                <a:schemeClr val="accent5">
                  <a:lumMod val="75000"/>
                </a:schemeClr>
              </a:solidFill>
            </a:endParaRPr>
          </a:p>
        </p:txBody>
      </p:sp>
      <p:pic>
        <p:nvPicPr>
          <p:cNvPr id="9" name="Picture 2" descr="http://www.transforming-child-behavior.com/images/JeanBaptiste_deLamar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3645023"/>
            <a:ext cx="2506106" cy="280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9271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048672"/>
          </a:xfrm>
        </p:spPr>
        <p:txBody>
          <a:bodyPr>
            <a:normAutofit/>
          </a:bodyPr>
          <a:lstStyle/>
          <a:p>
            <a:pPr marL="0" indent="0" algn="ctr">
              <a:buNone/>
            </a:pPr>
            <a:r>
              <a:rPr lang="en-CA" sz="5400" b="1" dirty="0" smtClean="0"/>
              <a:t>LAMARCKIAN EVOLUTION</a:t>
            </a:r>
          </a:p>
          <a:p>
            <a:pPr marL="0" indent="0">
              <a:buNone/>
            </a:pPr>
            <a:endParaRPr lang="en-CA" b="1" dirty="0" smtClean="0">
              <a:solidFill>
                <a:schemeClr val="accent5">
                  <a:lumMod val="75000"/>
                </a:schemeClr>
              </a:solidFill>
            </a:endParaRPr>
          </a:p>
          <a:p>
            <a:pPr marL="0" indent="0">
              <a:buNone/>
            </a:pPr>
            <a:r>
              <a:rPr lang="en-CA" b="1" dirty="0" smtClean="0">
                <a:solidFill>
                  <a:schemeClr val="accent5">
                    <a:lumMod val="75000"/>
                  </a:schemeClr>
                </a:solidFill>
              </a:rPr>
              <a:t>Lamarck’s theory is now referred to as </a:t>
            </a:r>
          </a:p>
          <a:p>
            <a:pPr marL="0" indent="0" algn="ctr">
              <a:buNone/>
            </a:pPr>
            <a:r>
              <a:rPr lang="en-CA" sz="3600" b="1" dirty="0" smtClean="0"/>
              <a:t>“The Inheritance of Acquired Characteristics”</a:t>
            </a:r>
          </a:p>
          <a:p>
            <a:pPr marL="0" indent="0" algn="r">
              <a:buNone/>
            </a:pPr>
            <a:r>
              <a:rPr lang="en-CA" b="1" dirty="0" smtClean="0">
                <a:solidFill>
                  <a:schemeClr val="accent5">
                    <a:lumMod val="75000"/>
                  </a:schemeClr>
                </a:solidFill>
              </a:rPr>
              <a:t>and has been completely dismissed as a </a:t>
            </a:r>
            <a:r>
              <a:rPr lang="en-CA" b="1" u="sng" dirty="0" smtClean="0">
                <a:solidFill>
                  <a:schemeClr val="accent5">
                    <a:lumMod val="75000"/>
                  </a:schemeClr>
                </a:solidFill>
              </a:rPr>
              <a:t>wrong</a:t>
            </a:r>
            <a:r>
              <a:rPr lang="en-CA" b="1" dirty="0" smtClean="0">
                <a:solidFill>
                  <a:schemeClr val="accent5">
                    <a:lumMod val="75000"/>
                  </a:schemeClr>
                </a:solidFill>
              </a:rPr>
              <a:t>!</a:t>
            </a:r>
            <a:endParaRPr lang="en-CA" b="1" dirty="0">
              <a:solidFill>
                <a:schemeClr val="accent5">
                  <a:lumMod val="75000"/>
                </a:schemeClr>
              </a:solidFill>
            </a:endParaRPr>
          </a:p>
        </p:txBody>
      </p:sp>
      <p:pic>
        <p:nvPicPr>
          <p:cNvPr id="5" name="Picture 2" descr="http://www.transforming-child-behavior.com/images/JeanBaptiste_deLamar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3645024"/>
            <a:ext cx="2506106" cy="280831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664956" y="2924944"/>
            <a:ext cx="2127506" cy="4324261"/>
          </a:xfrm>
          <a:prstGeom prst="rect">
            <a:avLst/>
          </a:prstGeom>
          <a:noFill/>
        </p:spPr>
        <p:txBody>
          <a:bodyPr wrap="none" lIns="91440" tIns="45720" rIns="91440" bIns="45720">
            <a:spAutoFit/>
          </a:bodyPr>
          <a:lstStyle/>
          <a:p>
            <a:pPr algn="ctr"/>
            <a:r>
              <a:rPr lang="en-US" sz="27500" b="1" cap="none" spc="0" dirty="0" smtClean="0">
                <a:ln w="12700">
                  <a:solidFill>
                    <a:srgbClr val="FF0000"/>
                  </a:solidFill>
                  <a:prstDash val="solid"/>
                </a:ln>
                <a:solidFill>
                  <a:srgbClr val="FF0000"/>
                </a:solidFill>
                <a:effectLst>
                  <a:outerShdw blurRad="41275" dist="20320" dir="1800000" algn="tl" rotWithShape="0">
                    <a:srgbClr val="000000">
                      <a:alpha val="40000"/>
                    </a:srgbClr>
                  </a:outerShdw>
                </a:effectLst>
              </a:rPr>
              <a:t>X</a:t>
            </a:r>
            <a:endParaRPr lang="en-US" sz="27500" b="1" cap="none" spc="0" dirty="0">
              <a:ln w="12700">
                <a:solidFill>
                  <a:srgbClr val="FF0000"/>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50009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048672"/>
          </a:xfrm>
        </p:spPr>
        <p:txBody>
          <a:bodyPr>
            <a:normAutofit/>
          </a:bodyPr>
          <a:lstStyle/>
          <a:p>
            <a:pPr marL="0" indent="0" algn="ctr">
              <a:buNone/>
            </a:pPr>
            <a:r>
              <a:rPr lang="en-CA" sz="5400" b="1" dirty="0" smtClean="0"/>
              <a:t>LAMARCKIAN EVOLUTION</a:t>
            </a:r>
          </a:p>
          <a:p>
            <a:pPr marL="0" indent="0">
              <a:buNone/>
            </a:pPr>
            <a:endParaRPr lang="en-CA" b="1" dirty="0" smtClean="0">
              <a:solidFill>
                <a:schemeClr val="accent5">
                  <a:lumMod val="75000"/>
                </a:schemeClr>
              </a:solidFill>
            </a:endParaRPr>
          </a:p>
          <a:p>
            <a:pPr marL="0" indent="0">
              <a:buNone/>
            </a:pPr>
            <a:r>
              <a:rPr lang="en-CA" b="1" dirty="0" smtClean="0">
                <a:solidFill>
                  <a:schemeClr val="accent5">
                    <a:lumMod val="75000"/>
                  </a:schemeClr>
                </a:solidFill>
              </a:rPr>
              <a:t>Lamarck’s theory is now referred to as </a:t>
            </a:r>
          </a:p>
          <a:p>
            <a:pPr marL="0" indent="0" algn="ctr">
              <a:buNone/>
            </a:pPr>
            <a:r>
              <a:rPr lang="en-CA" sz="3600" b="1" dirty="0" smtClean="0"/>
              <a:t>“The Inheritance of Acquired Characteristics”</a:t>
            </a:r>
          </a:p>
          <a:p>
            <a:pPr marL="0" indent="0" algn="r">
              <a:buNone/>
            </a:pPr>
            <a:r>
              <a:rPr lang="en-CA" b="1" dirty="0" smtClean="0">
                <a:solidFill>
                  <a:schemeClr val="accent5">
                    <a:lumMod val="75000"/>
                  </a:schemeClr>
                </a:solidFill>
              </a:rPr>
              <a:t>and has been completely dismissed as a </a:t>
            </a:r>
            <a:r>
              <a:rPr lang="en-CA" b="1" u="sng" dirty="0" smtClean="0">
                <a:solidFill>
                  <a:schemeClr val="accent5">
                    <a:lumMod val="75000"/>
                  </a:schemeClr>
                </a:solidFill>
              </a:rPr>
              <a:t>wrong</a:t>
            </a:r>
            <a:r>
              <a:rPr lang="en-CA" b="1" dirty="0" smtClean="0">
                <a:solidFill>
                  <a:schemeClr val="accent5">
                    <a:lumMod val="75000"/>
                  </a:schemeClr>
                </a:solidFill>
              </a:rPr>
              <a:t>!</a:t>
            </a:r>
          </a:p>
          <a:p>
            <a:pPr marL="0" indent="0" algn="r">
              <a:buNone/>
            </a:pPr>
            <a:endParaRPr lang="en-CA" b="1" dirty="0">
              <a:solidFill>
                <a:schemeClr val="accent5">
                  <a:lumMod val="75000"/>
                </a:schemeClr>
              </a:solidFill>
            </a:endParaRPr>
          </a:p>
          <a:p>
            <a:pPr marL="0" indent="0" algn="r">
              <a:buNone/>
            </a:pPr>
            <a:endParaRPr lang="en-CA" b="1" dirty="0" smtClean="0">
              <a:solidFill>
                <a:schemeClr val="accent5">
                  <a:lumMod val="75000"/>
                </a:schemeClr>
              </a:solidFill>
            </a:endParaRPr>
          </a:p>
          <a:p>
            <a:pPr marL="0" indent="0" algn="r">
              <a:buNone/>
            </a:pPr>
            <a:r>
              <a:rPr lang="en-CA" b="1" dirty="0" smtClean="0"/>
              <a:t>… Acquired traits                                                                            </a:t>
            </a:r>
            <a:r>
              <a:rPr lang="en-CA" b="1" u="sng" dirty="0" smtClean="0"/>
              <a:t>cannot</a:t>
            </a:r>
            <a:r>
              <a:rPr lang="en-CA" b="1" dirty="0" smtClean="0"/>
              <a:t> be inherited</a:t>
            </a:r>
            <a:endParaRPr lang="en-CA" b="1" dirty="0"/>
          </a:p>
        </p:txBody>
      </p:sp>
      <p:pic>
        <p:nvPicPr>
          <p:cNvPr id="5" name="Picture 2" descr="http://www.transforming-child-behavior.com/images/JeanBaptiste_deLamar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3645023"/>
            <a:ext cx="2506106" cy="280831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664956" y="2924944"/>
            <a:ext cx="2127506" cy="4324261"/>
          </a:xfrm>
          <a:prstGeom prst="rect">
            <a:avLst/>
          </a:prstGeom>
          <a:noFill/>
        </p:spPr>
        <p:txBody>
          <a:bodyPr wrap="none" lIns="91440" tIns="45720" rIns="91440" bIns="45720">
            <a:spAutoFit/>
          </a:bodyPr>
          <a:lstStyle/>
          <a:p>
            <a:pPr algn="ctr"/>
            <a:r>
              <a:rPr lang="en-US" sz="27500" b="1" cap="none" spc="0" dirty="0" smtClean="0">
                <a:ln w="12700">
                  <a:solidFill>
                    <a:srgbClr val="FF0000"/>
                  </a:solidFill>
                  <a:prstDash val="solid"/>
                </a:ln>
                <a:solidFill>
                  <a:srgbClr val="FF0000"/>
                </a:solidFill>
                <a:effectLst>
                  <a:outerShdw blurRad="41275" dist="20320" dir="1800000" algn="tl" rotWithShape="0">
                    <a:srgbClr val="000000">
                      <a:alpha val="40000"/>
                    </a:srgbClr>
                  </a:outerShdw>
                </a:effectLst>
              </a:rPr>
              <a:t>X</a:t>
            </a:r>
            <a:endParaRPr lang="en-US" sz="27500" b="1" cap="none" spc="0" dirty="0">
              <a:ln w="12700">
                <a:solidFill>
                  <a:srgbClr val="FF0000"/>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517966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27384"/>
            <a:ext cx="8928992" cy="1143000"/>
          </a:xfrm>
        </p:spPr>
        <p:txBody>
          <a:bodyPr>
            <a:normAutofit fontScale="90000"/>
          </a:bodyPr>
          <a:lstStyle/>
          <a:p>
            <a:r>
              <a:rPr lang="en-CA" sz="5300" b="1" u="sng" dirty="0" smtClean="0">
                <a:solidFill>
                  <a:schemeClr val="accent2">
                    <a:lumMod val="75000"/>
                  </a:schemeClr>
                </a:solidFill>
              </a:rPr>
              <a:t>Biochemical Evidence</a:t>
            </a:r>
            <a:r>
              <a:rPr lang="en-CA" sz="5300" b="1" dirty="0" smtClean="0">
                <a:solidFill>
                  <a:schemeClr val="accent2">
                    <a:lumMod val="75000"/>
                  </a:schemeClr>
                </a:solidFill>
              </a:rPr>
              <a:t> </a:t>
            </a:r>
            <a:r>
              <a:rPr lang="en-CA" b="1" dirty="0" smtClean="0"/>
              <a:t>for Evolution</a:t>
            </a:r>
            <a:endParaRPr lang="en-CA" b="1" dirty="0"/>
          </a:p>
        </p:txBody>
      </p:sp>
    </p:spTree>
    <p:extLst>
      <p:ext uri="{BB962C8B-B14F-4D97-AF65-F5344CB8AC3E}">
        <p14:creationId xmlns:p14="http://schemas.microsoft.com/office/powerpoint/2010/main" val="3571569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912768"/>
          </a:xfrm>
        </p:spPr>
        <p:txBody>
          <a:bodyPr>
            <a:normAutofit/>
          </a:bodyPr>
          <a:lstStyle/>
          <a:p>
            <a:pPr marL="0" indent="0" algn="ctr">
              <a:buNone/>
            </a:pPr>
            <a:r>
              <a:rPr lang="en-CA" sz="5400" b="1" dirty="0" smtClean="0"/>
              <a:t>DARWINIAN EVOLUTION</a:t>
            </a:r>
          </a:p>
          <a:p>
            <a:pPr marL="0" indent="0" algn="ctr">
              <a:buNone/>
            </a:pPr>
            <a:r>
              <a:rPr lang="en-CA" b="1" dirty="0" smtClean="0">
                <a:solidFill>
                  <a:schemeClr val="accent5">
                    <a:lumMod val="75000"/>
                  </a:schemeClr>
                </a:solidFill>
              </a:rPr>
              <a:t>In 1831, Charles Darwin travelled the world on the </a:t>
            </a:r>
            <a:r>
              <a:rPr lang="en-CA" b="1" i="1" dirty="0" smtClean="0">
                <a:solidFill>
                  <a:schemeClr val="accent5">
                    <a:lumMod val="75000"/>
                  </a:schemeClr>
                </a:solidFill>
              </a:rPr>
              <a:t>HMS Beagle</a:t>
            </a:r>
            <a:r>
              <a:rPr lang="en-CA" b="1" dirty="0" smtClean="0">
                <a:solidFill>
                  <a:schemeClr val="accent5">
                    <a:lumMod val="75000"/>
                  </a:schemeClr>
                </a:solidFill>
              </a:rPr>
              <a:t>. </a:t>
            </a:r>
          </a:p>
          <a:p>
            <a:pPr marL="0" indent="0" algn="ctr">
              <a:buNone/>
            </a:pPr>
            <a:endParaRPr lang="en-CA" b="1" dirty="0">
              <a:solidFill>
                <a:schemeClr val="accent5">
                  <a:lumMod val="75000"/>
                </a:schemeClr>
              </a:solidFill>
            </a:endParaRPr>
          </a:p>
          <a:p>
            <a:pPr marL="0" indent="0" algn="ctr">
              <a:buNone/>
            </a:pPr>
            <a:endParaRPr lang="en-CA" b="1" dirty="0" smtClean="0">
              <a:solidFill>
                <a:schemeClr val="accent5">
                  <a:lumMod val="75000"/>
                </a:schemeClr>
              </a:solidFill>
            </a:endParaRPr>
          </a:p>
          <a:p>
            <a:pPr marL="0" indent="0" algn="ctr">
              <a:buNone/>
            </a:pPr>
            <a:endParaRPr lang="en-CA" b="1" dirty="0">
              <a:solidFill>
                <a:schemeClr val="accent5">
                  <a:lumMod val="75000"/>
                </a:schemeClr>
              </a:solidFill>
            </a:endParaRPr>
          </a:p>
          <a:p>
            <a:pPr marL="0" indent="0" algn="ctr">
              <a:buNone/>
            </a:pPr>
            <a:endParaRPr lang="en-CA" b="1" dirty="0" smtClean="0">
              <a:solidFill>
                <a:schemeClr val="accent5">
                  <a:lumMod val="75000"/>
                </a:schemeClr>
              </a:solidFill>
            </a:endParaRPr>
          </a:p>
          <a:p>
            <a:pPr marL="0" indent="0" algn="ctr">
              <a:buNone/>
            </a:pPr>
            <a:endParaRPr lang="en-CA" b="1" dirty="0">
              <a:solidFill>
                <a:schemeClr val="accent5">
                  <a:lumMod val="75000"/>
                </a:schemeClr>
              </a:solidFill>
            </a:endParaRPr>
          </a:p>
          <a:p>
            <a:pPr marL="0" indent="0" algn="ctr">
              <a:buNone/>
            </a:pPr>
            <a:endParaRPr lang="en-CA" b="1" dirty="0" smtClean="0">
              <a:solidFill>
                <a:schemeClr val="accent5">
                  <a:lumMod val="75000"/>
                </a:schemeClr>
              </a:solidFill>
            </a:endParaRPr>
          </a:p>
          <a:p>
            <a:pPr marL="0" indent="0" algn="ctr">
              <a:buNone/>
            </a:pPr>
            <a:r>
              <a:rPr lang="en-CA" b="1" dirty="0" smtClean="0"/>
              <a:t>What he saw of the natural world, left him with many questions… </a:t>
            </a:r>
          </a:p>
        </p:txBody>
      </p:sp>
      <p:pic>
        <p:nvPicPr>
          <p:cNvPr id="5122" name="Picture 2" descr="http://www.ronscobie-marineartist.com/HMS%20Beagle%20in%20Sydney%20Harbour%201838.jpg"/>
          <p:cNvPicPr>
            <a:picLocks noChangeAspect="1" noChangeArrowheads="1"/>
          </p:cNvPicPr>
          <p:nvPr/>
        </p:nvPicPr>
        <p:blipFill rotWithShape="1">
          <a:blip r:embed="rId3">
            <a:extLst>
              <a:ext uri="{28A0092B-C50C-407E-A947-70E740481C1C}">
                <a14:useLocalDpi xmlns:a14="http://schemas.microsoft.com/office/drawing/2010/main" val="0"/>
              </a:ext>
            </a:extLst>
          </a:blip>
          <a:srcRect l="12852" t="8169" r="6626" b="11137"/>
          <a:stretch/>
        </p:blipFill>
        <p:spPr bwMode="auto">
          <a:xfrm>
            <a:off x="3779912" y="2276872"/>
            <a:ext cx="4540469" cy="338958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4.bp.blogspot.com/-NYgUnGb8l6M/Tq_Ihi0s8SI/AAAAAAAAEmY/9ZovXp45Avo/s1600/Charles+Darwin+3.jpg"/>
          <p:cNvPicPr>
            <a:picLocks noChangeAspect="1" noChangeArrowheads="1"/>
          </p:cNvPicPr>
          <p:nvPr/>
        </p:nvPicPr>
        <p:blipFill rotWithShape="1">
          <a:blip r:embed="rId4">
            <a:extLst>
              <a:ext uri="{28A0092B-C50C-407E-A947-70E740481C1C}">
                <a14:useLocalDpi xmlns:a14="http://schemas.microsoft.com/office/drawing/2010/main" val="0"/>
              </a:ext>
            </a:extLst>
          </a:blip>
          <a:srcRect b="9837"/>
          <a:stretch/>
        </p:blipFill>
        <p:spPr bwMode="auto">
          <a:xfrm>
            <a:off x="899592" y="2797225"/>
            <a:ext cx="2308875" cy="2492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53383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912768"/>
          </a:xfrm>
        </p:spPr>
        <p:txBody>
          <a:bodyPr>
            <a:normAutofit/>
          </a:bodyPr>
          <a:lstStyle/>
          <a:p>
            <a:pPr marL="0" indent="0" algn="ctr">
              <a:buNone/>
            </a:pPr>
            <a:r>
              <a:rPr lang="en-CA" sz="5400" b="1" dirty="0" smtClean="0"/>
              <a:t>DARWINIAN EVOLUTION</a:t>
            </a:r>
          </a:p>
          <a:p>
            <a:pPr marL="0" indent="0" algn="ctr">
              <a:buNone/>
            </a:pPr>
            <a:r>
              <a:rPr lang="en-CA" sz="4000" b="1" dirty="0" smtClean="0">
                <a:solidFill>
                  <a:schemeClr val="accent5">
                    <a:lumMod val="75000"/>
                  </a:schemeClr>
                </a:solidFill>
              </a:rPr>
              <a:t>Observations       and       Predictions</a:t>
            </a:r>
          </a:p>
        </p:txBody>
      </p:sp>
      <p:sp>
        <p:nvSpPr>
          <p:cNvPr id="2" name="Rectangle 1"/>
          <p:cNvSpPr/>
          <p:nvPr/>
        </p:nvSpPr>
        <p:spPr>
          <a:xfrm>
            <a:off x="4782602" y="2060848"/>
            <a:ext cx="4572000" cy="4154984"/>
          </a:xfrm>
          <a:prstGeom prst="rect">
            <a:avLst/>
          </a:prstGeom>
        </p:spPr>
        <p:txBody>
          <a:bodyPr>
            <a:spAutoFit/>
          </a:bodyPr>
          <a:lstStyle/>
          <a:p>
            <a:pPr marL="514350" indent="-514350">
              <a:buAutoNum type="arabicParenR"/>
            </a:pPr>
            <a:r>
              <a:rPr lang="en-CA" sz="2400" b="1" dirty="0"/>
              <a:t>T</a:t>
            </a:r>
            <a:r>
              <a:rPr lang="en-CA" sz="2400" b="1" dirty="0" smtClean="0"/>
              <a:t>he </a:t>
            </a:r>
            <a:r>
              <a:rPr lang="en-CA" sz="2400" b="1" dirty="0"/>
              <a:t>larger, living </a:t>
            </a:r>
            <a:r>
              <a:rPr lang="en-CA" sz="2400" b="1" dirty="0" smtClean="0"/>
              <a:t>forms of Sloth and Armadillo  </a:t>
            </a:r>
            <a:r>
              <a:rPr lang="en-CA" sz="2400" b="1" dirty="0"/>
              <a:t>might have descended from these </a:t>
            </a:r>
            <a:r>
              <a:rPr lang="en-CA" sz="2400" b="1" dirty="0" smtClean="0"/>
              <a:t>fossils</a:t>
            </a:r>
          </a:p>
          <a:p>
            <a:pPr marL="514350" indent="-514350">
              <a:buAutoNum type="arabicParenR"/>
            </a:pPr>
            <a:endParaRPr lang="en-CA" sz="2400" b="1" dirty="0" smtClean="0"/>
          </a:p>
          <a:p>
            <a:pPr marL="514350" indent="-514350">
              <a:buAutoNum type="arabicParenR"/>
            </a:pPr>
            <a:r>
              <a:rPr lang="en-CA" sz="2400" b="1" dirty="0" smtClean="0">
                <a:solidFill>
                  <a:schemeClr val="bg1"/>
                </a:solidFill>
              </a:rPr>
              <a:t>Each continent acted like an isolated nursery with species evolving </a:t>
            </a:r>
          </a:p>
          <a:p>
            <a:pPr marL="514350" indent="-514350">
              <a:buAutoNum type="arabicParenR"/>
            </a:pPr>
            <a:endParaRPr lang="en-CA" sz="2400" b="1" dirty="0" smtClean="0">
              <a:solidFill>
                <a:schemeClr val="bg1"/>
              </a:solidFill>
            </a:endParaRPr>
          </a:p>
          <a:p>
            <a:pPr marL="514350" indent="-514350">
              <a:buAutoNum type="arabicParenR"/>
            </a:pPr>
            <a:r>
              <a:rPr lang="en-CA" sz="2400" b="1" dirty="0" smtClean="0">
                <a:solidFill>
                  <a:schemeClr val="bg1"/>
                </a:solidFill>
              </a:rPr>
              <a:t>All 13 species evolved from a single ancestor on the island</a:t>
            </a:r>
            <a:endParaRPr lang="en-CA" sz="2400" b="1" dirty="0">
              <a:solidFill>
                <a:schemeClr val="bg1"/>
              </a:solidFill>
            </a:endParaRPr>
          </a:p>
        </p:txBody>
      </p:sp>
      <p:sp>
        <p:nvSpPr>
          <p:cNvPr id="4" name="Rectangle 3"/>
          <p:cNvSpPr/>
          <p:nvPr/>
        </p:nvSpPr>
        <p:spPr>
          <a:xfrm>
            <a:off x="157808" y="2060848"/>
            <a:ext cx="4572000" cy="4801314"/>
          </a:xfrm>
          <a:prstGeom prst="rect">
            <a:avLst/>
          </a:prstGeom>
        </p:spPr>
        <p:txBody>
          <a:bodyPr>
            <a:spAutoFit/>
          </a:bodyPr>
          <a:lstStyle/>
          <a:p>
            <a:r>
              <a:rPr lang="en-CA" sz="2400" b="1" dirty="0" smtClean="0"/>
              <a:t>1) Sloths </a:t>
            </a:r>
            <a:r>
              <a:rPr lang="en-CA" sz="2400" b="1" dirty="0"/>
              <a:t>and Armadillos living in SA resembled the smaller fossils found in the same </a:t>
            </a:r>
            <a:r>
              <a:rPr lang="en-CA" sz="2400" b="1" dirty="0" smtClean="0"/>
              <a:t>area</a:t>
            </a:r>
          </a:p>
          <a:p>
            <a:r>
              <a:rPr lang="en-CA" sz="2400" b="1" dirty="0" smtClean="0"/>
              <a:t> </a:t>
            </a:r>
          </a:p>
          <a:p>
            <a:endParaRPr lang="en-CA" sz="2400" b="1" dirty="0">
              <a:solidFill>
                <a:schemeClr val="bg1"/>
              </a:solidFill>
            </a:endParaRPr>
          </a:p>
          <a:p>
            <a:r>
              <a:rPr lang="en-CA" sz="2400" b="1" dirty="0" smtClean="0">
                <a:solidFill>
                  <a:schemeClr val="bg1"/>
                </a:solidFill>
              </a:rPr>
              <a:t>2) The </a:t>
            </a:r>
            <a:r>
              <a:rPr lang="en-CA" sz="2400" b="1" dirty="0">
                <a:solidFill>
                  <a:schemeClr val="bg1"/>
                </a:solidFill>
              </a:rPr>
              <a:t>African tropics and South American tropics had very few organisms in </a:t>
            </a:r>
            <a:r>
              <a:rPr lang="en-CA" sz="2400" b="1" dirty="0" smtClean="0">
                <a:solidFill>
                  <a:schemeClr val="bg1"/>
                </a:solidFill>
              </a:rPr>
              <a:t>common</a:t>
            </a:r>
          </a:p>
          <a:p>
            <a:endParaRPr lang="en-CA" sz="2400" b="1" dirty="0" smtClean="0">
              <a:solidFill>
                <a:schemeClr val="bg1"/>
              </a:solidFill>
            </a:endParaRPr>
          </a:p>
          <a:p>
            <a:r>
              <a:rPr lang="en-CA" sz="2400" b="1" dirty="0" smtClean="0">
                <a:solidFill>
                  <a:schemeClr val="bg1"/>
                </a:solidFill>
              </a:rPr>
              <a:t>3) The Galapagos Islands  were home to 13 different species of finches</a:t>
            </a:r>
          </a:p>
          <a:p>
            <a:endParaRPr lang="en-CA" b="1" dirty="0"/>
          </a:p>
        </p:txBody>
      </p:sp>
    </p:spTree>
    <p:extLst>
      <p:ext uri="{BB962C8B-B14F-4D97-AF65-F5344CB8AC3E}">
        <p14:creationId xmlns:p14="http://schemas.microsoft.com/office/powerpoint/2010/main" val="19428522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912768"/>
          </a:xfrm>
        </p:spPr>
        <p:txBody>
          <a:bodyPr>
            <a:normAutofit/>
          </a:bodyPr>
          <a:lstStyle/>
          <a:p>
            <a:pPr marL="0" indent="0" algn="ctr">
              <a:buNone/>
            </a:pPr>
            <a:r>
              <a:rPr lang="en-CA" sz="5400" b="1" dirty="0" smtClean="0"/>
              <a:t>DARWINIAN EVOLUTION</a:t>
            </a:r>
          </a:p>
          <a:p>
            <a:pPr marL="0" indent="0" algn="ctr">
              <a:buNone/>
            </a:pPr>
            <a:r>
              <a:rPr lang="en-CA" sz="4000" b="1" dirty="0" smtClean="0">
                <a:solidFill>
                  <a:schemeClr val="accent5">
                    <a:lumMod val="75000"/>
                  </a:schemeClr>
                </a:solidFill>
              </a:rPr>
              <a:t>Observations       and       Predictions</a:t>
            </a:r>
          </a:p>
        </p:txBody>
      </p:sp>
      <p:sp>
        <p:nvSpPr>
          <p:cNvPr id="2" name="Rectangle 1"/>
          <p:cNvSpPr/>
          <p:nvPr/>
        </p:nvSpPr>
        <p:spPr>
          <a:xfrm>
            <a:off x="4782602" y="2060848"/>
            <a:ext cx="4572000" cy="4154984"/>
          </a:xfrm>
          <a:prstGeom prst="rect">
            <a:avLst/>
          </a:prstGeom>
        </p:spPr>
        <p:txBody>
          <a:bodyPr>
            <a:spAutoFit/>
          </a:bodyPr>
          <a:lstStyle/>
          <a:p>
            <a:pPr marL="514350" indent="-514350">
              <a:buAutoNum type="arabicParenR"/>
            </a:pPr>
            <a:r>
              <a:rPr lang="en-CA" sz="2400" b="1" dirty="0"/>
              <a:t>T</a:t>
            </a:r>
            <a:r>
              <a:rPr lang="en-CA" sz="2400" b="1" dirty="0" smtClean="0"/>
              <a:t>he </a:t>
            </a:r>
            <a:r>
              <a:rPr lang="en-CA" sz="2400" b="1" dirty="0"/>
              <a:t>larger, living </a:t>
            </a:r>
            <a:r>
              <a:rPr lang="en-CA" sz="2400" b="1" dirty="0" smtClean="0"/>
              <a:t>forms of Sloth and Armadillo  </a:t>
            </a:r>
            <a:r>
              <a:rPr lang="en-CA" sz="2400" b="1" dirty="0"/>
              <a:t>might have descended from these </a:t>
            </a:r>
            <a:r>
              <a:rPr lang="en-CA" sz="2400" b="1" dirty="0" smtClean="0"/>
              <a:t>fossils</a:t>
            </a:r>
          </a:p>
          <a:p>
            <a:pPr marL="514350" indent="-514350">
              <a:buAutoNum type="arabicParenR"/>
            </a:pPr>
            <a:endParaRPr lang="en-CA" sz="2400" b="1" dirty="0" smtClean="0"/>
          </a:p>
          <a:p>
            <a:pPr marL="514350" indent="-514350">
              <a:buAutoNum type="arabicParenR"/>
            </a:pPr>
            <a:r>
              <a:rPr lang="en-CA" sz="2400" b="1" dirty="0" smtClean="0"/>
              <a:t>Each continent acted like an isolated nursery with species evolving </a:t>
            </a:r>
          </a:p>
          <a:p>
            <a:pPr marL="514350" indent="-514350">
              <a:buAutoNum type="arabicParenR"/>
            </a:pPr>
            <a:endParaRPr lang="en-CA" sz="2400" b="1" dirty="0" smtClean="0">
              <a:solidFill>
                <a:schemeClr val="bg1"/>
              </a:solidFill>
            </a:endParaRPr>
          </a:p>
          <a:p>
            <a:pPr marL="514350" indent="-514350">
              <a:buAutoNum type="arabicParenR"/>
            </a:pPr>
            <a:r>
              <a:rPr lang="en-CA" sz="2400" b="1" dirty="0" smtClean="0">
                <a:solidFill>
                  <a:schemeClr val="bg1"/>
                </a:solidFill>
              </a:rPr>
              <a:t>All 13 species evolved from a single ancestor on the island</a:t>
            </a:r>
            <a:endParaRPr lang="en-CA" sz="2400" b="1" dirty="0">
              <a:solidFill>
                <a:schemeClr val="bg1"/>
              </a:solidFill>
            </a:endParaRPr>
          </a:p>
        </p:txBody>
      </p:sp>
      <p:sp>
        <p:nvSpPr>
          <p:cNvPr id="4" name="Rectangle 3"/>
          <p:cNvSpPr/>
          <p:nvPr/>
        </p:nvSpPr>
        <p:spPr>
          <a:xfrm>
            <a:off x="157808" y="2060848"/>
            <a:ext cx="4572000" cy="4801314"/>
          </a:xfrm>
          <a:prstGeom prst="rect">
            <a:avLst/>
          </a:prstGeom>
        </p:spPr>
        <p:txBody>
          <a:bodyPr>
            <a:spAutoFit/>
          </a:bodyPr>
          <a:lstStyle/>
          <a:p>
            <a:r>
              <a:rPr lang="en-CA" sz="2400" b="1" dirty="0" smtClean="0"/>
              <a:t>1) Sloths </a:t>
            </a:r>
            <a:r>
              <a:rPr lang="en-CA" sz="2400" b="1" dirty="0"/>
              <a:t>and Armadillos living in SA resembled the smaller fossils found in the same </a:t>
            </a:r>
            <a:r>
              <a:rPr lang="en-CA" sz="2400" b="1" dirty="0" smtClean="0"/>
              <a:t>area</a:t>
            </a:r>
          </a:p>
          <a:p>
            <a:r>
              <a:rPr lang="en-CA" sz="2400" b="1" dirty="0" smtClean="0"/>
              <a:t> </a:t>
            </a:r>
          </a:p>
          <a:p>
            <a:endParaRPr lang="en-CA" sz="2400" b="1" dirty="0"/>
          </a:p>
          <a:p>
            <a:r>
              <a:rPr lang="en-CA" sz="2400" b="1" dirty="0" smtClean="0"/>
              <a:t>2) The </a:t>
            </a:r>
            <a:r>
              <a:rPr lang="en-CA" sz="2400" b="1" dirty="0"/>
              <a:t>African tropics and South American tropics had very few organisms in </a:t>
            </a:r>
            <a:r>
              <a:rPr lang="en-CA" sz="2400" b="1" dirty="0" smtClean="0"/>
              <a:t>common</a:t>
            </a:r>
          </a:p>
          <a:p>
            <a:endParaRPr lang="en-CA" sz="2400" b="1" dirty="0" smtClean="0">
              <a:solidFill>
                <a:schemeClr val="bg1"/>
              </a:solidFill>
            </a:endParaRPr>
          </a:p>
          <a:p>
            <a:r>
              <a:rPr lang="en-CA" sz="2400" b="1" dirty="0" smtClean="0">
                <a:solidFill>
                  <a:schemeClr val="bg1"/>
                </a:solidFill>
              </a:rPr>
              <a:t>3) The Galapagos Islands  were home to 13 different species of finches</a:t>
            </a:r>
          </a:p>
          <a:p>
            <a:endParaRPr lang="en-CA" b="1" dirty="0"/>
          </a:p>
        </p:txBody>
      </p:sp>
    </p:spTree>
    <p:extLst>
      <p:ext uri="{BB962C8B-B14F-4D97-AF65-F5344CB8AC3E}">
        <p14:creationId xmlns:p14="http://schemas.microsoft.com/office/powerpoint/2010/main" val="39676897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912768"/>
          </a:xfrm>
        </p:spPr>
        <p:txBody>
          <a:bodyPr>
            <a:normAutofit/>
          </a:bodyPr>
          <a:lstStyle/>
          <a:p>
            <a:pPr marL="0" indent="0" algn="ctr">
              <a:buNone/>
            </a:pPr>
            <a:r>
              <a:rPr lang="en-CA" sz="5400" b="1" dirty="0" smtClean="0"/>
              <a:t>DARWINIAN EVOLUTION</a:t>
            </a:r>
          </a:p>
          <a:p>
            <a:pPr marL="0" indent="0" algn="ctr">
              <a:buNone/>
            </a:pPr>
            <a:r>
              <a:rPr lang="en-CA" sz="4000" b="1" dirty="0" smtClean="0">
                <a:solidFill>
                  <a:schemeClr val="accent5">
                    <a:lumMod val="75000"/>
                  </a:schemeClr>
                </a:solidFill>
              </a:rPr>
              <a:t>Observations       and       Predictions</a:t>
            </a:r>
          </a:p>
        </p:txBody>
      </p:sp>
      <p:sp>
        <p:nvSpPr>
          <p:cNvPr id="2" name="Rectangle 1"/>
          <p:cNvSpPr/>
          <p:nvPr/>
        </p:nvSpPr>
        <p:spPr>
          <a:xfrm>
            <a:off x="4782602" y="2060848"/>
            <a:ext cx="4572000" cy="4154984"/>
          </a:xfrm>
          <a:prstGeom prst="rect">
            <a:avLst/>
          </a:prstGeom>
        </p:spPr>
        <p:txBody>
          <a:bodyPr>
            <a:spAutoFit/>
          </a:bodyPr>
          <a:lstStyle/>
          <a:p>
            <a:pPr marL="514350" indent="-514350">
              <a:buAutoNum type="arabicParenR"/>
            </a:pPr>
            <a:r>
              <a:rPr lang="en-CA" sz="2400" b="1" dirty="0"/>
              <a:t>T</a:t>
            </a:r>
            <a:r>
              <a:rPr lang="en-CA" sz="2400" b="1" dirty="0" smtClean="0"/>
              <a:t>he </a:t>
            </a:r>
            <a:r>
              <a:rPr lang="en-CA" sz="2400" b="1" dirty="0"/>
              <a:t>larger, living </a:t>
            </a:r>
            <a:r>
              <a:rPr lang="en-CA" sz="2400" b="1" dirty="0" smtClean="0"/>
              <a:t>forms of Sloth and Armadillo  </a:t>
            </a:r>
            <a:r>
              <a:rPr lang="en-CA" sz="2400" b="1" dirty="0"/>
              <a:t>might have descended from these </a:t>
            </a:r>
            <a:r>
              <a:rPr lang="en-CA" sz="2400" b="1" dirty="0" smtClean="0"/>
              <a:t>fossils</a:t>
            </a:r>
          </a:p>
          <a:p>
            <a:pPr marL="514350" indent="-514350">
              <a:buAutoNum type="arabicParenR"/>
            </a:pPr>
            <a:endParaRPr lang="en-CA" sz="2400" b="1" dirty="0" smtClean="0"/>
          </a:p>
          <a:p>
            <a:pPr marL="514350" indent="-514350">
              <a:buAutoNum type="arabicParenR"/>
            </a:pPr>
            <a:r>
              <a:rPr lang="en-CA" sz="2400" b="1" dirty="0" smtClean="0"/>
              <a:t>Each continent acted like an isolated nursery with species evolving </a:t>
            </a:r>
          </a:p>
          <a:p>
            <a:pPr marL="514350" indent="-514350">
              <a:buAutoNum type="arabicParenR"/>
            </a:pPr>
            <a:endParaRPr lang="en-CA" sz="2400" b="1" dirty="0" smtClean="0"/>
          </a:p>
          <a:p>
            <a:pPr marL="514350" indent="-514350">
              <a:buAutoNum type="arabicParenR"/>
            </a:pPr>
            <a:r>
              <a:rPr lang="en-CA" sz="2400" b="1" dirty="0" smtClean="0"/>
              <a:t>All 13 species evolved from a single ancestor on the island</a:t>
            </a:r>
            <a:endParaRPr lang="en-CA" sz="2400" b="1" dirty="0"/>
          </a:p>
        </p:txBody>
      </p:sp>
      <p:sp>
        <p:nvSpPr>
          <p:cNvPr id="4" name="Rectangle 3"/>
          <p:cNvSpPr/>
          <p:nvPr/>
        </p:nvSpPr>
        <p:spPr>
          <a:xfrm>
            <a:off x="157808" y="2060848"/>
            <a:ext cx="4572000" cy="4801314"/>
          </a:xfrm>
          <a:prstGeom prst="rect">
            <a:avLst/>
          </a:prstGeom>
        </p:spPr>
        <p:txBody>
          <a:bodyPr>
            <a:spAutoFit/>
          </a:bodyPr>
          <a:lstStyle/>
          <a:p>
            <a:r>
              <a:rPr lang="en-CA" sz="2400" b="1" dirty="0" smtClean="0"/>
              <a:t>1) Sloths </a:t>
            </a:r>
            <a:r>
              <a:rPr lang="en-CA" sz="2400" b="1" dirty="0"/>
              <a:t>and Armadillos living in SA resembled the smaller fossils found in the same </a:t>
            </a:r>
            <a:r>
              <a:rPr lang="en-CA" sz="2400" b="1" dirty="0" smtClean="0"/>
              <a:t>area</a:t>
            </a:r>
          </a:p>
          <a:p>
            <a:r>
              <a:rPr lang="en-CA" sz="2400" b="1" dirty="0" smtClean="0"/>
              <a:t> </a:t>
            </a:r>
          </a:p>
          <a:p>
            <a:endParaRPr lang="en-CA" sz="2400" b="1" dirty="0"/>
          </a:p>
          <a:p>
            <a:r>
              <a:rPr lang="en-CA" sz="2400" b="1" dirty="0" smtClean="0"/>
              <a:t>2) The </a:t>
            </a:r>
            <a:r>
              <a:rPr lang="en-CA" sz="2400" b="1" dirty="0"/>
              <a:t>African tropics and South American tropics had very few organisms in </a:t>
            </a:r>
            <a:r>
              <a:rPr lang="en-CA" sz="2400" b="1" dirty="0" smtClean="0"/>
              <a:t>common</a:t>
            </a:r>
          </a:p>
          <a:p>
            <a:endParaRPr lang="en-CA" sz="2400" b="1" dirty="0" smtClean="0"/>
          </a:p>
          <a:p>
            <a:r>
              <a:rPr lang="en-CA" sz="2400" b="1" dirty="0" smtClean="0"/>
              <a:t>3) The Galapagos Islands  were home to 13 different species of finches</a:t>
            </a:r>
          </a:p>
          <a:p>
            <a:endParaRPr lang="en-CA" b="1" dirty="0"/>
          </a:p>
        </p:txBody>
      </p:sp>
    </p:spTree>
    <p:extLst>
      <p:ext uri="{BB962C8B-B14F-4D97-AF65-F5344CB8AC3E}">
        <p14:creationId xmlns:p14="http://schemas.microsoft.com/office/powerpoint/2010/main" val="39676897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79512" y="188640"/>
            <a:ext cx="8784976" cy="6912768"/>
          </a:xfrm>
        </p:spPr>
        <p:txBody>
          <a:bodyPr>
            <a:normAutofit/>
          </a:bodyPr>
          <a:lstStyle/>
          <a:p>
            <a:pPr marL="0" indent="0" algn="ctr">
              <a:buNone/>
            </a:pPr>
            <a:r>
              <a:rPr lang="en-CA" sz="5400" b="1" dirty="0" smtClean="0"/>
              <a:t>DARWINIAN EVOLUTION</a:t>
            </a:r>
          </a:p>
          <a:p>
            <a:pPr marL="0" indent="0" algn="ctr">
              <a:buNone/>
            </a:pPr>
            <a:r>
              <a:rPr lang="en-CA" sz="4000" b="1" dirty="0" smtClean="0">
                <a:solidFill>
                  <a:schemeClr val="accent5">
                    <a:lumMod val="75000"/>
                  </a:schemeClr>
                </a:solidFill>
              </a:rPr>
              <a:t>Darwin’s Finches </a:t>
            </a:r>
            <a:r>
              <a:rPr lang="en-CA" b="1" dirty="0" smtClean="0">
                <a:sym typeface="Wingdings" pitchFamily="2" charset="2"/>
              </a:rPr>
              <a:t> from one species, many evolved to take advantage of different food</a:t>
            </a:r>
            <a:endParaRPr lang="en-CA" b="1" dirty="0" smtClean="0"/>
          </a:p>
        </p:txBody>
      </p:sp>
      <p:pic>
        <p:nvPicPr>
          <p:cNvPr id="10242" name="Picture 2" descr="http://www.avibushistoriae.com/Darwin_finches.dis2.jpg"/>
          <p:cNvPicPr>
            <a:picLocks noChangeAspect="1" noChangeArrowheads="1"/>
          </p:cNvPicPr>
          <p:nvPr/>
        </p:nvPicPr>
        <p:blipFill rotWithShape="1">
          <a:blip r:embed="rId2">
            <a:extLst>
              <a:ext uri="{28A0092B-C50C-407E-A947-70E740481C1C}">
                <a14:useLocalDpi xmlns:a14="http://schemas.microsoft.com/office/drawing/2010/main" val="0"/>
              </a:ext>
            </a:extLst>
          </a:blip>
          <a:srcRect t="4852" b="3791"/>
          <a:stretch/>
        </p:blipFill>
        <p:spPr bwMode="auto">
          <a:xfrm>
            <a:off x="1331640" y="2348880"/>
            <a:ext cx="6552728" cy="4288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69344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79512" y="188640"/>
            <a:ext cx="8784976" cy="2088232"/>
          </a:xfrm>
        </p:spPr>
        <p:txBody>
          <a:bodyPr>
            <a:normAutofit/>
          </a:bodyPr>
          <a:lstStyle/>
          <a:p>
            <a:pPr marL="0" indent="0" algn="ctr">
              <a:buNone/>
            </a:pPr>
            <a:r>
              <a:rPr lang="en-CA" sz="5400" b="1" dirty="0" smtClean="0"/>
              <a:t>DARWINIAN EVOLUTION</a:t>
            </a:r>
          </a:p>
          <a:p>
            <a:pPr marL="0" indent="0" algn="ctr">
              <a:buNone/>
            </a:pPr>
            <a:r>
              <a:rPr lang="en-CA" sz="4000" b="1" dirty="0" smtClean="0">
                <a:solidFill>
                  <a:schemeClr val="accent5">
                    <a:lumMod val="75000"/>
                  </a:schemeClr>
                </a:solidFill>
              </a:rPr>
              <a:t>Darwin’s Theory of </a:t>
            </a:r>
            <a:r>
              <a:rPr lang="en-CA" sz="4400" b="1" u="sng" dirty="0" smtClean="0">
                <a:solidFill>
                  <a:schemeClr val="accent5">
                    <a:lumMod val="75000"/>
                  </a:schemeClr>
                </a:solidFill>
              </a:rPr>
              <a:t>Natural Selection </a:t>
            </a:r>
            <a:endParaRPr lang="en-CA" sz="4000" b="1" u="sng" dirty="0" smtClean="0">
              <a:solidFill>
                <a:schemeClr val="accent5">
                  <a:lumMod val="75000"/>
                </a:schemeClr>
              </a:solidFill>
            </a:endParaRPr>
          </a:p>
          <a:p>
            <a:pPr marL="0" indent="0" algn="ctr">
              <a:buNone/>
            </a:pPr>
            <a:endParaRPr lang="en-CA" sz="4000" b="1" u="sng" dirty="0">
              <a:solidFill>
                <a:schemeClr val="accent5">
                  <a:lumMod val="75000"/>
                </a:schemeClr>
              </a:solidFill>
            </a:endParaRPr>
          </a:p>
          <a:p>
            <a:pPr marL="0" indent="0" algn="ctr">
              <a:buNone/>
            </a:pPr>
            <a:endParaRPr lang="en-CA" b="1" dirty="0" smtClean="0">
              <a:sym typeface="Wingdings" pitchFamily="2" charset="2"/>
            </a:endParaRPr>
          </a:p>
          <a:p>
            <a:pPr marL="0" indent="0" algn="ctr">
              <a:buNone/>
            </a:pPr>
            <a:endParaRPr lang="en-CA" b="1" dirty="0">
              <a:sym typeface="Wingdings" pitchFamily="2" charset="2"/>
            </a:endParaRPr>
          </a:p>
          <a:p>
            <a:pPr marL="0" indent="0" algn="ctr">
              <a:buNone/>
            </a:pPr>
            <a:endParaRPr lang="en-CA" b="1" dirty="0" smtClean="0">
              <a:sym typeface="Wingdings" pitchFamily="2" charset="2"/>
            </a:endParaRPr>
          </a:p>
          <a:p>
            <a:pPr marL="0" indent="0" algn="ctr">
              <a:buNone/>
            </a:pPr>
            <a:endParaRPr lang="en-CA" b="1" dirty="0">
              <a:sym typeface="Wingdings" pitchFamily="2" charset="2"/>
            </a:endParaRPr>
          </a:p>
        </p:txBody>
      </p:sp>
      <p:pic>
        <p:nvPicPr>
          <p:cNvPr id="14338" name="Picture 2" descr="http://www.booksshouldbefree.com/image/detail/On-the-Origin-of-Species-by-Means-of-Natural-Selec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291" y="2274611"/>
            <a:ext cx="3674669" cy="367466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176464" y="1988840"/>
            <a:ext cx="4572000" cy="4401205"/>
          </a:xfrm>
          <a:prstGeom prst="rect">
            <a:avLst/>
          </a:prstGeom>
        </p:spPr>
        <p:txBody>
          <a:bodyPr>
            <a:spAutoFit/>
          </a:bodyPr>
          <a:lstStyle/>
          <a:p>
            <a:pPr algn="ctr"/>
            <a:r>
              <a:rPr lang="en-CA" sz="4000" b="1" dirty="0">
                <a:sym typeface="Wingdings" pitchFamily="2" charset="2"/>
              </a:rPr>
              <a:t> </a:t>
            </a:r>
            <a:r>
              <a:rPr lang="en-CA" sz="4000" b="1" dirty="0"/>
              <a:t>The process whereby organisms better adapted to their environment tend to survive and produce more offspring</a:t>
            </a:r>
          </a:p>
        </p:txBody>
      </p:sp>
    </p:spTree>
    <p:extLst>
      <p:ext uri="{BB962C8B-B14F-4D97-AF65-F5344CB8AC3E}">
        <p14:creationId xmlns:p14="http://schemas.microsoft.com/office/powerpoint/2010/main" val="24757766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79512" y="188640"/>
            <a:ext cx="8784976" cy="1008112"/>
          </a:xfrm>
        </p:spPr>
        <p:txBody>
          <a:bodyPr>
            <a:normAutofit/>
          </a:bodyPr>
          <a:lstStyle/>
          <a:p>
            <a:pPr marL="0" indent="0" algn="ctr">
              <a:buNone/>
            </a:pPr>
            <a:r>
              <a:rPr lang="en-CA" sz="5400" b="1" dirty="0" smtClean="0"/>
              <a:t>DARWINIAN EVOLUTION</a:t>
            </a:r>
            <a:endParaRPr lang="en-CA" b="1" dirty="0" smtClean="0">
              <a:sym typeface="Wingdings" pitchFamily="2" charset="2"/>
            </a:endParaRPr>
          </a:p>
          <a:p>
            <a:pPr marL="0" indent="0" algn="ctr">
              <a:buNone/>
            </a:pPr>
            <a:endParaRPr lang="en-CA" b="1" dirty="0">
              <a:sym typeface="Wingdings" pitchFamily="2" charset="2"/>
            </a:endParaRPr>
          </a:p>
          <a:p>
            <a:pPr marL="0" indent="0" algn="ctr">
              <a:buNone/>
            </a:pPr>
            <a:endParaRPr lang="en-CA" b="1" dirty="0" smtClean="0">
              <a:sym typeface="Wingdings" pitchFamily="2" charset="2"/>
            </a:endParaRPr>
          </a:p>
          <a:p>
            <a:pPr marL="0" indent="0" algn="ctr">
              <a:buNone/>
            </a:pPr>
            <a:endParaRPr lang="en-CA" b="1" dirty="0">
              <a:sym typeface="Wingdings" pitchFamily="2" charset="2"/>
            </a:endParaRPr>
          </a:p>
        </p:txBody>
      </p:sp>
      <p:sp>
        <p:nvSpPr>
          <p:cNvPr id="2" name="Rectangle 1"/>
          <p:cNvSpPr/>
          <p:nvPr/>
        </p:nvSpPr>
        <p:spPr>
          <a:xfrm>
            <a:off x="467544" y="1340768"/>
            <a:ext cx="8280920" cy="5432256"/>
          </a:xfrm>
          <a:prstGeom prst="rect">
            <a:avLst/>
          </a:prstGeom>
        </p:spPr>
        <p:txBody>
          <a:bodyPr wrap="square">
            <a:spAutoFit/>
          </a:bodyPr>
          <a:lstStyle/>
          <a:p>
            <a:r>
              <a:rPr lang="en-CA" sz="4400" b="1" u="sng" dirty="0" smtClean="0">
                <a:solidFill>
                  <a:schemeClr val="accent5">
                    <a:lumMod val="75000"/>
                  </a:schemeClr>
                </a:solidFill>
              </a:rPr>
              <a:t>Summary</a:t>
            </a:r>
          </a:p>
          <a:p>
            <a:endParaRPr lang="en-CA" sz="1100" b="1" u="sng" dirty="0" smtClean="0"/>
          </a:p>
          <a:p>
            <a:pPr marL="571500" indent="-571500">
              <a:buFont typeface="Wingdings" pitchFamily="2" charset="2"/>
              <a:buChar char="à"/>
            </a:pPr>
            <a:r>
              <a:rPr lang="en-CA" sz="3000" b="1" dirty="0" smtClean="0"/>
              <a:t>Individuals of the same species are in constant struggle for survival</a:t>
            </a:r>
          </a:p>
          <a:p>
            <a:endParaRPr lang="en-CA" sz="1100" b="1" dirty="0" smtClean="0"/>
          </a:p>
          <a:p>
            <a:pPr marL="571500" indent="-571500">
              <a:buFont typeface="Wingdings" pitchFamily="2" charset="2"/>
              <a:buChar char="à"/>
            </a:pPr>
            <a:r>
              <a:rPr lang="en-CA" sz="3000" b="1" dirty="0" smtClean="0"/>
              <a:t>Individuals with more favourable traits are more likely to survive and pass on their genetic information. This is natural selection!</a:t>
            </a:r>
          </a:p>
          <a:p>
            <a:endParaRPr lang="en-CA" sz="1100" b="1" dirty="0" smtClean="0"/>
          </a:p>
          <a:p>
            <a:pPr marL="571500" indent="-571500">
              <a:buFont typeface="Wingdings" pitchFamily="2" charset="2"/>
              <a:buChar char="à"/>
            </a:pPr>
            <a:r>
              <a:rPr lang="en-CA" sz="3000" b="1" dirty="0" smtClean="0"/>
              <a:t>These individuals contribute more offspring to succeeding generations and therefore their favourable traits will become more common.  This is Evolution! </a:t>
            </a:r>
            <a:endParaRPr lang="en-CA" sz="3000" b="1" dirty="0"/>
          </a:p>
        </p:txBody>
      </p:sp>
    </p:spTree>
    <p:extLst>
      <p:ext uri="{BB962C8B-B14F-4D97-AF65-F5344CB8AC3E}">
        <p14:creationId xmlns:p14="http://schemas.microsoft.com/office/powerpoint/2010/main" val="13947990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biologycorner.com/resources/giraffe-evo.gif"/>
          <p:cNvPicPr>
            <a:picLocks noChangeAspect="1" noChangeArrowheads="1"/>
          </p:cNvPicPr>
          <p:nvPr/>
        </p:nvPicPr>
        <p:blipFill rotWithShape="1">
          <a:blip r:embed="rId2">
            <a:extLst>
              <a:ext uri="{28A0092B-C50C-407E-A947-70E740481C1C}">
                <a14:useLocalDpi xmlns:a14="http://schemas.microsoft.com/office/drawing/2010/main" val="0"/>
              </a:ext>
            </a:extLst>
          </a:blip>
          <a:srcRect t="53359" b="3248"/>
          <a:stretch/>
        </p:blipFill>
        <p:spPr bwMode="auto">
          <a:xfrm>
            <a:off x="298848" y="2618702"/>
            <a:ext cx="8677472" cy="235335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179512" y="188640"/>
            <a:ext cx="8784976" cy="64087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CA" sz="5400" b="1" dirty="0" smtClean="0"/>
              <a:t>DARWINIAN EVOLUTION</a:t>
            </a:r>
            <a:endParaRPr lang="en-CA" b="1" dirty="0" smtClean="0">
              <a:sym typeface="Wingdings" pitchFamily="2" charset="2"/>
            </a:endParaRPr>
          </a:p>
          <a:p>
            <a:pPr marL="0" indent="0" algn="ctr">
              <a:buFont typeface="Arial" pitchFamily="34" charset="0"/>
              <a:buNone/>
            </a:pPr>
            <a:endParaRPr lang="en-CA" sz="1000" b="1" dirty="0" smtClean="0">
              <a:solidFill>
                <a:schemeClr val="accent5">
                  <a:lumMod val="75000"/>
                </a:schemeClr>
              </a:solidFill>
              <a:sym typeface="Wingdings" pitchFamily="2" charset="2"/>
            </a:endParaRPr>
          </a:p>
          <a:p>
            <a:pPr marL="0" indent="0">
              <a:buFont typeface="Arial" pitchFamily="34" charset="0"/>
              <a:buNone/>
            </a:pPr>
            <a:r>
              <a:rPr lang="en-CA" sz="1200" b="1" dirty="0">
                <a:solidFill>
                  <a:schemeClr val="accent5">
                    <a:lumMod val="75000"/>
                  </a:schemeClr>
                </a:solidFill>
                <a:sym typeface="Wingdings" pitchFamily="2" charset="2"/>
              </a:rPr>
              <a:t> </a:t>
            </a:r>
            <a:endParaRPr lang="en-CA" sz="1200" b="1" dirty="0" smtClean="0">
              <a:solidFill>
                <a:schemeClr val="accent5">
                  <a:lumMod val="75000"/>
                </a:schemeClr>
              </a:solidFill>
              <a:sym typeface="Wingdings" pitchFamily="2" charset="2"/>
            </a:endParaRPr>
          </a:p>
          <a:p>
            <a:pPr marL="0" indent="0">
              <a:buFont typeface="Arial" pitchFamily="34" charset="0"/>
              <a:buNone/>
            </a:pPr>
            <a:r>
              <a:rPr lang="en-CA" b="1" dirty="0" smtClean="0">
                <a:solidFill>
                  <a:schemeClr val="accent5">
                    <a:lumMod val="75000"/>
                  </a:schemeClr>
                </a:solidFill>
                <a:sym typeface="Wingdings" pitchFamily="2" charset="2"/>
              </a:rPr>
              <a:t>BACK TO THE GIRAFFES!</a:t>
            </a:r>
          </a:p>
          <a:p>
            <a:pPr marL="0" indent="0">
              <a:buFont typeface="Arial" pitchFamily="34" charset="0"/>
              <a:buNone/>
            </a:pPr>
            <a:endParaRPr lang="en-CA" b="1" dirty="0" smtClean="0">
              <a:sym typeface="Wingdings" pitchFamily="2" charset="2"/>
            </a:endParaRPr>
          </a:p>
          <a:p>
            <a:pPr marL="0" indent="0" algn="ctr">
              <a:buFont typeface="Arial" pitchFamily="34" charset="0"/>
              <a:buNone/>
            </a:pPr>
            <a:endParaRPr lang="en-CA" b="1" dirty="0">
              <a:sym typeface="Wingdings" pitchFamily="2" charset="2"/>
            </a:endParaRPr>
          </a:p>
        </p:txBody>
      </p:sp>
      <p:sp>
        <p:nvSpPr>
          <p:cNvPr id="4" name="Rectangle 3"/>
          <p:cNvSpPr/>
          <p:nvPr/>
        </p:nvSpPr>
        <p:spPr>
          <a:xfrm>
            <a:off x="298848" y="2492896"/>
            <a:ext cx="8677472" cy="2592288"/>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52324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CA" sz="5400" b="1" dirty="0" smtClean="0">
                <a:solidFill>
                  <a:schemeClr val="accent6">
                    <a:lumMod val="75000"/>
                  </a:schemeClr>
                </a:solidFill>
              </a:rPr>
              <a:t>INHERITED VARIATION</a:t>
            </a:r>
            <a:endParaRPr lang="en-CA" sz="5400" b="1" dirty="0">
              <a:solidFill>
                <a:schemeClr val="accent6">
                  <a:lumMod val="75000"/>
                </a:schemeClr>
              </a:solidFill>
            </a:endParaRPr>
          </a:p>
        </p:txBody>
      </p:sp>
      <p:sp>
        <p:nvSpPr>
          <p:cNvPr id="3" name="Content Placeholder 2"/>
          <p:cNvSpPr>
            <a:spLocks noGrp="1"/>
          </p:cNvSpPr>
          <p:nvPr>
            <p:ph idx="1"/>
          </p:nvPr>
        </p:nvSpPr>
        <p:spPr>
          <a:xfrm>
            <a:off x="251520" y="1600200"/>
            <a:ext cx="8712968" cy="4525963"/>
          </a:xfrm>
        </p:spPr>
        <p:txBody>
          <a:bodyPr>
            <a:normAutofit/>
          </a:bodyPr>
          <a:lstStyle/>
          <a:p>
            <a:pPr marL="0" indent="0" algn="ctr">
              <a:buNone/>
            </a:pPr>
            <a:r>
              <a:rPr lang="en-CA" b="1" dirty="0" smtClean="0"/>
              <a:t>What does this mean?</a:t>
            </a:r>
          </a:p>
          <a:p>
            <a:pPr marL="0" indent="0" algn="ctr">
              <a:buNone/>
            </a:pPr>
            <a:endParaRPr lang="en-CA" sz="1050" b="1" dirty="0" smtClean="0">
              <a:solidFill>
                <a:schemeClr val="accent6">
                  <a:lumMod val="75000"/>
                </a:schemeClr>
              </a:solidFill>
            </a:endParaRPr>
          </a:p>
          <a:p>
            <a:pPr marL="0" indent="0" algn="ctr">
              <a:buNone/>
            </a:pPr>
            <a:r>
              <a:rPr lang="en-CA" b="1" dirty="0" smtClean="0">
                <a:solidFill>
                  <a:schemeClr val="accent6">
                    <a:lumMod val="75000"/>
                  </a:schemeClr>
                </a:solidFill>
              </a:rPr>
              <a:t>“Inherited”</a:t>
            </a:r>
            <a:r>
              <a:rPr lang="en-CA" dirty="0" smtClean="0"/>
              <a:t> refers to traits being passed down genetically from parent to offspring</a:t>
            </a:r>
          </a:p>
          <a:p>
            <a:pPr marL="0" indent="0">
              <a:buNone/>
            </a:pPr>
            <a:endParaRPr lang="en-CA" sz="800" dirty="0" smtClean="0"/>
          </a:p>
          <a:p>
            <a:pPr marL="0" indent="0">
              <a:buNone/>
            </a:pPr>
            <a:endParaRPr lang="en-CA" sz="800" dirty="0"/>
          </a:p>
          <a:p>
            <a:pPr marL="0" indent="0">
              <a:buNone/>
            </a:pPr>
            <a:endParaRPr lang="en-CA" sz="800" dirty="0" smtClean="0"/>
          </a:p>
          <a:p>
            <a:pPr marL="0" indent="0">
              <a:buNone/>
            </a:pPr>
            <a:endParaRPr lang="en-CA" sz="800" dirty="0"/>
          </a:p>
          <a:p>
            <a:pPr marL="0" indent="0">
              <a:buNone/>
            </a:pPr>
            <a:endParaRPr lang="en-CA" sz="800" dirty="0" smtClean="0"/>
          </a:p>
          <a:p>
            <a:pPr marL="0" indent="0" algn="ctr">
              <a:buNone/>
            </a:pPr>
            <a:r>
              <a:rPr lang="en-CA" dirty="0" smtClean="0"/>
              <a:t>In order for natural selection to occur, there needs to be </a:t>
            </a:r>
            <a:r>
              <a:rPr lang="en-CA" b="1" dirty="0" smtClean="0">
                <a:solidFill>
                  <a:schemeClr val="accent6">
                    <a:lumMod val="75000"/>
                  </a:schemeClr>
                </a:solidFill>
              </a:rPr>
              <a:t>variation</a:t>
            </a:r>
            <a:r>
              <a:rPr lang="en-CA" dirty="0" smtClean="0"/>
              <a:t> among traits in the population… where does this variation come from?</a:t>
            </a:r>
            <a:r>
              <a:rPr lang="en-CA" dirty="0"/>
              <a:t>	</a:t>
            </a:r>
            <a:endParaRPr lang="en-CA" dirty="0" smtClean="0"/>
          </a:p>
          <a:p>
            <a:pPr marL="0" indent="0">
              <a:buNone/>
            </a:pPr>
            <a:endParaRPr lang="en-CA" sz="1050" b="1" dirty="0" smtClean="0">
              <a:solidFill>
                <a:schemeClr val="accent6">
                  <a:lumMod val="75000"/>
                </a:schemeClr>
              </a:solidFill>
            </a:endParaRPr>
          </a:p>
        </p:txBody>
      </p:sp>
      <p:cxnSp>
        <p:nvCxnSpPr>
          <p:cNvPr id="5" name="Straight Connector 4"/>
          <p:cNvCxnSpPr/>
          <p:nvPr/>
        </p:nvCxnSpPr>
        <p:spPr>
          <a:xfrm>
            <a:off x="1475656" y="1196752"/>
            <a:ext cx="612068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1161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CA" sz="5400" b="1" dirty="0" smtClean="0">
                <a:solidFill>
                  <a:schemeClr val="accent6">
                    <a:lumMod val="75000"/>
                  </a:schemeClr>
                </a:solidFill>
              </a:rPr>
              <a:t>INHERITED VARIATION</a:t>
            </a:r>
            <a:endParaRPr lang="en-CA" sz="5400" b="1" dirty="0">
              <a:solidFill>
                <a:schemeClr val="accent6">
                  <a:lumMod val="75000"/>
                </a:schemeClr>
              </a:solidFill>
            </a:endParaRPr>
          </a:p>
        </p:txBody>
      </p:sp>
      <p:sp>
        <p:nvSpPr>
          <p:cNvPr id="3" name="Content Placeholder 2"/>
          <p:cNvSpPr>
            <a:spLocks noGrp="1"/>
          </p:cNvSpPr>
          <p:nvPr>
            <p:ph idx="1"/>
          </p:nvPr>
        </p:nvSpPr>
        <p:spPr>
          <a:xfrm>
            <a:off x="251520" y="1600200"/>
            <a:ext cx="8712968" cy="4525963"/>
          </a:xfrm>
        </p:spPr>
        <p:txBody>
          <a:bodyPr>
            <a:normAutofit/>
          </a:bodyPr>
          <a:lstStyle/>
          <a:p>
            <a:pPr marL="0" indent="0" algn="ctr">
              <a:buNone/>
            </a:pPr>
            <a:endParaRPr lang="en-CA" sz="2800" b="1" dirty="0" smtClean="0"/>
          </a:p>
          <a:p>
            <a:pPr marL="0" indent="0" algn="ctr">
              <a:buNone/>
            </a:pPr>
            <a:r>
              <a:rPr lang="en-CA" sz="2800" b="1" dirty="0" smtClean="0"/>
              <a:t>Variation in species comes from two biological processes: </a:t>
            </a:r>
          </a:p>
          <a:p>
            <a:pPr marL="0" indent="0" algn="ctr">
              <a:buNone/>
            </a:pPr>
            <a:endParaRPr lang="en-CA" sz="1800" b="1" dirty="0" smtClean="0">
              <a:solidFill>
                <a:schemeClr val="accent6">
                  <a:lumMod val="75000"/>
                </a:schemeClr>
              </a:solidFill>
            </a:endParaRPr>
          </a:p>
          <a:p>
            <a:pPr marL="0" indent="0" algn="ctr">
              <a:buNone/>
            </a:pPr>
            <a:r>
              <a:rPr lang="en-CA" sz="4400" b="1" dirty="0" smtClean="0">
                <a:solidFill>
                  <a:schemeClr val="accent6">
                    <a:lumMod val="75000"/>
                  </a:schemeClr>
                </a:solidFill>
              </a:rPr>
              <a:t>Mutations &amp; Sexual Reproduction</a:t>
            </a:r>
          </a:p>
        </p:txBody>
      </p:sp>
      <p:cxnSp>
        <p:nvCxnSpPr>
          <p:cNvPr id="4" name="Straight Connector 3"/>
          <p:cNvCxnSpPr/>
          <p:nvPr/>
        </p:nvCxnSpPr>
        <p:spPr>
          <a:xfrm>
            <a:off x="1475656" y="1196752"/>
            <a:ext cx="612068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65044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27384"/>
            <a:ext cx="8928992" cy="1143000"/>
          </a:xfrm>
        </p:spPr>
        <p:txBody>
          <a:bodyPr>
            <a:normAutofit fontScale="90000"/>
          </a:bodyPr>
          <a:lstStyle/>
          <a:p>
            <a:r>
              <a:rPr lang="en-CA" sz="5300" b="1" u="sng" dirty="0" smtClean="0">
                <a:solidFill>
                  <a:schemeClr val="accent2">
                    <a:lumMod val="75000"/>
                  </a:schemeClr>
                </a:solidFill>
              </a:rPr>
              <a:t>Biochemical Evidence</a:t>
            </a:r>
            <a:r>
              <a:rPr lang="en-CA" sz="5300" b="1" dirty="0" smtClean="0">
                <a:solidFill>
                  <a:schemeClr val="accent2">
                    <a:lumMod val="75000"/>
                  </a:schemeClr>
                </a:solidFill>
              </a:rPr>
              <a:t> </a:t>
            </a:r>
            <a:r>
              <a:rPr lang="en-CA" b="1" dirty="0" smtClean="0"/>
              <a:t>for Evolution</a:t>
            </a:r>
            <a:endParaRPr lang="en-CA" b="1" dirty="0"/>
          </a:p>
        </p:txBody>
      </p:sp>
      <p:sp>
        <p:nvSpPr>
          <p:cNvPr id="3" name="Content Placeholder 2"/>
          <p:cNvSpPr>
            <a:spLocks noGrp="1"/>
          </p:cNvSpPr>
          <p:nvPr>
            <p:ph idx="1"/>
          </p:nvPr>
        </p:nvSpPr>
        <p:spPr>
          <a:xfrm>
            <a:off x="107504" y="908720"/>
            <a:ext cx="5256584" cy="5472608"/>
          </a:xfrm>
        </p:spPr>
        <p:txBody>
          <a:bodyPr/>
          <a:lstStyle/>
          <a:p>
            <a:pPr marL="0" indent="0">
              <a:buNone/>
            </a:pPr>
            <a:r>
              <a:rPr lang="en-CA" sz="4800" b="1" dirty="0" smtClean="0">
                <a:solidFill>
                  <a:schemeClr val="accent2">
                    <a:lumMod val="75000"/>
                  </a:schemeClr>
                </a:solidFill>
              </a:rPr>
              <a:t>DNA </a:t>
            </a:r>
          </a:p>
          <a:p>
            <a:pPr marL="0" indent="0">
              <a:buNone/>
            </a:pPr>
            <a:r>
              <a:rPr lang="en-CA" sz="2800" b="1" dirty="0">
                <a:solidFill>
                  <a:schemeClr val="accent2">
                    <a:lumMod val="75000"/>
                  </a:schemeClr>
                </a:solidFill>
              </a:rPr>
              <a:t>	</a:t>
            </a:r>
            <a:r>
              <a:rPr lang="en-CA" sz="2800" b="1" dirty="0" smtClean="0"/>
              <a:t>= hereditary material that   	determines which 	characteristics are passed 	on</a:t>
            </a:r>
          </a:p>
          <a:p>
            <a:pPr marL="0" indent="0">
              <a:buNone/>
            </a:pPr>
            <a:r>
              <a:rPr lang="en-CA" sz="2800" b="1" dirty="0" smtClean="0"/>
              <a:t>	</a:t>
            </a:r>
            <a:r>
              <a:rPr lang="en-CA" sz="2800" b="1" dirty="0" smtClean="0">
                <a:solidFill>
                  <a:schemeClr val="bg1"/>
                </a:solidFill>
              </a:rPr>
              <a:t>= composed of 4 nucleotide 	bases (adenine, thymine, 	cytosine, % guanine) </a:t>
            </a:r>
          </a:p>
          <a:p>
            <a:pPr marL="0" indent="0">
              <a:buNone/>
            </a:pPr>
            <a:r>
              <a:rPr lang="en-CA" sz="2800" b="1" dirty="0">
                <a:solidFill>
                  <a:schemeClr val="bg1"/>
                </a:solidFill>
              </a:rPr>
              <a:t>	</a:t>
            </a:r>
            <a:r>
              <a:rPr lang="en-CA" sz="2800" b="1" dirty="0" smtClean="0">
                <a:solidFill>
                  <a:schemeClr val="bg1"/>
                </a:solidFill>
              </a:rPr>
              <a:t>= a grouping of 3 	consecutive bases is called 	an amino acid</a:t>
            </a:r>
            <a:r>
              <a:rPr lang="en-CA" dirty="0">
                <a:solidFill>
                  <a:schemeClr val="bg1"/>
                </a:solidFill>
              </a:rPr>
              <a:t>	</a:t>
            </a:r>
            <a:endParaRPr lang="en-CA" dirty="0" smtClean="0">
              <a:solidFill>
                <a:schemeClr val="bg1"/>
              </a:solidFill>
            </a:endParaRPr>
          </a:p>
          <a:p>
            <a:pPr marL="0" indent="0">
              <a:buNone/>
            </a:pPr>
            <a:endParaRPr lang="en-CA" dirty="0"/>
          </a:p>
          <a:p>
            <a:pPr marL="0" indent="0">
              <a:buNone/>
            </a:pPr>
            <a:endParaRPr lang="en-CA" dirty="0"/>
          </a:p>
        </p:txBody>
      </p:sp>
      <p:grpSp>
        <p:nvGrpSpPr>
          <p:cNvPr id="11" name="Group 10"/>
          <p:cNvGrpSpPr/>
          <p:nvPr/>
        </p:nvGrpSpPr>
        <p:grpSpPr>
          <a:xfrm>
            <a:off x="5527343" y="997876"/>
            <a:ext cx="3125338" cy="3439236"/>
            <a:chOff x="5527343" y="1378424"/>
            <a:chExt cx="3125338" cy="3439236"/>
          </a:xfrm>
        </p:grpSpPr>
        <p:pic>
          <p:nvPicPr>
            <p:cNvPr id="2052" name="Picture 4" descr="http://ghr.nlm.nih.gov/handbook/illustrations/dnastructure.jpg"/>
            <p:cNvPicPr>
              <a:picLocks noChangeAspect="1" noChangeArrowheads="1"/>
            </p:cNvPicPr>
            <p:nvPr/>
          </p:nvPicPr>
          <p:blipFill rotWithShape="1">
            <a:blip r:embed="rId2">
              <a:extLst>
                <a:ext uri="{28A0092B-C50C-407E-A947-70E740481C1C}">
                  <a14:useLocalDpi xmlns:a14="http://schemas.microsoft.com/office/drawing/2010/main" val="0"/>
                </a:ext>
              </a:extLst>
            </a:blip>
            <a:srcRect l="9955" t="4768" r="8016" b="4963"/>
            <a:stretch/>
          </p:blipFill>
          <p:spPr bwMode="auto">
            <a:xfrm>
              <a:off x="5527343" y="1378424"/>
              <a:ext cx="3125338" cy="343923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6948264" y="3501008"/>
              <a:ext cx="1512168"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5" name="Rectangle 14"/>
          <p:cNvSpPr/>
          <p:nvPr/>
        </p:nvSpPr>
        <p:spPr>
          <a:xfrm>
            <a:off x="7308304" y="1628800"/>
            <a:ext cx="1512168" cy="12961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0655842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010g09r3bdnawiki.wikispaces.com/file/view/r22_chromosome.jpg/223654302/352x264/r22_chromosome.jpg"/>
          <p:cNvPicPr>
            <a:picLocks noChangeAspect="1" noChangeArrowheads="1"/>
          </p:cNvPicPr>
          <p:nvPr/>
        </p:nvPicPr>
        <p:blipFill rotWithShape="1">
          <a:blip r:embed="rId2">
            <a:extLst>
              <a:ext uri="{28A0092B-C50C-407E-A947-70E740481C1C}">
                <a14:useLocalDpi xmlns:a14="http://schemas.microsoft.com/office/drawing/2010/main" val="0"/>
              </a:ext>
            </a:extLst>
          </a:blip>
          <a:srcRect b="6699"/>
          <a:stretch/>
        </p:blipFill>
        <p:spPr bwMode="auto">
          <a:xfrm>
            <a:off x="3993063" y="2924944"/>
            <a:ext cx="5208994" cy="364502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0" y="476672"/>
            <a:ext cx="8712968" cy="6542187"/>
          </a:xfrm>
        </p:spPr>
        <p:txBody>
          <a:bodyPr>
            <a:normAutofit/>
          </a:bodyPr>
          <a:lstStyle/>
          <a:p>
            <a:pPr>
              <a:buFont typeface="Wingdings" pitchFamily="2" charset="2"/>
              <a:buChar char="à"/>
            </a:pPr>
            <a:r>
              <a:rPr lang="en-CA" sz="2400" b="1" u="sng" dirty="0" smtClean="0">
                <a:solidFill>
                  <a:schemeClr val="accent6">
                    <a:lumMod val="75000"/>
                  </a:schemeClr>
                </a:solidFill>
                <a:sym typeface="Wingdings" pitchFamily="2" charset="2"/>
              </a:rPr>
              <a:t>DNA</a:t>
            </a:r>
            <a:r>
              <a:rPr lang="en-CA" sz="2400" b="1" dirty="0" smtClean="0">
                <a:sym typeface="Wingdings" pitchFamily="2" charset="2"/>
              </a:rPr>
              <a:t> </a:t>
            </a:r>
            <a:r>
              <a:rPr lang="en-CA" sz="2400" b="1" dirty="0" smtClean="0">
                <a:sym typeface="Wingdings" pitchFamily="2" charset="2"/>
              </a:rPr>
              <a:t>is found in the </a:t>
            </a:r>
            <a:r>
              <a:rPr lang="en-CA" sz="2400" b="1" u="sng" dirty="0">
                <a:solidFill>
                  <a:schemeClr val="accent6">
                    <a:lumMod val="75000"/>
                  </a:schemeClr>
                </a:solidFill>
                <a:sym typeface="Wingdings" pitchFamily="2" charset="2"/>
              </a:rPr>
              <a:t>C</a:t>
            </a:r>
            <a:r>
              <a:rPr lang="en-CA" sz="2400" b="1" u="sng" dirty="0" smtClean="0">
                <a:solidFill>
                  <a:schemeClr val="accent6">
                    <a:lumMod val="75000"/>
                  </a:schemeClr>
                </a:solidFill>
                <a:sym typeface="Wingdings" pitchFamily="2" charset="2"/>
              </a:rPr>
              <a:t>hromosomes</a:t>
            </a:r>
            <a:r>
              <a:rPr lang="en-CA" sz="2400" b="1" dirty="0" smtClean="0">
                <a:sym typeface="Wingdings" pitchFamily="2" charset="2"/>
              </a:rPr>
              <a:t> of a </a:t>
            </a:r>
            <a:r>
              <a:rPr lang="en-CA" sz="2400" b="1" dirty="0" smtClean="0">
                <a:sym typeface="Wingdings" pitchFamily="2" charset="2"/>
              </a:rPr>
              <a:t>nucleus</a:t>
            </a:r>
          </a:p>
          <a:p>
            <a:pPr>
              <a:buFont typeface="Wingdings" pitchFamily="2" charset="2"/>
              <a:buChar char="à"/>
            </a:pPr>
            <a:endParaRPr lang="en-CA" sz="1200" b="1" dirty="0" smtClean="0">
              <a:sym typeface="Wingdings" pitchFamily="2" charset="2"/>
            </a:endParaRPr>
          </a:p>
          <a:p>
            <a:pPr>
              <a:buFont typeface="Wingdings" pitchFamily="2" charset="2"/>
              <a:buChar char="à"/>
            </a:pPr>
            <a:r>
              <a:rPr lang="en-CA" sz="2400" b="1" dirty="0" smtClean="0">
                <a:sym typeface="Wingdings" pitchFamily="2" charset="2"/>
              </a:rPr>
              <a:t> Chromosomes contain </a:t>
            </a:r>
            <a:r>
              <a:rPr lang="en-CA" sz="2400" b="1" u="sng" dirty="0" smtClean="0">
                <a:solidFill>
                  <a:schemeClr val="accent6">
                    <a:lumMod val="75000"/>
                  </a:schemeClr>
                </a:solidFill>
                <a:sym typeface="Wingdings" pitchFamily="2" charset="2"/>
              </a:rPr>
              <a:t>Genes</a:t>
            </a:r>
            <a:r>
              <a:rPr lang="en-CA" sz="2400" b="1" dirty="0" smtClean="0">
                <a:sym typeface="Wingdings" pitchFamily="2" charset="2"/>
              </a:rPr>
              <a:t> </a:t>
            </a:r>
            <a:endParaRPr lang="en-CA" sz="2400" b="1" dirty="0" smtClean="0">
              <a:sym typeface="Wingdings" pitchFamily="2" charset="2"/>
            </a:endParaRPr>
          </a:p>
          <a:p>
            <a:pPr>
              <a:buFont typeface="Wingdings" pitchFamily="2" charset="2"/>
              <a:buChar char="à"/>
            </a:pPr>
            <a:endParaRPr lang="en-CA" sz="1200" b="1" dirty="0" smtClean="0">
              <a:sym typeface="Wingdings" pitchFamily="2" charset="2"/>
            </a:endParaRPr>
          </a:p>
          <a:p>
            <a:pPr>
              <a:buFont typeface="Wingdings" pitchFamily="2" charset="2"/>
              <a:buChar char="à"/>
            </a:pPr>
            <a:r>
              <a:rPr lang="en-CA" sz="2400" b="1" dirty="0" smtClean="0">
                <a:sym typeface="Wingdings" pitchFamily="2" charset="2"/>
              </a:rPr>
              <a:t>Genes are sequences of </a:t>
            </a:r>
            <a:r>
              <a:rPr lang="en-CA" sz="2400" b="1" u="sng" dirty="0" smtClean="0">
                <a:solidFill>
                  <a:schemeClr val="accent6">
                    <a:lumMod val="75000"/>
                  </a:schemeClr>
                </a:solidFill>
                <a:sym typeface="Wingdings" pitchFamily="2" charset="2"/>
              </a:rPr>
              <a:t>amino </a:t>
            </a:r>
            <a:r>
              <a:rPr lang="en-CA" sz="2400" b="1" u="sng" dirty="0" smtClean="0">
                <a:solidFill>
                  <a:schemeClr val="accent6">
                    <a:lumMod val="75000"/>
                  </a:schemeClr>
                </a:solidFill>
                <a:sym typeface="Wingdings" pitchFamily="2" charset="2"/>
              </a:rPr>
              <a:t>acid </a:t>
            </a:r>
            <a:r>
              <a:rPr lang="en-CA" sz="2400" b="1" u="sng" dirty="0" smtClean="0">
                <a:solidFill>
                  <a:schemeClr val="accent6">
                    <a:lumMod val="75000"/>
                  </a:schemeClr>
                </a:solidFill>
                <a:sym typeface="Wingdings" pitchFamily="2" charset="2"/>
              </a:rPr>
              <a:t>codes</a:t>
            </a:r>
            <a:r>
              <a:rPr lang="en-CA" sz="2400" b="1" dirty="0" smtClean="0">
                <a:sym typeface="Wingdings" pitchFamily="2" charset="2"/>
              </a:rPr>
              <a:t> </a:t>
            </a:r>
            <a:r>
              <a:rPr lang="en-CA" sz="2400" b="1" dirty="0" smtClean="0">
                <a:sym typeface="Wingdings" pitchFamily="2" charset="2"/>
              </a:rPr>
              <a:t>                                    that </a:t>
            </a:r>
            <a:r>
              <a:rPr lang="en-CA" sz="2400" b="1" dirty="0" smtClean="0">
                <a:sym typeface="Wingdings" pitchFamily="2" charset="2"/>
              </a:rPr>
              <a:t>have an associated </a:t>
            </a:r>
            <a:r>
              <a:rPr lang="en-CA" sz="2400" b="1" dirty="0" smtClean="0">
                <a:sym typeface="Wingdings" pitchFamily="2" charset="2"/>
              </a:rPr>
              <a:t>trait</a:t>
            </a:r>
          </a:p>
          <a:p>
            <a:pPr>
              <a:buFont typeface="Wingdings" pitchFamily="2" charset="2"/>
              <a:buChar char="à"/>
            </a:pPr>
            <a:endParaRPr lang="en-CA" sz="1200" b="1" dirty="0" smtClean="0">
              <a:sym typeface="Wingdings" pitchFamily="2" charset="2"/>
            </a:endParaRPr>
          </a:p>
          <a:p>
            <a:pPr>
              <a:buFont typeface="Wingdings" pitchFamily="2" charset="2"/>
              <a:buChar char="à"/>
            </a:pPr>
            <a:r>
              <a:rPr lang="en-CA" sz="2400" b="1" dirty="0" smtClean="0">
                <a:sym typeface="Wingdings" pitchFamily="2" charset="2"/>
              </a:rPr>
              <a:t>DNA consists of millions of genes 				  &amp; </a:t>
            </a:r>
            <a:r>
              <a:rPr lang="en-CA" sz="2400" b="1" dirty="0" smtClean="0">
                <a:sym typeface="Wingdings" pitchFamily="2" charset="2"/>
              </a:rPr>
              <a:t>can be considered </a:t>
            </a:r>
            <a:r>
              <a:rPr lang="en-CA" sz="2400" b="1" dirty="0" smtClean="0">
                <a:sym typeface="Wingdings" pitchFamily="2" charset="2"/>
              </a:rPr>
              <a:t>     </a:t>
            </a:r>
            <a:r>
              <a:rPr lang="en-CA" sz="2400" b="1" dirty="0" smtClean="0">
                <a:sym typeface="Wingdings" pitchFamily="2" charset="2"/>
              </a:rPr>
              <a:t>					 </a:t>
            </a:r>
            <a:r>
              <a:rPr lang="en-CA" sz="2400" b="1" dirty="0" smtClean="0">
                <a:sym typeface="Wingdings" pitchFamily="2" charset="2"/>
              </a:rPr>
              <a:t>                       </a:t>
            </a:r>
            <a:r>
              <a:rPr lang="en-CA" sz="2400" b="1" dirty="0" smtClean="0">
                <a:sym typeface="Wingdings" pitchFamily="2" charset="2"/>
              </a:rPr>
              <a:t>a </a:t>
            </a:r>
            <a:r>
              <a:rPr lang="en-CA" sz="2400" b="1" u="sng" dirty="0" smtClean="0">
                <a:solidFill>
                  <a:schemeClr val="accent6">
                    <a:lumMod val="75000"/>
                  </a:schemeClr>
                </a:solidFill>
                <a:sym typeface="Wingdings" pitchFamily="2" charset="2"/>
              </a:rPr>
              <a:t>blueprint for a </a:t>
            </a:r>
            <a:r>
              <a:rPr lang="en-CA" sz="2400" b="1" u="sng" dirty="0" smtClean="0">
                <a:solidFill>
                  <a:schemeClr val="accent6">
                    <a:lumMod val="75000"/>
                  </a:schemeClr>
                </a:solidFill>
                <a:sym typeface="Wingdings" pitchFamily="2" charset="2"/>
              </a:rPr>
              <a:t>particular</a:t>
            </a:r>
            <a:r>
              <a:rPr lang="en-CA" sz="2400" b="1" dirty="0" smtClean="0">
                <a:solidFill>
                  <a:schemeClr val="accent6">
                    <a:lumMod val="75000"/>
                  </a:schemeClr>
                </a:solidFill>
                <a:sym typeface="Wingdings" pitchFamily="2" charset="2"/>
              </a:rPr>
              <a:t>                      </a:t>
            </a:r>
            <a:r>
              <a:rPr lang="en-CA" sz="2400" b="1" dirty="0" smtClean="0">
                <a:solidFill>
                  <a:schemeClr val="accent6">
                    <a:lumMod val="75000"/>
                  </a:schemeClr>
                </a:solidFill>
                <a:sym typeface="Wingdings" pitchFamily="2" charset="2"/>
              </a:rPr>
              <a:t>			</a:t>
            </a:r>
            <a:r>
              <a:rPr lang="en-CA" sz="2400" b="1" dirty="0">
                <a:solidFill>
                  <a:schemeClr val="accent6">
                    <a:lumMod val="75000"/>
                  </a:schemeClr>
                </a:solidFill>
                <a:sym typeface="Wingdings" pitchFamily="2" charset="2"/>
              </a:rPr>
              <a:t> </a:t>
            </a:r>
            <a:r>
              <a:rPr lang="en-CA" sz="2400" b="1" dirty="0" smtClean="0">
                <a:solidFill>
                  <a:schemeClr val="accent6">
                    <a:lumMod val="75000"/>
                  </a:schemeClr>
                </a:solidFill>
                <a:sym typeface="Wingdings" pitchFamily="2" charset="2"/>
              </a:rPr>
              <a:t>            </a:t>
            </a:r>
            <a:r>
              <a:rPr lang="en-CA" sz="2400" b="1" u="sng" dirty="0" smtClean="0">
                <a:solidFill>
                  <a:schemeClr val="accent6">
                    <a:lumMod val="75000"/>
                  </a:schemeClr>
                </a:solidFill>
                <a:sym typeface="Wingdings" pitchFamily="2" charset="2"/>
              </a:rPr>
              <a:t>organism</a:t>
            </a:r>
          </a:p>
          <a:p>
            <a:pPr>
              <a:buFont typeface="Wingdings" pitchFamily="2" charset="2"/>
              <a:buChar char="à"/>
            </a:pPr>
            <a:endParaRPr lang="en-CA" sz="2400" b="1" dirty="0" smtClean="0">
              <a:sym typeface="Wingdings" pitchFamily="2" charset="2"/>
            </a:endParaRPr>
          </a:p>
          <a:p>
            <a:pPr>
              <a:buFont typeface="Wingdings" pitchFamily="2" charset="2"/>
              <a:buChar char="à"/>
            </a:pPr>
            <a:r>
              <a:rPr lang="en-CA" sz="2400" b="1" dirty="0" smtClean="0">
                <a:sym typeface="Wingdings" pitchFamily="2" charset="2"/>
              </a:rPr>
              <a:t>In most cases, DNA stays the                                                           same throughout the 				              organisms life </a:t>
            </a:r>
            <a:endParaRPr lang="en-CA" sz="2400" b="1" dirty="0" smtClean="0">
              <a:sym typeface="Wingdings" pitchFamily="2" charset="2"/>
            </a:endParaRPr>
          </a:p>
          <a:p>
            <a:pPr marL="0" indent="0">
              <a:buNone/>
            </a:pPr>
            <a:endParaRPr lang="en-CA" sz="2400" b="1" dirty="0" smtClean="0"/>
          </a:p>
        </p:txBody>
      </p:sp>
    </p:spTree>
    <p:extLst>
      <p:ext uri="{BB962C8B-B14F-4D97-AF65-F5344CB8AC3E}">
        <p14:creationId xmlns:p14="http://schemas.microsoft.com/office/powerpoint/2010/main" val="137431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76672"/>
            <a:ext cx="8712968" cy="5760641"/>
          </a:xfrm>
        </p:spPr>
        <p:txBody>
          <a:bodyPr>
            <a:normAutofit/>
          </a:bodyPr>
          <a:lstStyle/>
          <a:p>
            <a:pPr marL="0" indent="0">
              <a:buNone/>
            </a:pPr>
            <a:r>
              <a:rPr lang="en-CA" b="1" u="sng" dirty="0" smtClean="0">
                <a:solidFill>
                  <a:schemeClr val="accent6">
                    <a:lumMod val="75000"/>
                  </a:schemeClr>
                </a:solidFill>
                <a:sym typeface="Wingdings" pitchFamily="2" charset="2"/>
              </a:rPr>
              <a:t>Mutations</a:t>
            </a:r>
            <a:endParaRPr lang="en-CA" b="1" dirty="0" smtClean="0">
              <a:sym typeface="Wingdings" pitchFamily="2" charset="2"/>
            </a:endParaRPr>
          </a:p>
          <a:p>
            <a:pPr>
              <a:buFont typeface="Wingdings" pitchFamily="2" charset="2"/>
              <a:buChar char="à"/>
            </a:pPr>
            <a:r>
              <a:rPr lang="en-CA" sz="2800" b="1" dirty="0" smtClean="0">
                <a:sym typeface="Wingdings" pitchFamily="2" charset="2"/>
              </a:rPr>
              <a:t>Random changes in the DNA                                          sequence of a chromosome</a:t>
            </a:r>
          </a:p>
          <a:p>
            <a:pPr>
              <a:buFont typeface="Wingdings" pitchFamily="2" charset="2"/>
              <a:buChar char="à"/>
            </a:pPr>
            <a:r>
              <a:rPr lang="en-CA" sz="2800" b="1" dirty="0" smtClean="0">
                <a:sym typeface="Wingdings" pitchFamily="2" charset="2"/>
              </a:rPr>
              <a:t>May or may not result in a                                                       change in the gene’s trait</a:t>
            </a:r>
          </a:p>
          <a:p>
            <a:pPr marL="0" indent="0">
              <a:buNone/>
            </a:pPr>
            <a:endParaRPr lang="en-CA" sz="2800" b="1" dirty="0" smtClean="0">
              <a:sym typeface="Wingdings" pitchFamily="2" charset="2"/>
            </a:endParaRPr>
          </a:p>
        </p:txBody>
      </p:sp>
    </p:spTree>
    <p:extLst>
      <p:ext uri="{BB962C8B-B14F-4D97-AF65-F5344CB8AC3E}">
        <p14:creationId xmlns:p14="http://schemas.microsoft.com/office/powerpoint/2010/main" val="122120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76673"/>
            <a:ext cx="8712968" cy="5760640"/>
          </a:xfrm>
        </p:spPr>
        <p:txBody>
          <a:bodyPr>
            <a:normAutofit/>
          </a:bodyPr>
          <a:lstStyle/>
          <a:p>
            <a:pPr marL="0" indent="0">
              <a:buNone/>
            </a:pPr>
            <a:r>
              <a:rPr lang="en-CA" b="1" u="sng" dirty="0" smtClean="0">
                <a:solidFill>
                  <a:schemeClr val="accent6">
                    <a:lumMod val="75000"/>
                  </a:schemeClr>
                </a:solidFill>
                <a:sym typeface="Wingdings" pitchFamily="2" charset="2"/>
              </a:rPr>
              <a:t>Mutations</a:t>
            </a:r>
            <a:endParaRPr lang="en-CA" b="1" dirty="0" smtClean="0">
              <a:sym typeface="Wingdings" pitchFamily="2" charset="2"/>
            </a:endParaRPr>
          </a:p>
          <a:p>
            <a:pPr>
              <a:buFont typeface="Wingdings" pitchFamily="2" charset="2"/>
              <a:buChar char="à"/>
            </a:pPr>
            <a:r>
              <a:rPr lang="en-CA" sz="2800" b="1" dirty="0" smtClean="0">
                <a:sym typeface="Wingdings" pitchFamily="2" charset="2"/>
              </a:rPr>
              <a:t>Random changes in the DNA                                          sequence of a chromosome</a:t>
            </a:r>
          </a:p>
          <a:p>
            <a:pPr>
              <a:buFont typeface="Wingdings" pitchFamily="2" charset="2"/>
              <a:buChar char="à"/>
            </a:pPr>
            <a:r>
              <a:rPr lang="en-CA" sz="2800" b="1" u="sng" dirty="0" smtClean="0">
                <a:sym typeface="Wingdings" pitchFamily="2" charset="2"/>
              </a:rPr>
              <a:t>May or may not </a:t>
            </a:r>
            <a:r>
              <a:rPr lang="en-CA" sz="2800" b="1" dirty="0" smtClean="0">
                <a:sym typeface="Wingdings" pitchFamily="2" charset="2"/>
              </a:rPr>
              <a:t>result in a                                                       change in the gene’s trait</a:t>
            </a:r>
          </a:p>
          <a:p>
            <a:pPr marL="0" indent="0">
              <a:buNone/>
            </a:pPr>
            <a:endParaRPr lang="en-CA" sz="2800" b="1" dirty="0" smtClean="0">
              <a:sym typeface="Wingdings" pitchFamily="2" charset="2"/>
            </a:endParaRPr>
          </a:p>
          <a:p>
            <a:pPr marL="0" indent="0">
              <a:buNone/>
            </a:pPr>
            <a:endParaRPr lang="en-CA" sz="2800" b="1" dirty="0">
              <a:sym typeface="Wingdings" pitchFamily="2" charset="2"/>
            </a:endParaRPr>
          </a:p>
          <a:p>
            <a:pPr marL="0" indent="0">
              <a:buNone/>
            </a:pPr>
            <a:endParaRPr lang="en-CA" sz="2800" b="1" dirty="0" smtClean="0">
              <a:sym typeface="Wingdings" pitchFamily="2" charset="2"/>
            </a:endParaRPr>
          </a:p>
          <a:p>
            <a:pPr marL="0" indent="0">
              <a:buNone/>
            </a:pPr>
            <a:r>
              <a:rPr lang="en-CA" sz="2800" b="1" i="1" u="sng" dirty="0" smtClean="0">
                <a:sym typeface="Wingdings" pitchFamily="2" charset="2"/>
              </a:rPr>
              <a:t>Example:</a:t>
            </a:r>
          </a:p>
          <a:p>
            <a:pPr marL="0" indent="0">
              <a:buNone/>
            </a:pPr>
            <a:r>
              <a:rPr lang="en-CA" sz="2800" b="1" dirty="0" smtClean="0">
                <a:solidFill>
                  <a:schemeClr val="accent6">
                    <a:lumMod val="75000"/>
                  </a:schemeClr>
                </a:solidFill>
                <a:sym typeface="Wingdings" pitchFamily="2" charset="2"/>
              </a:rPr>
              <a:t>DNA Segment </a:t>
            </a:r>
            <a:r>
              <a:rPr lang="en-CA" sz="2800" b="1" u="sng" dirty="0" smtClean="0">
                <a:solidFill>
                  <a:schemeClr val="accent6">
                    <a:lumMod val="75000"/>
                  </a:schemeClr>
                </a:solidFill>
                <a:sym typeface="Wingdings" pitchFamily="2" charset="2"/>
              </a:rPr>
              <a:t>Before</a:t>
            </a:r>
            <a:r>
              <a:rPr lang="en-CA" sz="2800" b="1" dirty="0" smtClean="0">
                <a:solidFill>
                  <a:schemeClr val="accent6">
                    <a:lumMod val="75000"/>
                  </a:schemeClr>
                </a:solidFill>
                <a:sym typeface="Wingdings" pitchFamily="2" charset="2"/>
              </a:rPr>
              <a:t> Mutation =  </a:t>
            </a:r>
            <a:r>
              <a:rPr lang="en-CA" sz="2800" b="1" dirty="0" smtClean="0">
                <a:sym typeface="Wingdings" pitchFamily="2" charset="2"/>
              </a:rPr>
              <a:t>ACT </a:t>
            </a:r>
            <a:r>
              <a:rPr lang="en-CA" sz="2800" b="1" u="sng" dirty="0" smtClean="0">
                <a:sym typeface="Wingdings" pitchFamily="2" charset="2"/>
              </a:rPr>
              <a:t>AGG </a:t>
            </a:r>
            <a:r>
              <a:rPr lang="en-CA" sz="2800" b="1" dirty="0" smtClean="0">
                <a:sym typeface="Wingdings" pitchFamily="2" charset="2"/>
              </a:rPr>
              <a:t>CTG</a:t>
            </a:r>
          </a:p>
          <a:p>
            <a:pPr marL="0" indent="0">
              <a:buNone/>
            </a:pPr>
            <a:r>
              <a:rPr lang="en-CA" sz="2800" b="1" dirty="0" smtClean="0">
                <a:solidFill>
                  <a:schemeClr val="accent6">
                    <a:lumMod val="75000"/>
                  </a:schemeClr>
                </a:solidFill>
                <a:sym typeface="Wingdings" pitchFamily="2" charset="2"/>
              </a:rPr>
              <a:t>DNA </a:t>
            </a:r>
            <a:r>
              <a:rPr lang="en-CA" sz="2800" b="1" dirty="0" smtClean="0">
                <a:solidFill>
                  <a:schemeClr val="accent6">
                    <a:lumMod val="75000"/>
                  </a:schemeClr>
                </a:solidFill>
                <a:sym typeface="Wingdings" pitchFamily="2" charset="2"/>
              </a:rPr>
              <a:t>Segment </a:t>
            </a:r>
            <a:r>
              <a:rPr lang="en-CA" sz="2800" b="1" u="sng" dirty="0" smtClean="0">
                <a:solidFill>
                  <a:schemeClr val="accent6">
                    <a:lumMod val="75000"/>
                  </a:schemeClr>
                </a:solidFill>
                <a:sym typeface="Wingdings" pitchFamily="2" charset="2"/>
              </a:rPr>
              <a:t>After</a:t>
            </a:r>
            <a:r>
              <a:rPr lang="en-CA" sz="2800" b="1" dirty="0" smtClean="0">
                <a:solidFill>
                  <a:schemeClr val="accent6">
                    <a:lumMod val="75000"/>
                  </a:schemeClr>
                </a:solidFill>
                <a:sym typeface="Wingdings" pitchFamily="2" charset="2"/>
              </a:rPr>
              <a:t> Mutation    =  </a:t>
            </a:r>
            <a:r>
              <a:rPr lang="en-CA" sz="2800" b="1" dirty="0" smtClean="0">
                <a:sym typeface="Wingdings" pitchFamily="2" charset="2"/>
              </a:rPr>
              <a:t>ACT </a:t>
            </a:r>
            <a:r>
              <a:rPr lang="en-CA" sz="2800" b="1" u="sng" dirty="0">
                <a:sym typeface="Wingdings" pitchFamily="2" charset="2"/>
              </a:rPr>
              <a:t>A</a:t>
            </a:r>
            <a:r>
              <a:rPr lang="en-CA" sz="2800" b="1" u="sng" dirty="0" smtClean="0">
                <a:sym typeface="Wingdings" pitchFamily="2" charset="2"/>
              </a:rPr>
              <a:t>GT </a:t>
            </a:r>
            <a:r>
              <a:rPr lang="en-CA" sz="2800" b="1" dirty="0" smtClean="0">
                <a:sym typeface="Wingdings" pitchFamily="2" charset="2"/>
              </a:rPr>
              <a:t>CTG</a:t>
            </a:r>
            <a:endParaRPr lang="en-CA" sz="2800" b="1" dirty="0">
              <a:sym typeface="Wingdings" pitchFamily="2" charset="2"/>
            </a:endParaRPr>
          </a:p>
        </p:txBody>
      </p:sp>
      <p:grpSp>
        <p:nvGrpSpPr>
          <p:cNvPr id="7" name="Group 6"/>
          <p:cNvGrpSpPr/>
          <p:nvPr/>
        </p:nvGrpSpPr>
        <p:grpSpPr>
          <a:xfrm>
            <a:off x="5292080" y="1628800"/>
            <a:ext cx="3528392" cy="2747122"/>
            <a:chOff x="5292080" y="1628800"/>
            <a:chExt cx="3528392" cy="2747122"/>
          </a:xfrm>
        </p:grpSpPr>
        <p:pic>
          <p:nvPicPr>
            <p:cNvPr id="51" name="Picture 4" descr="http://ghr.nlm.nih.gov/handbook/illustrations/dnastructure.jpg"/>
            <p:cNvPicPr>
              <a:picLocks noChangeAspect="1" noChangeArrowheads="1"/>
            </p:cNvPicPr>
            <p:nvPr/>
          </p:nvPicPr>
          <p:blipFill rotWithShape="1">
            <a:blip r:embed="rId2">
              <a:extLst>
                <a:ext uri="{28A0092B-C50C-407E-A947-70E740481C1C}">
                  <a14:useLocalDpi xmlns:a14="http://schemas.microsoft.com/office/drawing/2010/main" val="0"/>
                </a:ext>
              </a:extLst>
            </a:blip>
            <a:srcRect l="56326" t="29032" r="8016" b="63624"/>
            <a:stretch/>
          </p:blipFill>
          <p:spPr bwMode="auto">
            <a:xfrm rot="10800000">
              <a:off x="7321453" y="3861048"/>
              <a:ext cx="1358585" cy="27978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4" descr="http://ghr.nlm.nih.gov/handbook/illustrations/dnastructure.jpg"/>
            <p:cNvPicPr>
              <a:picLocks noChangeAspect="1" noChangeArrowheads="1"/>
            </p:cNvPicPr>
            <p:nvPr/>
          </p:nvPicPr>
          <p:blipFill rotWithShape="1">
            <a:blip r:embed="rId2">
              <a:extLst>
                <a:ext uri="{28A0092B-C50C-407E-A947-70E740481C1C}">
                  <a14:useLocalDpi xmlns:a14="http://schemas.microsoft.com/office/drawing/2010/main" val="0"/>
                </a:ext>
              </a:extLst>
            </a:blip>
            <a:srcRect l="55798" t="44489" r="8016" b="47006"/>
            <a:stretch/>
          </p:blipFill>
          <p:spPr bwMode="auto">
            <a:xfrm>
              <a:off x="5508104" y="3789040"/>
              <a:ext cx="1378693" cy="324036"/>
            </a:xfrm>
            <a:prstGeom prst="rect">
              <a:avLst/>
            </a:prstGeom>
            <a:noFill/>
            <a:extLst>
              <a:ext uri="{909E8E84-426E-40DD-AFC4-6F175D3DCCD1}">
                <a14:hiddenFill xmlns:a14="http://schemas.microsoft.com/office/drawing/2010/main">
                  <a:solidFill>
                    <a:srgbClr val="FFFFFF"/>
                  </a:solidFill>
                </a14:hiddenFill>
              </a:ext>
            </a:extLst>
          </p:spPr>
        </p:pic>
        <p:sp>
          <p:nvSpPr>
            <p:cNvPr id="34" name="Rectangle 33"/>
            <p:cNvSpPr/>
            <p:nvPr/>
          </p:nvSpPr>
          <p:spPr>
            <a:xfrm>
              <a:off x="5580112" y="4005064"/>
              <a:ext cx="1152128" cy="120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nvGrpSpPr>
            <p:cNvPr id="17" name="Group 16"/>
            <p:cNvGrpSpPr/>
            <p:nvPr/>
          </p:nvGrpSpPr>
          <p:grpSpPr>
            <a:xfrm>
              <a:off x="5292080" y="2215682"/>
              <a:ext cx="1646617" cy="2160240"/>
              <a:chOff x="6588224" y="4437112"/>
              <a:chExt cx="1646617" cy="2160240"/>
            </a:xfrm>
          </p:grpSpPr>
          <p:grpSp>
            <p:nvGrpSpPr>
              <p:cNvPr id="18" name="Group 17"/>
              <p:cNvGrpSpPr/>
              <p:nvPr/>
            </p:nvGrpSpPr>
            <p:grpSpPr>
              <a:xfrm>
                <a:off x="6876256" y="4869160"/>
                <a:ext cx="1358585" cy="328101"/>
                <a:chOff x="7704348" y="3628642"/>
                <a:chExt cx="1358585" cy="328101"/>
              </a:xfrm>
            </p:grpSpPr>
            <p:pic>
              <p:nvPicPr>
                <p:cNvPr id="31" name="Picture 4" descr="http://ghr.nlm.nih.gov/handbook/illustrations/dnastructure.jpg"/>
                <p:cNvPicPr>
                  <a:picLocks noChangeAspect="1" noChangeArrowheads="1"/>
                </p:cNvPicPr>
                <p:nvPr/>
              </p:nvPicPr>
              <p:blipFill rotWithShape="1">
                <a:blip r:embed="rId2">
                  <a:extLst>
                    <a:ext uri="{28A0092B-C50C-407E-A947-70E740481C1C}">
                      <a14:useLocalDpi xmlns:a14="http://schemas.microsoft.com/office/drawing/2010/main" val="0"/>
                    </a:ext>
                  </a:extLst>
                </a:blip>
                <a:srcRect l="56326" t="29032" r="8016" b="63624"/>
                <a:stretch/>
              </p:blipFill>
              <p:spPr bwMode="auto">
                <a:xfrm>
                  <a:off x="7704348" y="3628642"/>
                  <a:ext cx="1358585" cy="279780"/>
                </a:xfrm>
                <a:prstGeom prst="rect">
                  <a:avLst/>
                </a:prstGeom>
                <a:noFill/>
                <a:extLst>
                  <a:ext uri="{909E8E84-426E-40DD-AFC4-6F175D3DCCD1}">
                    <a14:hiddenFill xmlns:a14="http://schemas.microsoft.com/office/drawing/2010/main">
                      <a:solidFill>
                        <a:srgbClr val="FFFFFF"/>
                      </a:solidFill>
                    </a14:hiddenFill>
                  </a:ext>
                </a:extLst>
              </p:spPr>
            </p:pic>
            <p:sp>
              <p:nvSpPr>
                <p:cNvPr id="32" name="Rectangle 31"/>
                <p:cNvSpPr/>
                <p:nvPr/>
              </p:nvSpPr>
              <p:spPr>
                <a:xfrm>
                  <a:off x="7812360" y="3836414"/>
                  <a:ext cx="1152128" cy="120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19" name="Group 18"/>
              <p:cNvGrpSpPr/>
              <p:nvPr/>
            </p:nvGrpSpPr>
            <p:grpSpPr>
              <a:xfrm>
                <a:off x="6851943" y="5445224"/>
                <a:ext cx="1378693" cy="356861"/>
                <a:chOff x="2934268" y="3120460"/>
                <a:chExt cx="1378693" cy="356861"/>
              </a:xfrm>
            </p:grpSpPr>
            <p:pic>
              <p:nvPicPr>
                <p:cNvPr id="29" name="Picture 4" descr="http://ghr.nlm.nih.gov/handbook/illustrations/dnastructure.jpg"/>
                <p:cNvPicPr>
                  <a:picLocks noChangeAspect="1" noChangeArrowheads="1"/>
                </p:cNvPicPr>
                <p:nvPr/>
              </p:nvPicPr>
              <p:blipFill rotWithShape="1">
                <a:blip r:embed="rId2">
                  <a:extLst>
                    <a:ext uri="{28A0092B-C50C-407E-A947-70E740481C1C}">
                      <a14:useLocalDpi xmlns:a14="http://schemas.microsoft.com/office/drawing/2010/main" val="0"/>
                    </a:ext>
                  </a:extLst>
                </a:blip>
                <a:srcRect l="55798" t="44489" r="8016" b="47006"/>
                <a:stretch/>
              </p:blipFill>
              <p:spPr bwMode="auto">
                <a:xfrm>
                  <a:off x="2934268" y="3120460"/>
                  <a:ext cx="1378693" cy="324036"/>
                </a:xfrm>
                <a:prstGeom prst="rect">
                  <a:avLst/>
                </a:prstGeom>
                <a:noFill/>
                <a:extLst>
                  <a:ext uri="{909E8E84-426E-40DD-AFC4-6F175D3DCCD1}">
                    <a14:hiddenFill xmlns:a14="http://schemas.microsoft.com/office/drawing/2010/main">
                      <a:solidFill>
                        <a:srgbClr val="FFFFFF"/>
                      </a:solidFill>
                    </a14:hiddenFill>
                  </a:ext>
                </a:extLst>
              </p:spPr>
            </p:pic>
            <p:sp>
              <p:nvSpPr>
                <p:cNvPr id="30" name="Rectangle 29"/>
                <p:cNvSpPr/>
                <p:nvPr/>
              </p:nvSpPr>
              <p:spPr>
                <a:xfrm>
                  <a:off x="3059832" y="3356992"/>
                  <a:ext cx="1152128" cy="120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8" name="Rectangle 27"/>
              <p:cNvSpPr/>
              <p:nvPr/>
            </p:nvSpPr>
            <p:spPr>
              <a:xfrm rot="10800000">
                <a:off x="6902694" y="5981219"/>
                <a:ext cx="1152128" cy="120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p:nvSpPr>
            <p:spPr>
              <a:xfrm>
                <a:off x="7997382" y="4437112"/>
                <a:ext cx="132254" cy="2160240"/>
              </a:xfrm>
              <a:prstGeom prst="rect">
                <a:avLst/>
              </a:prstGeom>
              <a:solidFill>
                <a:schemeClr val="accent1">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p:nvSpPr>
            <p:spPr>
              <a:xfrm>
                <a:off x="6804249" y="4437112"/>
                <a:ext cx="144015" cy="2160240"/>
              </a:xfrm>
              <a:prstGeom prst="rect">
                <a:avLst/>
              </a:prstGeom>
              <a:solidFill>
                <a:schemeClr val="accent1">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p:nvSpPr>
            <p:spPr>
              <a:xfrm>
                <a:off x="6588224" y="4547384"/>
                <a:ext cx="1116124" cy="1905951"/>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p:nvSpPr>
            <p:spPr>
              <a:xfrm>
                <a:off x="7044501" y="4547385"/>
                <a:ext cx="370614" cy="461665"/>
              </a:xfrm>
              <a:prstGeom prst="rect">
                <a:avLst/>
              </a:prstGeom>
              <a:noFill/>
            </p:spPr>
            <p:txBody>
              <a:bodyPr wrap="none" lIns="91440" tIns="45720" rIns="91440" bIns="45720">
                <a:spAutoFit/>
              </a:bodyPr>
              <a:lstStyle/>
              <a:p>
                <a:pPr algn="ctr"/>
                <a:r>
                  <a:rPr lang="en-US" sz="2400" b="1" cap="none" spc="0" dirty="0" smtClean="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rPr>
                  <a:t>A</a:t>
                </a:r>
                <a:endParaRPr lang="en-US" sz="2400" b="1" cap="none" spc="0" dirty="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endParaRPr>
              </a:p>
            </p:txBody>
          </p:sp>
          <p:sp>
            <p:nvSpPr>
              <p:cNvPr id="25" name="Rectangle 24"/>
              <p:cNvSpPr/>
              <p:nvPr/>
            </p:nvSpPr>
            <p:spPr>
              <a:xfrm>
                <a:off x="7092280" y="5127575"/>
                <a:ext cx="380232" cy="461665"/>
              </a:xfrm>
              <a:prstGeom prst="rect">
                <a:avLst/>
              </a:prstGeom>
              <a:noFill/>
            </p:spPr>
            <p:txBody>
              <a:bodyPr wrap="none" lIns="91440" tIns="45720" rIns="91440" bIns="45720">
                <a:spAutoFit/>
              </a:bodyPr>
              <a:lstStyle/>
              <a:p>
                <a:pPr algn="ctr"/>
                <a:r>
                  <a:rPr lang="en-US" sz="2400" b="1" dirty="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rPr>
                  <a:t>G</a:t>
                </a:r>
                <a:endParaRPr lang="en-US" sz="2400" b="1" cap="none" spc="0" dirty="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endParaRPr>
              </a:p>
            </p:txBody>
          </p:sp>
          <p:sp>
            <p:nvSpPr>
              <p:cNvPr id="26" name="Rectangle 25"/>
              <p:cNvSpPr/>
              <p:nvPr/>
            </p:nvSpPr>
            <p:spPr>
              <a:xfrm>
                <a:off x="7070639" y="5750386"/>
                <a:ext cx="380232" cy="461665"/>
              </a:xfrm>
              <a:prstGeom prst="rect">
                <a:avLst/>
              </a:prstGeom>
              <a:noFill/>
            </p:spPr>
            <p:txBody>
              <a:bodyPr wrap="none" lIns="91440" tIns="45720" rIns="91440" bIns="45720">
                <a:spAutoFit/>
              </a:bodyPr>
              <a:lstStyle/>
              <a:p>
                <a:pPr algn="ctr"/>
                <a:r>
                  <a:rPr lang="en-US" sz="2400" b="1" cap="none" spc="0" dirty="0" smtClean="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rPr>
                  <a:t>G</a:t>
                </a:r>
                <a:endParaRPr lang="en-US" sz="2400" b="1" cap="none" spc="0" dirty="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endParaRPr>
              </a:p>
            </p:txBody>
          </p:sp>
        </p:grpSp>
        <p:sp>
          <p:nvSpPr>
            <p:cNvPr id="36" name="Rectangle 35"/>
            <p:cNvSpPr/>
            <p:nvPr/>
          </p:nvSpPr>
          <p:spPr>
            <a:xfrm>
              <a:off x="7461887" y="3812727"/>
              <a:ext cx="1152128" cy="120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nvGrpSpPr>
            <p:cNvPr id="37" name="Group 36"/>
            <p:cNvGrpSpPr/>
            <p:nvPr/>
          </p:nvGrpSpPr>
          <p:grpSpPr>
            <a:xfrm>
              <a:off x="7173855" y="2204864"/>
              <a:ext cx="1646617" cy="2160240"/>
              <a:chOff x="6588224" y="4437112"/>
              <a:chExt cx="1646617" cy="2160240"/>
            </a:xfrm>
          </p:grpSpPr>
          <p:grpSp>
            <p:nvGrpSpPr>
              <p:cNvPr id="38" name="Group 37"/>
              <p:cNvGrpSpPr/>
              <p:nvPr/>
            </p:nvGrpSpPr>
            <p:grpSpPr>
              <a:xfrm>
                <a:off x="6876256" y="4869160"/>
                <a:ext cx="1358585" cy="328101"/>
                <a:chOff x="7704348" y="3628642"/>
                <a:chExt cx="1358585" cy="328101"/>
              </a:xfrm>
            </p:grpSpPr>
            <p:pic>
              <p:nvPicPr>
                <p:cNvPr id="49" name="Picture 4" descr="http://ghr.nlm.nih.gov/handbook/illustrations/dnastructure.jpg"/>
                <p:cNvPicPr>
                  <a:picLocks noChangeAspect="1" noChangeArrowheads="1"/>
                </p:cNvPicPr>
                <p:nvPr/>
              </p:nvPicPr>
              <p:blipFill rotWithShape="1">
                <a:blip r:embed="rId2">
                  <a:extLst>
                    <a:ext uri="{28A0092B-C50C-407E-A947-70E740481C1C}">
                      <a14:useLocalDpi xmlns:a14="http://schemas.microsoft.com/office/drawing/2010/main" val="0"/>
                    </a:ext>
                  </a:extLst>
                </a:blip>
                <a:srcRect l="56326" t="29032" r="8016" b="63624"/>
                <a:stretch/>
              </p:blipFill>
              <p:spPr bwMode="auto">
                <a:xfrm>
                  <a:off x="7704348" y="3628642"/>
                  <a:ext cx="1358585" cy="279780"/>
                </a:xfrm>
                <a:prstGeom prst="rect">
                  <a:avLst/>
                </a:prstGeom>
                <a:noFill/>
                <a:extLst>
                  <a:ext uri="{909E8E84-426E-40DD-AFC4-6F175D3DCCD1}">
                    <a14:hiddenFill xmlns:a14="http://schemas.microsoft.com/office/drawing/2010/main">
                      <a:solidFill>
                        <a:srgbClr val="FFFFFF"/>
                      </a:solidFill>
                    </a14:hiddenFill>
                  </a:ext>
                </a:extLst>
              </p:spPr>
            </p:pic>
            <p:sp>
              <p:nvSpPr>
                <p:cNvPr id="50" name="Rectangle 49"/>
                <p:cNvSpPr/>
                <p:nvPr/>
              </p:nvSpPr>
              <p:spPr>
                <a:xfrm>
                  <a:off x="7812360" y="3836414"/>
                  <a:ext cx="1152128" cy="120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39" name="Group 38"/>
              <p:cNvGrpSpPr/>
              <p:nvPr/>
            </p:nvGrpSpPr>
            <p:grpSpPr>
              <a:xfrm>
                <a:off x="6851943" y="5445224"/>
                <a:ext cx="1378693" cy="356861"/>
                <a:chOff x="2934268" y="3120460"/>
                <a:chExt cx="1378693" cy="356861"/>
              </a:xfrm>
            </p:grpSpPr>
            <p:pic>
              <p:nvPicPr>
                <p:cNvPr id="47" name="Picture 4" descr="http://ghr.nlm.nih.gov/handbook/illustrations/dnastructure.jpg"/>
                <p:cNvPicPr>
                  <a:picLocks noChangeAspect="1" noChangeArrowheads="1"/>
                </p:cNvPicPr>
                <p:nvPr/>
              </p:nvPicPr>
              <p:blipFill rotWithShape="1">
                <a:blip r:embed="rId2">
                  <a:extLst>
                    <a:ext uri="{28A0092B-C50C-407E-A947-70E740481C1C}">
                      <a14:useLocalDpi xmlns:a14="http://schemas.microsoft.com/office/drawing/2010/main" val="0"/>
                    </a:ext>
                  </a:extLst>
                </a:blip>
                <a:srcRect l="55798" t="44489" r="8016" b="47006"/>
                <a:stretch/>
              </p:blipFill>
              <p:spPr bwMode="auto">
                <a:xfrm>
                  <a:off x="2934268" y="3120460"/>
                  <a:ext cx="1378693" cy="324036"/>
                </a:xfrm>
                <a:prstGeom prst="rect">
                  <a:avLst/>
                </a:prstGeom>
                <a:noFill/>
                <a:extLst>
                  <a:ext uri="{909E8E84-426E-40DD-AFC4-6F175D3DCCD1}">
                    <a14:hiddenFill xmlns:a14="http://schemas.microsoft.com/office/drawing/2010/main">
                      <a:solidFill>
                        <a:srgbClr val="FFFFFF"/>
                      </a:solidFill>
                    </a14:hiddenFill>
                  </a:ext>
                </a:extLst>
              </p:spPr>
            </p:pic>
            <p:sp>
              <p:nvSpPr>
                <p:cNvPr id="48" name="Rectangle 47"/>
                <p:cNvSpPr/>
                <p:nvPr/>
              </p:nvSpPr>
              <p:spPr>
                <a:xfrm>
                  <a:off x="3059832" y="3356992"/>
                  <a:ext cx="1152128" cy="120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40" name="Rectangle 39"/>
              <p:cNvSpPr/>
              <p:nvPr/>
            </p:nvSpPr>
            <p:spPr>
              <a:xfrm rot="10800000">
                <a:off x="6902694" y="5981219"/>
                <a:ext cx="1152128" cy="120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 name="Rectangle 40"/>
              <p:cNvSpPr/>
              <p:nvPr/>
            </p:nvSpPr>
            <p:spPr>
              <a:xfrm>
                <a:off x="7997382" y="4437112"/>
                <a:ext cx="132254" cy="2160240"/>
              </a:xfrm>
              <a:prstGeom prst="rect">
                <a:avLst/>
              </a:prstGeom>
              <a:solidFill>
                <a:schemeClr val="accent1">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2" name="Rectangle 41"/>
              <p:cNvSpPr/>
              <p:nvPr/>
            </p:nvSpPr>
            <p:spPr>
              <a:xfrm>
                <a:off x="6804249" y="4437112"/>
                <a:ext cx="144015" cy="2160240"/>
              </a:xfrm>
              <a:prstGeom prst="rect">
                <a:avLst/>
              </a:prstGeom>
              <a:solidFill>
                <a:schemeClr val="accent1">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 name="Rectangle 42"/>
              <p:cNvSpPr/>
              <p:nvPr/>
            </p:nvSpPr>
            <p:spPr>
              <a:xfrm>
                <a:off x="6588224" y="4547384"/>
                <a:ext cx="1116124" cy="1905951"/>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4" name="Rectangle 43"/>
              <p:cNvSpPr/>
              <p:nvPr/>
            </p:nvSpPr>
            <p:spPr>
              <a:xfrm>
                <a:off x="7044501" y="4547385"/>
                <a:ext cx="370614" cy="461665"/>
              </a:xfrm>
              <a:prstGeom prst="rect">
                <a:avLst/>
              </a:prstGeom>
              <a:noFill/>
            </p:spPr>
            <p:txBody>
              <a:bodyPr wrap="none" lIns="91440" tIns="45720" rIns="91440" bIns="45720">
                <a:spAutoFit/>
              </a:bodyPr>
              <a:lstStyle/>
              <a:p>
                <a:pPr algn="ctr"/>
                <a:r>
                  <a:rPr lang="en-US" sz="2400" b="1" cap="none" spc="0" dirty="0" smtClean="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rPr>
                  <a:t>A</a:t>
                </a:r>
                <a:endParaRPr lang="en-US" sz="2400" b="1" cap="none" spc="0" dirty="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endParaRPr>
              </a:p>
            </p:txBody>
          </p:sp>
          <p:sp>
            <p:nvSpPr>
              <p:cNvPr id="45" name="Rectangle 44"/>
              <p:cNvSpPr/>
              <p:nvPr/>
            </p:nvSpPr>
            <p:spPr>
              <a:xfrm>
                <a:off x="7092280" y="5127575"/>
                <a:ext cx="380232" cy="461665"/>
              </a:xfrm>
              <a:prstGeom prst="rect">
                <a:avLst/>
              </a:prstGeom>
              <a:noFill/>
            </p:spPr>
            <p:txBody>
              <a:bodyPr wrap="none" lIns="91440" tIns="45720" rIns="91440" bIns="45720">
                <a:spAutoFit/>
              </a:bodyPr>
              <a:lstStyle/>
              <a:p>
                <a:pPr algn="ctr"/>
                <a:r>
                  <a:rPr lang="en-US" sz="2400" b="1" dirty="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rPr>
                  <a:t>G</a:t>
                </a:r>
                <a:endParaRPr lang="en-US" sz="2400" b="1" cap="none" spc="0" dirty="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endParaRPr>
              </a:p>
            </p:txBody>
          </p:sp>
          <p:sp>
            <p:nvSpPr>
              <p:cNvPr id="46" name="Rectangle 45"/>
              <p:cNvSpPr/>
              <p:nvPr/>
            </p:nvSpPr>
            <p:spPr>
              <a:xfrm>
                <a:off x="7092279" y="5750386"/>
                <a:ext cx="336952" cy="461665"/>
              </a:xfrm>
              <a:prstGeom prst="rect">
                <a:avLst/>
              </a:prstGeom>
              <a:noFill/>
            </p:spPr>
            <p:txBody>
              <a:bodyPr wrap="none" lIns="91440" tIns="45720" rIns="91440" bIns="45720">
                <a:spAutoFit/>
              </a:bodyPr>
              <a:lstStyle/>
              <a:p>
                <a:pPr algn="ctr"/>
                <a:r>
                  <a:rPr lang="en-US" sz="2400" b="1" dirty="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rPr>
                  <a:t>T</a:t>
                </a:r>
                <a:endParaRPr lang="en-US" sz="2400" b="1" cap="none" spc="0" dirty="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endParaRPr>
              </a:p>
            </p:txBody>
          </p:sp>
        </p:grpSp>
        <p:sp>
          <p:nvSpPr>
            <p:cNvPr id="5" name="Rectangle 4"/>
            <p:cNvSpPr/>
            <p:nvPr/>
          </p:nvSpPr>
          <p:spPr>
            <a:xfrm>
              <a:off x="5555630" y="1628800"/>
              <a:ext cx="816570" cy="369332"/>
            </a:xfrm>
            <a:prstGeom prst="rect">
              <a:avLst/>
            </a:prstGeom>
          </p:spPr>
          <p:txBody>
            <a:bodyPr wrap="none">
              <a:spAutoFit/>
            </a:bodyPr>
            <a:lstStyle/>
            <a:p>
              <a:r>
                <a:rPr lang="en-CA" b="1" u="sng" dirty="0">
                  <a:solidFill>
                    <a:schemeClr val="accent6">
                      <a:lumMod val="75000"/>
                    </a:schemeClr>
                  </a:solidFill>
                  <a:sym typeface="Wingdings" pitchFamily="2" charset="2"/>
                </a:rPr>
                <a:t>Before</a:t>
              </a:r>
              <a:endParaRPr lang="en-CA" dirty="0"/>
            </a:p>
          </p:txBody>
        </p:sp>
        <p:sp>
          <p:nvSpPr>
            <p:cNvPr id="52" name="Rectangle 51"/>
            <p:cNvSpPr/>
            <p:nvPr/>
          </p:nvSpPr>
          <p:spPr>
            <a:xfrm>
              <a:off x="7569899" y="1628800"/>
              <a:ext cx="672364" cy="369332"/>
            </a:xfrm>
            <a:prstGeom prst="rect">
              <a:avLst/>
            </a:prstGeom>
          </p:spPr>
          <p:txBody>
            <a:bodyPr wrap="none">
              <a:spAutoFit/>
            </a:bodyPr>
            <a:lstStyle/>
            <a:p>
              <a:r>
                <a:rPr lang="en-CA" b="1" u="sng" dirty="0">
                  <a:solidFill>
                    <a:schemeClr val="accent6">
                      <a:lumMod val="75000"/>
                    </a:schemeClr>
                  </a:solidFill>
                  <a:sym typeface="Wingdings" pitchFamily="2" charset="2"/>
                </a:rPr>
                <a:t>After</a:t>
              </a:r>
              <a:endParaRPr lang="en-CA" dirty="0"/>
            </a:p>
          </p:txBody>
        </p:sp>
      </p:grpSp>
    </p:spTree>
    <p:extLst>
      <p:ext uri="{BB962C8B-B14F-4D97-AF65-F5344CB8AC3E}">
        <p14:creationId xmlns:p14="http://schemas.microsoft.com/office/powerpoint/2010/main" val="161111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8" end="8"/>
                                            </p:txEl>
                                          </p:spTgt>
                                        </p:tgtEl>
                                        <p:attrNameLst>
                                          <p:attrName>style.visibility</p:attrName>
                                        </p:attrNameLst>
                                      </p:cBhvr>
                                      <p:to>
                                        <p:strVal val="visible"/>
                                      </p:to>
                                    </p:set>
                                    <p:animEffect transition="in" filter="fade">
                                      <p:cBhvr>
                                        <p:cTn id="14" dur="1000"/>
                                        <p:tgtEl>
                                          <p:spTgt spid="3">
                                            <p:txEl>
                                              <p:pRg st="8" end="8"/>
                                            </p:txEl>
                                          </p:spTgt>
                                        </p:tgtEl>
                                      </p:cBhvr>
                                    </p:animEffect>
                                    <p:anim calcmode="lin" valueType="num">
                                      <p:cBhvr>
                                        <p:cTn id="1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7"/>
            <a:ext cx="8712968" cy="5544616"/>
          </a:xfrm>
        </p:spPr>
        <p:txBody>
          <a:bodyPr>
            <a:normAutofit/>
          </a:bodyPr>
          <a:lstStyle/>
          <a:p>
            <a:pPr marL="0" indent="0">
              <a:buNone/>
            </a:pPr>
            <a:r>
              <a:rPr lang="en-CA" b="1" u="sng" dirty="0" smtClean="0">
                <a:solidFill>
                  <a:schemeClr val="accent6">
                    <a:lumMod val="75000"/>
                  </a:schemeClr>
                </a:solidFill>
                <a:sym typeface="Wingdings" pitchFamily="2" charset="2"/>
              </a:rPr>
              <a:t>Mutations</a:t>
            </a:r>
            <a:r>
              <a:rPr lang="en-CA" b="1" u="sng" dirty="0">
                <a:solidFill>
                  <a:schemeClr val="accent6">
                    <a:lumMod val="75000"/>
                  </a:schemeClr>
                </a:solidFill>
                <a:sym typeface="Wingdings" pitchFamily="2" charset="2"/>
              </a:rPr>
              <a:t> </a:t>
            </a:r>
            <a:r>
              <a:rPr lang="en-CA" b="1" u="sng" dirty="0">
                <a:solidFill>
                  <a:schemeClr val="accent6">
                    <a:lumMod val="75000"/>
                  </a:schemeClr>
                </a:solidFill>
                <a:sym typeface="Wingdings" pitchFamily="2" charset="2"/>
              </a:rPr>
              <a:t>c</a:t>
            </a:r>
            <a:r>
              <a:rPr lang="en-CA" b="1" u="sng" dirty="0" smtClean="0">
                <a:solidFill>
                  <a:schemeClr val="accent6">
                    <a:lumMod val="75000"/>
                  </a:schemeClr>
                </a:solidFill>
                <a:sym typeface="Wingdings" pitchFamily="2" charset="2"/>
              </a:rPr>
              <a:t>an be Caused by:</a:t>
            </a:r>
          </a:p>
          <a:p>
            <a:pPr marL="0" indent="0">
              <a:buNone/>
            </a:pPr>
            <a:endParaRPr lang="en-CA" b="1" u="sng" dirty="0" smtClean="0">
              <a:solidFill>
                <a:schemeClr val="accent6">
                  <a:lumMod val="75000"/>
                </a:schemeClr>
              </a:solidFill>
              <a:sym typeface="Wingdings" pitchFamily="2" charset="2"/>
            </a:endParaRPr>
          </a:p>
          <a:p>
            <a:pPr>
              <a:buFont typeface="Wingdings" pitchFamily="2" charset="2"/>
              <a:buChar char="à"/>
            </a:pPr>
            <a:r>
              <a:rPr lang="en-CA" sz="2800" b="1" dirty="0" smtClean="0">
                <a:sym typeface="Wingdings" pitchFamily="2" charset="2"/>
              </a:rPr>
              <a:t>Environmental Factors 						(example: exposure to chemicals or radiation)</a:t>
            </a:r>
          </a:p>
          <a:p>
            <a:pPr marL="0" indent="0">
              <a:buNone/>
            </a:pPr>
            <a:endParaRPr lang="en-CA" sz="2800" b="1" dirty="0" smtClean="0">
              <a:sym typeface="Wingdings" pitchFamily="2" charset="2"/>
            </a:endParaRPr>
          </a:p>
          <a:p>
            <a:pPr>
              <a:buFont typeface="Wingdings" pitchFamily="2" charset="2"/>
              <a:buChar char="à"/>
            </a:pPr>
            <a:r>
              <a:rPr lang="en-CA" sz="2800" b="1" dirty="0" smtClean="0">
                <a:sym typeface="Wingdings" pitchFamily="2" charset="2"/>
              </a:rPr>
              <a:t>Errors when cells are making copies of the DNA</a:t>
            </a:r>
            <a:endParaRPr lang="en-CA" sz="2800" b="1" dirty="0" smtClean="0"/>
          </a:p>
        </p:txBody>
      </p:sp>
    </p:spTree>
    <p:extLst>
      <p:ext uri="{BB962C8B-B14F-4D97-AF65-F5344CB8AC3E}">
        <p14:creationId xmlns:p14="http://schemas.microsoft.com/office/powerpoint/2010/main" val="227890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712968" cy="4525963"/>
          </a:xfrm>
        </p:spPr>
        <p:txBody>
          <a:bodyPr>
            <a:normAutofit/>
          </a:bodyPr>
          <a:lstStyle/>
          <a:p>
            <a:pPr marL="0" indent="0">
              <a:buNone/>
            </a:pPr>
            <a:r>
              <a:rPr lang="en-CA" b="1" dirty="0" smtClean="0">
                <a:sym typeface="Wingdings" pitchFamily="2" charset="2"/>
              </a:rPr>
              <a:t>Effects of a Mutation depends on</a:t>
            </a:r>
          </a:p>
          <a:p>
            <a:pPr marL="0" indent="0">
              <a:buNone/>
            </a:pPr>
            <a:endParaRPr lang="en-CA" b="1" dirty="0" smtClean="0">
              <a:sym typeface="Wingdings" pitchFamily="2" charset="2"/>
            </a:endParaRPr>
          </a:p>
          <a:p>
            <a:pPr>
              <a:buFont typeface="Wingdings" pitchFamily="2" charset="2"/>
              <a:buChar char="à"/>
            </a:pPr>
            <a:r>
              <a:rPr lang="en-CA" b="1" dirty="0" smtClean="0">
                <a:solidFill>
                  <a:schemeClr val="accent6">
                    <a:lumMod val="75000"/>
                  </a:schemeClr>
                </a:solidFill>
                <a:sym typeface="Wingdings" pitchFamily="2" charset="2"/>
              </a:rPr>
              <a:t>what DNA sequence is altered </a:t>
            </a:r>
          </a:p>
          <a:p>
            <a:pPr>
              <a:buFont typeface="Wingdings" pitchFamily="2" charset="2"/>
              <a:buChar char="à"/>
            </a:pPr>
            <a:r>
              <a:rPr lang="en-CA" b="1" dirty="0">
                <a:solidFill>
                  <a:schemeClr val="accent6">
                    <a:lumMod val="75000"/>
                  </a:schemeClr>
                </a:solidFill>
                <a:sym typeface="Wingdings" pitchFamily="2" charset="2"/>
              </a:rPr>
              <a:t> </a:t>
            </a:r>
            <a:r>
              <a:rPr lang="en-CA" b="1" dirty="0" smtClean="0">
                <a:solidFill>
                  <a:schemeClr val="accent6">
                    <a:lumMod val="75000"/>
                  </a:schemeClr>
                </a:solidFill>
                <a:sym typeface="Wingdings" pitchFamily="2" charset="2"/>
              </a:rPr>
              <a:t>how gene expression is impacted </a:t>
            </a:r>
          </a:p>
          <a:p>
            <a:pPr marL="0" indent="0" algn="ctr">
              <a:buNone/>
            </a:pPr>
            <a:endParaRPr lang="en-CA" b="1" dirty="0" smtClean="0">
              <a:sym typeface="Wingdings" pitchFamily="2" charset="2"/>
            </a:endParaRPr>
          </a:p>
        </p:txBody>
      </p:sp>
    </p:spTree>
    <p:extLst>
      <p:ext uri="{BB962C8B-B14F-4D97-AF65-F5344CB8AC3E}">
        <p14:creationId xmlns:p14="http://schemas.microsoft.com/office/powerpoint/2010/main" val="40952292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548681"/>
            <a:ext cx="6912768" cy="5688632"/>
          </a:xfrm>
        </p:spPr>
        <p:txBody>
          <a:bodyPr>
            <a:normAutofit/>
          </a:bodyPr>
          <a:lstStyle/>
          <a:p>
            <a:pPr marL="0" indent="0">
              <a:buNone/>
            </a:pPr>
            <a:r>
              <a:rPr lang="en-CA" b="1" dirty="0" smtClean="0">
                <a:sym typeface="Wingdings" pitchFamily="2" charset="2"/>
              </a:rPr>
              <a:t>Neutral Mutations: </a:t>
            </a:r>
            <a:r>
              <a:rPr lang="en-CA" b="1" dirty="0" smtClean="0">
                <a:solidFill>
                  <a:schemeClr val="accent6">
                    <a:lumMod val="75000"/>
                  </a:schemeClr>
                </a:solidFill>
                <a:sym typeface="Wingdings" pitchFamily="2" charset="2"/>
              </a:rPr>
              <a:t>no immediate effect on organism’s fitness </a:t>
            </a:r>
            <a:r>
              <a:rPr lang="en-CA" i="1" dirty="0" smtClean="0">
                <a:solidFill>
                  <a:schemeClr val="accent6">
                    <a:lumMod val="75000"/>
                  </a:schemeClr>
                </a:solidFill>
                <a:sym typeface="Wingdings" pitchFamily="2" charset="2"/>
              </a:rPr>
              <a:t>(f</a:t>
            </a:r>
            <a:r>
              <a:rPr lang="en-CA" i="1" dirty="0" smtClean="0">
                <a:solidFill>
                  <a:schemeClr val="accent6">
                    <a:lumMod val="75000"/>
                  </a:schemeClr>
                </a:solidFill>
                <a:sym typeface="Wingdings" pitchFamily="2" charset="2"/>
              </a:rPr>
              <a:t>itness = reproductive success)</a:t>
            </a:r>
          </a:p>
          <a:p>
            <a:pPr marL="0" indent="0">
              <a:buNone/>
            </a:pPr>
            <a:endParaRPr lang="en-CA" b="1" dirty="0" smtClean="0">
              <a:solidFill>
                <a:schemeClr val="accent6">
                  <a:lumMod val="75000"/>
                </a:schemeClr>
              </a:solidFill>
              <a:sym typeface="Wingdings" pitchFamily="2" charset="2"/>
            </a:endParaRPr>
          </a:p>
          <a:p>
            <a:pPr marL="0" indent="0">
              <a:buNone/>
            </a:pPr>
            <a:r>
              <a:rPr lang="en-CA" b="1" dirty="0" smtClean="0">
                <a:sym typeface="Wingdings" pitchFamily="2" charset="2"/>
              </a:rPr>
              <a:t>Harmful Mutations: </a:t>
            </a:r>
            <a:r>
              <a:rPr lang="en-CA" b="1" dirty="0" smtClean="0">
                <a:solidFill>
                  <a:schemeClr val="accent6">
                    <a:lumMod val="75000"/>
                  </a:schemeClr>
                </a:solidFill>
                <a:sym typeface="Wingdings" pitchFamily="2" charset="2"/>
              </a:rPr>
              <a:t>reduces organism’s fitness</a:t>
            </a:r>
          </a:p>
          <a:p>
            <a:pPr marL="0" indent="0">
              <a:buNone/>
            </a:pPr>
            <a:endParaRPr lang="en-CA" b="1" dirty="0" smtClean="0">
              <a:solidFill>
                <a:schemeClr val="accent6">
                  <a:lumMod val="75000"/>
                </a:schemeClr>
              </a:solidFill>
              <a:sym typeface="Wingdings" pitchFamily="2" charset="2"/>
            </a:endParaRPr>
          </a:p>
          <a:p>
            <a:pPr marL="0" indent="0">
              <a:buNone/>
            </a:pPr>
            <a:r>
              <a:rPr lang="en-CA" b="1" dirty="0" smtClean="0">
                <a:sym typeface="Wingdings" pitchFamily="2" charset="2"/>
              </a:rPr>
              <a:t>Beneficial Mutations: </a:t>
            </a:r>
            <a:r>
              <a:rPr lang="en-CA" b="1" dirty="0" smtClean="0">
                <a:solidFill>
                  <a:schemeClr val="accent6">
                    <a:lumMod val="75000"/>
                  </a:schemeClr>
                </a:solidFill>
                <a:sym typeface="Wingdings" pitchFamily="2" charset="2"/>
              </a:rPr>
              <a:t>gives organism an advantage over others and </a:t>
            </a:r>
            <a:r>
              <a:rPr lang="en-CA" b="1" dirty="0" smtClean="0">
                <a:solidFill>
                  <a:schemeClr val="accent6">
                    <a:lumMod val="75000"/>
                  </a:schemeClr>
                </a:solidFill>
                <a:sym typeface="Wingdings" pitchFamily="2" charset="2"/>
              </a:rPr>
              <a:t>increases fitness</a:t>
            </a:r>
            <a:endParaRPr lang="en-CA" b="1" dirty="0" smtClean="0">
              <a:solidFill>
                <a:schemeClr val="accent6">
                  <a:lumMod val="75000"/>
                </a:schemeClr>
              </a:solidFill>
              <a:sym typeface="Wingdings" pitchFamily="2" charset="2"/>
            </a:endParaRPr>
          </a:p>
          <a:p>
            <a:pPr marL="0" indent="0" algn="ctr">
              <a:buNone/>
            </a:pPr>
            <a:endParaRPr lang="en-CA" b="1" dirty="0" smtClean="0">
              <a:sym typeface="Wingdings" pitchFamily="2" charset="2"/>
            </a:endParaRPr>
          </a:p>
        </p:txBody>
      </p:sp>
    </p:spTree>
    <p:extLst>
      <p:ext uri="{BB962C8B-B14F-4D97-AF65-F5344CB8AC3E}">
        <p14:creationId xmlns:p14="http://schemas.microsoft.com/office/powerpoint/2010/main" val="3742858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548680"/>
            <a:ext cx="6912768" cy="5688633"/>
          </a:xfrm>
        </p:spPr>
        <p:txBody>
          <a:bodyPr>
            <a:normAutofit/>
          </a:bodyPr>
          <a:lstStyle/>
          <a:p>
            <a:pPr marL="0" indent="0">
              <a:buNone/>
            </a:pPr>
            <a:r>
              <a:rPr lang="en-CA" b="1" dirty="0" smtClean="0">
                <a:sym typeface="Wingdings" pitchFamily="2" charset="2"/>
              </a:rPr>
              <a:t>Neutral Mutations: </a:t>
            </a:r>
            <a:r>
              <a:rPr lang="en-CA" b="1" dirty="0" smtClean="0">
                <a:solidFill>
                  <a:schemeClr val="accent6">
                    <a:lumMod val="75000"/>
                  </a:schemeClr>
                </a:solidFill>
                <a:sym typeface="Wingdings" pitchFamily="2" charset="2"/>
              </a:rPr>
              <a:t>no immediate effect on organism’s fitness </a:t>
            </a:r>
            <a:r>
              <a:rPr lang="en-CA" i="1" dirty="0" smtClean="0">
                <a:solidFill>
                  <a:schemeClr val="accent6">
                    <a:lumMod val="75000"/>
                  </a:schemeClr>
                </a:solidFill>
                <a:sym typeface="Wingdings" pitchFamily="2" charset="2"/>
              </a:rPr>
              <a:t>(f</a:t>
            </a:r>
            <a:r>
              <a:rPr lang="en-CA" i="1" dirty="0" smtClean="0">
                <a:solidFill>
                  <a:schemeClr val="accent6">
                    <a:lumMod val="75000"/>
                  </a:schemeClr>
                </a:solidFill>
                <a:sym typeface="Wingdings" pitchFamily="2" charset="2"/>
              </a:rPr>
              <a:t>itness = reproductive success)</a:t>
            </a:r>
          </a:p>
          <a:p>
            <a:pPr marL="0" indent="0">
              <a:buNone/>
            </a:pPr>
            <a:endParaRPr lang="en-CA" b="1" dirty="0" smtClean="0">
              <a:solidFill>
                <a:schemeClr val="accent6">
                  <a:lumMod val="75000"/>
                </a:schemeClr>
              </a:solidFill>
              <a:sym typeface="Wingdings" pitchFamily="2" charset="2"/>
            </a:endParaRPr>
          </a:p>
          <a:p>
            <a:pPr marL="0" indent="0">
              <a:buNone/>
            </a:pPr>
            <a:r>
              <a:rPr lang="en-CA" b="1" dirty="0" smtClean="0">
                <a:sym typeface="Wingdings" pitchFamily="2" charset="2"/>
              </a:rPr>
              <a:t>Harmful Mutations: </a:t>
            </a:r>
            <a:r>
              <a:rPr lang="en-CA" b="1" dirty="0" smtClean="0">
                <a:solidFill>
                  <a:schemeClr val="accent6">
                    <a:lumMod val="75000"/>
                  </a:schemeClr>
                </a:solidFill>
                <a:sym typeface="Wingdings" pitchFamily="2" charset="2"/>
              </a:rPr>
              <a:t>reduces organism’s fitness</a:t>
            </a:r>
          </a:p>
          <a:p>
            <a:pPr marL="0" indent="0">
              <a:buNone/>
            </a:pPr>
            <a:endParaRPr lang="en-CA" b="1" dirty="0" smtClean="0">
              <a:solidFill>
                <a:schemeClr val="accent6">
                  <a:lumMod val="75000"/>
                </a:schemeClr>
              </a:solidFill>
              <a:sym typeface="Wingdings" pitchFamily="2" charset="2"/>
            </a:endParaRPr>
          </a:p>
          <a:p>
            <a:pPr marL="0" indent="0">
              <a:buNone/>
            </a:pPr>
            <a:r>
              <a:rPr lang="en-CA" b="1" dirty="0" smtClean="0">
                <a:sym typeface="Wingdings" pitchFamily="2" charset="2"/>
              </a:rPr>
              <a:t>Beneficial Mutations: </a:t>
            </a:r>
            <a:r>
              <a:rPr lang="en-CA" b="1" dirty="0" smtClean="0">
                <a:solidFill>
                  <a:schemeClr val="accent6">
                    <a:lumMod val="75000"/>
                  </a:schemeClr>
                </a:solidFill>
                <a:sym typeface="Wingdings" pitchFamily="2" charset="2"/>
              </a:rPr>
              <a:t>gives organism an advantage over others and </a:t>
            </a:r>
            <a:r>
              <a:rPr lang="en-CA" b="1" dirty="0" smtClean="0">
                <a:solidFill>
                  <a:schemeClr val="accent6">
                    <a:lumMod val="75000"/>
                  </a:schemeClr>
                </a:solidFill>
                <a:sym typeface="Wingdings" pitchFamily="2" charset="2"/>
              </a:rPr>
              <a:t>increases fitness</a:t>
            </a:r>
            <a:endParaRPr lang="en-CA" b="1" dirty="0" smtClean="0">
              <a:solidFill>
                <a:schemeClr val="accent6">
                  <a:lumMod val="75000"/>
                </a:schemeClr>
              </a:solidFill>
              <a:sym typeface="Wingdings" pitchFamily="2" charset="2"/>
            </a:endParaRPr>
          </a:p>
          <a:p>
            <a:pPr marL="0" indent="0" algn="ctr">
              <a:buNone/>
            </a:pPr>
            <a:endParaRPr lang="en-CA" b="1" dirty="0" smtClean="0">
              <a:sym typeface="Wingdings" pitchFamily="2" charset="2"/>
            </a:endParaRPr>
          </a:p>
        </p:txBody>
      </p:sp>
      <p:sp>
        <p:nvSpPr>
          <p:cNvPr id="5" name="Rectangle 4"/>
          <p:cNvSpPr/>
          <p:nvPr/>
        </p:nvSpPr>
        <p:spPr>
          <a:xfrm>
            <a:off x="7270208" y="4597847"/>
            <a:ext cx="1845057" cy="646331"/>
          </a:xfrm>
          <a:prstGeom prst="rect">
            <a:avLst/>
          </a:prstGeom>
        </p:spPr>
        <p:txBody>
          <a:bodyPr wrap="none">
            <a:spAutoFit/>
          </a:bodyPr>
          <a:lstStyle/>
          <a:p>
            <a:pPr algn="ctr"/>
            <a:r>
              <a:rPr lang="en-CA" b="1" dirty="0" smtClean="0">
                <a:sym typeface="Wingdings" pitchFamily="2" charset="2"/>
              </a:rPr>
              <a:t>LEAST COMMON </a:t>
            </a:r>
          </a:p>
          <a:p>
            <a:pPr algn="ctr"/>
            <a:r>
              <a:rPr lang="en-CA" b="1" dirty="0" smtClean="0">
                <a:sym typeface="Wingdings" pitchFamily="2" charset="2"/>
              </a:rPr>
              <a:t>IN NATURE</a:t>
            </a:r>
            <a:endParaRPr lang="en-CA" b="1" dirty="0">
              <a:sym typeface="Wingdings" pitchFamily="2" charset="2"/>
            </a:endParaRPr>
          </a:p>
        </p:txBody>
      </p:sp>
      <p:sp>
        <p:nvSpPr>
          <p:cNvPr id="6" name="Right Brace 5"/>
          <p:cNvSpPr/>
          <p:nvPr/>
        </p:nvSpPr>
        <p:spPr>
          <a:xfrm>
            <a:off x="6860721" y="4380952"/>
            <a:ext cx="432048" cy="108012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CA"/>
          </a:p>
        </p:txBody>
      </p:sp>
    </p:spTree>
    <p:extLst>
      <p:ext uri="{BB962C8B-B14F-4D97-AF65-F5344CB8AC3E}">
        <p14:creationId xmlns:p14="http://schemas.microsoft.com/office/powerpoint/2010/main" val="3728873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CA" sz="5400" b="1" dirty="0" smtClean="0">
                <a:solidFill>
                  <a:schemeClr val="accent6">
                    <a:lumMod val="75000"/>
                  </a:schemeClr>
                </a:solidFill>
              </a:rPr>
              <a:t>INHERITED VARIATION</a:t>
            </a:r>
            <a:endParaRPr lang="en-CA" sz="5400" b="1" dirty="0">
              <a:solidFill>
                <a:schemeClr val="accent6">
                  <a:lumMod val="75000"/>
                </a:schemeClr>
              </a:solidFill>
            </a:endParaRPr>
          </a:p>
        </p:txBody>
      </p:sp>
      <p:sp>
        <p:nvSpPr>
          <p:cNvPr id="3" name="Content Placeholder 2"/>
          <p:cNvSpPr>
            <a:spLocks noGrp="1"/>
          </p:cNvSpPr>
          <p:nvPr>
            <p:ph idx="1"/>
          </p:nvPr>
        </p:nvSpPr>
        <p:spPr>
          <a:xfrm>
            <a:off x="251520" y="1600200"/>
            <a:ext cx="8712968" cy="4525963"/>
          </a:xfrm>
        </p:spPr>
        <p:txBody>
          <a:bodyPr>
            <a:normAutofit/>
          </a:bodyPr>
          <a:lstStyle/>
          <a:p>
            <a:pPr marL="0" indent="0" algn="ctr">
              <a:buNone/>
            </a:pPr>
            <a:endParaRPr lang="en-CA" sz="2800" b="1" dirty="0" smtClean="0"/>
          </a:p>
          <a:p>
            <a:pPr marL="0" indent="0" algn="ctr">
              <a:buNone/>
            </a:pPr>
            <a:r>
              <a:rPr lang="en-CA" sz="2800" b="1" dirty="0" smtClean="0"/>
              <a:t>Variation in species comes from two biological processes: </a:t>
            </a:r>
          </a:p>
          <a:p>
            <a:pPr marL="0" indent="0" algn="ctr">
              <a:buNone/>
            </a:pPr>
            <a:endParaRPr lang="en-CA" sz="1800" b="1" dirty="0" smtClean="0">
              <a:solidFill>
                <a:schemeClr val="accent6">
                  <a:lumMod val="75000"/>
                </a:schemeClr>
              </a:solidFill>
            </a:endParaRPr>
          </a:p>
          <a:p>
            <a:pPr marL="0" indent="0" algn="ctr">
              <a:buNone/>
            </a:pPr>
            <a:r>
              <a:rPr lang="en-CA" sz="4400" b="1" dirty="0" smtClean="0">
                <a:solidFill>
                  <a:schemeClr val="accent6">
                    <a:lumMod val="75000"/>
                  </a:schemeClr>
                </a:solidFill>
              </a:rPr>
              <a:t>Mutations &amp; </a:t>
            </a:r>
            <a:r>
              <a:rPr lang="en-CA" sz="4400" b="1" u="sng" dirty="0" smtClean="0">
                <a:solidFill>
                  <a:schemeClr val="accent6">
                    <a:lumMod val="75000"/>
                  </a:schemeClr>
                </a:solidFill>
              </a:rPr>
              <a:t>Sexual Reproduction</a:t>
            </a:r>
          </a:p>
        </p:txBody>
      </p:sp>
      <p:cxnSp>
        <p:nvCxnSpPr>
          <p:cNvPr id="4" name="Straight Connector 3"/>
          <p:cNvCxnSpPr/>
          <p:nvPr/>
        </p:nvCxnSpPr>
        <p:spPr>
          <a:xfrm>
            <a:off x="1475656" y="1196752"/>
            <a:ext cx="612068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654143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accent6">
                    <a:lumMod val="75000"/>
                  </a:schemeClr>
                </a:solidFill>
              </a:rPr>
              <a:t>Asexual </a:t>
            </a:r>
            <a:r>
              <a:rPr lang="en-CA" b="1" dirty="0" smtClean="0"/>
              <a:t>vs.</a:t>
            </a:r>
            <a:r>
              <a:rPr lang="en-CA" b="1" dirty="0" smtClean="0">
                <a:solidFill>
                  <a:schemeClr val="accent6">
                    <a:lumMod val="75000"/>
                  </a:schemeClr>
                </a:solidFill>
              </a:rPr>
              <a:t> Sexual </a:t>
            </a:r>
            <a:r>
              <a:rPr lang="en-CA" b="1" dirty="0" smtClean="0"/>
              <a:t>Reproduction</a:t>
            </a:r>
            <a:endParaRPr lang="en-CA" b="1" dirty="0"/>
          </a:p>
        </p:txBody>
      </p:sp>
      <p:sp>
        <p:nvSpPr>
          <p:cNvPr id="3" name="Content Placeholder 2"/>
          <p:cNvSpPr>
            <a:spLocks noGrp="1"/>
          </p:cNvSpPr>
          <p:nvPr>
            <p:ph idx="1"/>
          </p:nvPr>
        </p:nvSpPr>
        <p:spPr>
          <a:xfrm>
            <a:off x="323528" y="1340768"/>
            <a:ext cx="5112568" cy="5141168"/>
          </a:xfrm>
        </p:spPr>
        <p:txBody>
          <a:bodyPr>
            <a:normAutofit fontScale="92500" lnSpcReduction="10000"/>
          </a:bodyPr>
          <a:lstStyle/>
          <a:p>
            <a:pPr marL="0" indent="0">
              <a:buNone/>
            </a:pPr>
            <a:r>
              <a:rPr lang="en-CA" sz="4000" b="1" u="sng" dirty="0" smtClean="0">
                <a:solidFill>
                  <a:schemeClr val="accent6">
                    <a:lumMod val="75000"/>
                  </a:schemeClr>
                </a:solidFill>
              </a:rPr>
              <a:t>Asexual </a:t>
            </a:r>
          </a:p>
          <a:p>
            <a:pPr marL="0" indent="0">
              <a:buNone/>
            </a:pPr>
            <a:r>
              <a:rPr lang="en-CA" sz="2800" b="1" dirty="0" smtClean="0"/>
              <a:t>= Individuals reproduce without a mate</a:t>
            </a:r>
          </a:p>
          <a:p>
            <a:pPr marL="0" indent="0">
              <a:buNone/>
            </a:pPr>
            <a:endParaRPr lang="en-CA" sz="1000" b="1" dirty="0"/>
          </a:p>
          <a:p>
            <a:pPr marL="0" indent="0">
              <a:buNone/>
            </a:pPr>
            <a:r>
              <a:rPr lang="en-CA" sz="2800" b="1" dirty="0" smtClean="0"/>
              <a:t>= Offspring receives identical copy of parent’s DNA</a:t>
            </a:r>
          </a:p>
          <a:p>
            <a:pPr marL="0" indent="0">
              <a:buNone/>
            </a:pPr>
            <a:endParaRPr lang="en-CA" sz="1000" b="1" dirty="0" smtClean="0"/>
          </a:p>
          <a:p>
            <a:pPr marL="0" indent="0">
              <a:buNone/>
            </a:pPr>
            <a:r>
              <a:rPr lang="en-CA" sz="2800" b="1" dirty="0" smtClean="0"/>
              <a:t>= Siblings have identical traits (same as parent) </a:t>
            </a:r>
          </a:p>
          <a:p>
            <a:pPr marL="0" indent="0">
              <a:buNone/>
            </a:pPr>
            <a:endParaRPr lang="en-CA" sz="1000" b="1" dirty="0" smtClean="0"/>
          </a:p>
          <a:p>
            <a:pPr marL="0" indent="0">
              <a:buNone/>
            </a:pPr>
            <a:r>
              <a:rPr lang="en-CA" sz="2800" b="1" dirty="0" smtClean="0"/>
              <a:t>= </a:t>
            </a:r>
            <a:r>
              <a:rPr lang="en-CA" sz="2800" b="1" u="sng" dirty="0" smtClean="0"/>
              <a:t>mutations are the only source of inherited variability</a:t>
            </a:r>
            <a:r>
              <a:rPr lang="en-CA" sz="2800" b="1" dirty="0" smtClean="0"/>
              <a:t>, therefore little opportunity for natural selection to take place</a:t>
            </a:r>
            <a:endParaRPr lang="en-CA" sz="2800" b="1" dirty="0" smtClean="0"/>
          </a:p>
        </p:txBody>
      </p:sp>
      <p:pic>
        <p:nvPicPr>
          <p:cNvPr id="1028" name="Picture 4" descr="http://www.biologycorner.com/resources/fission.jpg"/>
          <p:cNvPicPr>
            <a:picLocks noChangeAspect="1" noChangeArrowheads="1"/>
          </p:cNvPicPr>
          <p:nvPr/>
        </p:nvPicPr>
        <p:blipFill rotWithShape="1">
          <a:blip r:embed="rId2">
            <a:extLst>
              <a:ext uri="{28A0092B-C50C-407E-A947-70E740481C1C}">
                <a14:useLocalDpi xmlns:a14="http://schemas.microsoft.com/office/drawing/2010/main" val="0"/>
              </a:ext>
            </a:extLst>
          </a:blip>
          <a:srcRect t="4121"/>
          <a:stretch/>
        </p:blipFill>
        <p:spPr bwMode="auto">
          <a:xfrm>
            <a:off x="5436096" y="2492896"/>
            <a:ext cx="3099475" cy="379722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917806" y="1593666"/>
            <a:ext cx="2323842" cy="646331"/>
          </a:xfrm>
          <a:prstGeom prst="rect">
            <a:avLst/>
          </a:prstGeom>
        </p:spPr>
        <p:txBody>
          <a:bodyPr wrap="none">
            <a:spAutoFit/>
          </a:bodyPr>
          <a:lstStyle/>
          <a:p>
            <a:pPr algn="ctr"/>
            <a:r>
              <a:rPr lang="en-CA" b="1" dirty="0" smtClean="0">
                <a:solidFill>
                  <a:schemeClr val="accent6">
                    <a:lumMod val="75000"/>
                  </a:schemeClr>
                </a:solidFill>
              </a:rPr>
              <a:t>Asexual Reproduction </a:t>
            </a:r>
          </a:p>
          <a:p>
            <a:pPr algn="ctr"/>
            <a:r>
              <a:rPr lang="en-CA" b="1" dirty="0" smtClean="0">
                <a:solidFill>
                  <a:schemeClr val="accent6">
                    <a:lumMod val="75000"/>
                  </a:schemeClr>
                </a:solidFill>
              </a:rPr>
              <a:t>of Bacteria</a:t>
            </a:r>
            <a:endParaRPr lang="en-CA" b="1" dirty="0">
              <a:solidFill>
                <a:schemeClr val="accent6">
                  <a:lumMod val="75000"/>
                </a:schemeClr>
              </a:solidFill>
            </a:endParaRPr>
          </a:p>
        </p:txBody>
      </p:sp>
    </p:spTree>
    <p:extLst>
      <p:ext uri="{BB962C8B-B14F-4D97-AF65-F5344CB8AC3E}">
        <p14:creationId xmlns:p14="http://schemas.microsoft.com/office/powerpoint/2010/main" val="493980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accent6">
                    <a:lumMod val="75000"/>
                  </a:schemeClr>
                </a:solidFill>
              </a:rPr>
              <a:t>Asexual </a:t>
            </a:r>
            <a:r>
              <a:rPr lang="en-CA" b="1" dirty="0" smtClean="0"/>
              <a:t>vs.</a:t>
            </a:r>
            <a:r>
              <a:rPr lang="en-CA" b="1" dirty="0" smtClean="0">
                <a:solidFill>
                  <a:schemeClr val="accent6">
                    <a:lumMod val="75000"/>
                  </a:schemeClr>
                </a:solidFill>
              </a:rPr>
              <a:t> Sexual </a:t>
            </a:r>
            <a:r>
              <a:rPr lang="en-CA" b="1" dirty="0" smtClean="0"/>
              <a:t>Reproduction</a:t>
            </a:r>
            <a:endParaRPr lang="en-CA" b="1" dirty="0"/>
          </a:p>
        </p:txBody>
      </p:sp>
      <p:sp>
        <p:nvSpPr>
          <p:cNvPr id="3" name="Content Placeholder 2"/>
          <p:cNvSpPr>
            <a:spLocks noGrp="1"/>
          </p:cNvSpPr>
          <p:nvPr>
            <p:ph idx="1"/>
          </p:nvPr>
        </p:nvSpPr>
        <p:spPr>
          <a:xfrm>
            <a:off x="323528" y="1340768"/>
            <a:ext cx="5112568" cy="5141168"/>
          </a:xfrm>
        </p:spPr>
        <p:txBody>
          <a:bodyPr>
            <a:normAutofit/>
          </a:bodyPr>
          <a:lstStyle/>
          <a:p>
            <a:pPr marL="0" indent="0">
              <a:buNone/>
            </a:pPr>
            <a:r>
              <a:rPr lang="en-CA" sz="4000" b="1" u="sng" dirty="0" smtClean="0">
                <a:solidFill>
                  <a:schemeClr val="accent6">
                    <a:lumMod val="75000"/>
                  </a:schemeClr>
                </a:solidFill>
              </a:rPr>
              <a:t>S</a:t>
            </a:r>
            <a:r>
              <a:rPr lang="en-CA" sz="4000" b="1" u="sng" dirty="0" smtClean="0">
                <a:solidFill>
                  <a:schemeClr val="accent6">
                    <a:lumMod val="75000"/>
                  </a:schemeClr>
                </a:solidFill>
              </a:rPr>
              <a:t>exual </a:t>
            </a:r>
          </a:p>
          <a:p>
            <a:pPr marL="0" indent="0">
              <a:buNone/>
            </a:pPr>
            <a:r>
              <a:rPr lang="en-CA" sz="2800" b="1" dirty="0" smtClean="0"/>
              <a:t>= The production of offspring by the union of sex cells from two different parents</a:t>
            </a:r>
          </a:p>
          <a:p>
            <a:pPr marL="0" indent="0">
              <a:buNone/>
            </a:pPr>
            <a:endParaRPr lang="en-CA" sz="900" b="1" dirty="0" smtClean="0"/>
          </a:p>
          <a:p>
            <a:pPr marL="0" indent="0">
              <a:buNone/>
            </a:pPr>
            <a:r>
              <a:rPr lang="en-CA" sz="2800" b="1" dirty="0" smtClean="0"/>
              <a:t>= Offspring inherit a combination of genes from both parents</a:t>
            </a:r>
          </a:p>
          <a:p>
            <a:pPr marL="0" indent="0">
              <a:buNone/>
            </a:pPr>
            <a:endParaRPr lang="en-CA" sz="900" b="1" dirty="0" smtClean="0"/>
          </a:p>
          <a:p>
            <a:pPr marL="0" indent="0">
              <a:buNone/>
            </a:pPr>
            <a:r>
              <a:rPr lang="en-CA" sz="2800" b="1" dirty="0" smtClean="0"/>
              <a:t>= Results in a great amount of variability… </a:t>
            </a:r>
            <a:endParaRPr lang="en-CA" sz="2800" b="1" dirty="0" smtClean="0"/>
          </a:p>
          <a:p>
            <a:pPr marL="0" indent="0">
              <a:buNone/>
            </a:pPr>
            <a:endParaRPr lang="en-CA" sz="900" dirty="0" smtClean="0"/>
          </a:p>
        </p:txBody>
      </p:sp>
      <p:pic>
        <p:nvPicPr>
          <p:cNvPr id="1030" name="Picture 6" descr="http://1.bp.blogspot.com/_EAViqbzwc_s/TONtgLZ3mxI/AAAAAAAACOs/5FM0WnZUvps/s1600/Love-Birds.jpg"/>
          <p:cNvPicPr>
            <a:picLocks noChangeAspect="1" noChangeArrowheads="1"/>
          </p:cNvPicPr>
          <p:nvPr/>
        </p:nvPicPr>
        <p:blipFill rotWithShape="1">
          <a:blip r:embed="rId2">
            <a:extLst>
              <a:ext uri="{28A0092B-C50C-407E-A947-70E740481C1C}">
                <a14:useLocalDpi xmlns:a14="http://schemas.microsoft.com/office/drawing/2010/main" val="0"/>
              </a:ext>
            </a:extLst>
          </a:blip>
          <a:srcRect l="6027" r="6723"/>
          <a:stretch/>
        </p:blipFill>
        <p:spPr bwMode="auto">
          <a:xfrm>
            <a:off x="5652120" y="2492896"/>
            <a:ext cx="3004458" cy="2974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1663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27384"/>
            <a:ext cx="8928992" cy="1143000"/>
          </a:xfrm>
        </p:spPr>
        <p:txBody>
          <a:bodyPr>
            <a:normAutofit fontScale="90000"/>
          </a:bodyPr>
          <a:lstStyle/>
          <a:p>
            <a:r>
              <a:rPr lang="en-CA" sz="5300" b="1" u="sng" dirty="0" smtClean="0">
                <a:solidFill>
                  <a:schemeClr val="accent2">
                    <a:lumMod val="75000"/>
                  </a:schemeClr>
                </a:solidFill>
              </a:rPr>
              <a:t>Biochemical Evidence</a:t>
            </a:r>
            <a:r>
              <a:rPr lang="en-CA" sz="5300" b="1" dirty="0" smtClean="0">
                <a:solidFill>
                  <a:schemeClr val="accent2">
                    <a:lumMod val="75000"/>
                  </a:schemeClr>
                </a:solidFill>
              </a:rPr>
              <a:t> </a:t>
            </a:r>
            <a:r>
              <a:rPr lang="en-CA" b="1" dirty="0" smtClean="0"/>
              <a:t>for Evolution</a:t>
            </a:r>
            <a:endParaRPr lang="en-CA" b="1" dirty="0"/>
          </a:p>
        </p:txBody>
      </p:sp>
      <p:sp>
        <p:nvSpPr>
          <p:cNvPr id="3" name="Content Placeholder 2"/>
          <p:cNvSpPr>
            <a:spLocks noGrp="1"/>
          </p:cNvSpPr>
          <p:nvPr>
            <p:ph idx="1"/>
          </p:nvPr>
        </p:nvSpPr>
        <p:spPr>
          <a:xfrm>
            <a:off x="107504" y="908720"/>
            <a:ext cx="5256584" cy="5949280"/>
          </a:xfrm>
        </p:spPr>
        <p:txBody>
          <a:bodyPr/>
          <a:lstStyle/>
          <a:p>
            <a:pPr marL="0" indent="0">
              <a:buNone/>
            </a:pPr>
            <a:r>
              <a:rPr lang="en-CA" sz="4800" b="1" dirty="0" smtClean="0">
                <a:solidFill>
                  <a:schemeClr val="accent2">
                    <a:lumMod val="75000"/>
                  </a:schemeClr>
                </a:solidFill>
              </a:rPr>
              <a:t>DNA </a:t>
            </a:r>
          </a:p>
          <a:p>
            <a:pPr marL="0" indent="0">
              <a:buNone/>
            </a:pPr>
            <a:r>
              <a:rPr lang="en-CA" sz="2800" b="1" dirty="0">
                <a:solidFill>
                  <a:schemeClr val="accent2">
                    <a:lumMod val="75000"/>
                  </a:schemeClr>
                </a:solidFill>
              </a:rPr>
              <a:t>	</a:t>
            </a:r>
            <a:r>
              <a:rPr lang="en-CA" sz="2800" b="1" dirty="0" smtClean="0"/>
              <a:t>= hereditary material that   	determines which 	characteristics are passed 	on</a:t>
            </a:r>
          </a:p>
          <a:p>
            <a:pPr marL="0" indent="0">
              <a:buNone/>
            </a:pPr>
            <a:r>
              <a:rPr lang="en-CA" sz="2800" b="1" dirty="0" smtClean="0"/>
              <a:t>	= composed of 4 nucleotide 	bases </a:t>
            </a:r>
          </a:p>
          <a:p>
            <a:pPr marL="0" indent="0">
              <a:buNone/>
            </a:pPr>
            <a:r>
              <a:rPr lang="en-CA" sz="2800" b="1" dirty="0">
                <a:solidFill>
                  <a:schemeClr val="accent2">
                    <a:lumMod val="75000"/>
                  </a:schemeClr>
                </a:solidFill>
              </a:rPr>
              <a:t>	</a:t>
            </a:r>
            <a:r>
              <a:rPr lang="en-CA" sz="2800" b="1" dirty="0" smtClean="0">
                <a:solidFill>
                  <a:schemeClr val="accent2">
                    <a:lumMod val="75000"/>
                  </a:schemeClr>
                </a:solidFill>
              </a:rPr>
              <a:t>	- adenine (A) </a:t>
            </a:r>
          </a:p>
          <a:p>
            <a:pPr marL="0" indent="0">
              <a:buNone/>
            </a:pPr>
            <a:r>
              <a:rPr lang="en-CA" sz="2800" b="1" dirty="0">
                <a:solidFill>
                  <a:schemeClr val="accent2">
                    <a:lumMod val="75000"/>
                  </a:schemeClr>
                </a:solidFill>
              </a:rPr>
              <a:t>	</a:t>
            </a:r>
            <a:r>
              <a:rPr lang="en-CA" sz="2800" b="1" dirty="0" smtClean="0">
                <a:solidFill>
                  <a:schemeClr val="accent2">
                    <a:lumMod val="75000"/>
                  </a:schemeClr>
                </a:solidFill>
              </a:rPr>
              <a:t>	- thymine (T)			- cytosine (C)	 		- guanine (G)</a:t>
            </a:r>
            <a:r>
              <a:rPr lang="en-CA" dirty="0">
                <a:solidFill>
                  <a:schemeClr val="bg1"/>
                </a:solidFill>
              </a:rPr>
              <a:t>	</a:t>
            </a:r>
            <a:endParaRPr lang="en-CA" dirty="0" smtClean="0">
              <a:solidFill>
                <a:schemeClr val="bg1"/>
              </a:solidFill>
            </a:endParaRPr>
          </a:p>
          <a:p>
            <a:pPr marL="0" indent="0">
              <a:buNone/>
            </a:pPr>
            <a:endParaRPr lang="en-CA" dirty="0"/>
          </a:p>
          <a:p>
            <a:pPr marL="0" indent="0">
              <a:buNone/>
            </a:pPr>
            <a:endParaRPr lang="en-CA" dirty="0"/>
          </a:p>
        </p:txBody>
      </p:sp>
      <p:grpSp>
        <p:nvGrpSpPr>
          <p:cNvPr id="6" name="Group 5"/>
          <p:cNvGrpSpPr/>
          <p:nvPr/>
        </p:nvGrpSpPr>
        <p:grpSpPr>
          <a:xfrm>
            <a:off x="5527343" y="997876"/>
            <a:ext cx="3658790" cy="3439236"/>
            <a:chOff x="5527343" y="997876"/>
            <a:chExt cx="3658790" cy="3439236"/>
          </a:xfrm>
        </p:grpSpPr>
        <p:grpSp>
          <p:nvGrpSpPr>
            <p:cNvPr id="11" name="Group 10"/>
            <p:cNvGrpSpPr/>
            <p:nvPr/>
          </p:nvGrpSpPr>
          <p:grpSpPr>
            <a:xfrm>
              <a:off x="5527343" y="997876"/>
              <a:ext cx="3125338" cy="3439236"/>
              <a:chOff x="5527343" y="1378424"/>
              <a:chExt cx="3125338" cy="3439236"/>
            </a:xfrm>
          </p:grpSpPr>
          <p:pic>
            <p:nvPicPr>
              <p:cNvPr id="2052" name="Picture 4" descr="http://ghr.nlm.nih.gov/handbook/illustrations/dnastructure.jpg"/>
              <p:cNvPicPr>
                <a:picLocks noChangeAspect="1" noChangeArrowheads="1"/>
              </p:cNvPicPr>
              <p:nvPr/>
            </p:nvPicPr>
            <p:blipFill rotWithShape="1">
              <a:blip r:embed="rId3">
                <a:extLst>
                  <a:ext uri="{28A0092B-C50C-407E-A947-70E740481C1C}">
                    <a14:useLocalDpi xmlns:a14="http://schemas.microsoft.com/office/drawing/2010/main" val="0"/>
                  </a:ext>
                </a:extLst>
              </a:blip>
              <a:srcRect l="9955" t="4768" r="8016" b="4963"/>
              <a:stretch/>
            </p:blipFill>
            <p:spPr bwMode="auto">
              <a:xfrm>
                <a:off x="5527343" y="1378424"/>
                <a:ext cx="3125338" cy="343923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6948264" y="3501008"/>
                <a:ext cx="1512168"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pic>
          <p:nvPicPr>
            <p:cNvPr id="15" name="Picture 4" descr="http://ghr.nlm.nih.gov/handbook/illustrations/dnastructure.jpg"/>
            <p:cNvPicPr>
              <a:picLocks noChangeAspect="1" noChangeArrowheads="1"/>
            </p:cNvPicPr>
            <p:nvPr/>
          </p:nvPicPr>
          <p:blipFill rotWithShape="1">
            <a:blip r:embed="rId3">
              <a:extLst>
                <a:ext uri="{28A0092B-C50C-407E-A947-70E740481C1C}">
                  <a14:useLocalDpi xmlns:a14="http://schemas.microsoft.com/office/drawing/2010/main" val="0"/>
                </a:ext>
              </a:extLst>
            </a:blip>
            <a:srcRect l="55029" t="26875" r="8016" b="56273"/>
            <a:stretch/>
          </p:blipFill>
          <p:spPr bwMode="auto">
            <a:xfrm>
              <a:off x="7020272" y="2132856"/>
              <a:ext cx="2165861" cy="9876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308304" y="1772816"/>
              <a:ext cx="1344377"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Rectangle 4"/>
            <p:cNvSpPr/>
            <p:nvPr/>
          </p:nvSpPr>
          <p:spPr>
            <a:xfrm>
              <a:off x="7347168" y="1772816"/>
              <a:ext cx="465192" cy="646331"/>
            </a:xfrm>
            <a:prstGeom prst="rect">
              <a:avLst/>
            </a:prstGeom>
            <a:noFill/>
          </p:spPr>
          <p:txBody>
            <a:bodyPr wrap="none" lIns="91440" tIns="45720" rIns="91440" bIns="45720">
              <a:spAutoFit/>
            </a:bodyPr>
            <a:lstStyle/>
            <a:p>
              <a:pPr algn="ctr"/>
              <a:r>
                <a:rPr lang="en-US" sz="3600" b="1" cap="none" spc="0" dirty="0" smtClean="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rPr>
                <a:t>A</a:t>
              </a:r>
              <a:endParaRPr lang="en-US" sz="3600" b="1" cap="none" spc="0" dirty="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endParaRPr>
            </a:p>
          </p:txBody>
        </p:sp>
        <p:sp>
          <p:nvSpPr>
            <p:cNvPr id="17" name="Rectangle 16"/>
            <p:cNvSpPr/>
            <p:nvPr/>
          </p:nvSpPr>
          <p:spPr>
            <a:xfrm>
              <a:off x="8308920" y="1772816"/>
              <a:ext cx="413896" cy="646331"/>
            </a:xfrm>
            <a:prstGeom prst="rect">
              <a:avLst/>
            </a:prstGeom>
            <a:noFill/>
          </p:spPr>
          <p:txBody>
            <a:bodyPr wrap="none" lIns="91440" tIns="45720" rIns="91440" bIns="45720">
              <a:spAutoFit/>
            </a:bodyPr>
            <a:lstStyle/>
            <a:p>
              <a:pPr algn="ctr"/>
              <a:r>
                <a:rPr lang="en-US" sz="3600" b="1" dirty="0" smtClean="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rPr>
                <a:t>T</a:t>
              </a:r>
              <a:endParaRPr lang="en-US" sz="3600" b="1" cap="none" spc="0" dirty="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endParaRPr>
            </a:p>
          </p:txBody>
        </p:sp>
        <p:pic>
          <p:nvPicPr>
            <p:cNvPr id="19" name="Picture 4" descr="http://ghr.nlm.nih.gov/handbook/illustrations/dnastructure.jpg"/>
            <p:cNvPicPr>
              <a:picLocks noChangeAspect="1" noChangeArrowheads="1"/>
            </p:cNvPicPr>
            <p:nvPr/>
          </p:nvPicPr>
          <p:blipFill rotWithShape="1">
            <a:blip r:embed="rId3">
              <a:extLst>
                <a:ext uri="{28A0092B-C50C-407E-A947-70E740481C1C}">
                  <a14:useLocalDpi xmlns:a14="http://schemas.microsoft.com/office/drawing/2010/main" val="0"/>
                </a:ext>
              </a:extLst>
            </a:blip>
            <a:srcRect l="55029" t="43723" r="8016" b="43521"/>
            <a:stretch/>
          </p:blipFill>
          <p:spPr bwMode="auto">
            <a:xfrm>
              <a:off x="7020272" y="3401513"/>
              <a:ext cx="2165861" cy="747567"/>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a:off x="8294493" y="2996952"/>
              <a:ext cx="428323" cy="646331"/>
            </a:xfrm>
            <a:prstGeom prst="rect">
              <a:avLst/>
            </a:prstGeom>
            <a:noFill/>
          </p:spPr>
          <p:txBody>
            <a:bodyPr wrap="none" lIns="91440" tIns="45720" rIns="91440" bIns="45720">
              <a:spAutoFit/>
            </a:bodyPr>
            <a:lstStyle/>
            <a:p>
              <a:pPr algn="ctr"/>
              <a:r>
                <a:rPr lang="en-US" sz="3600" b="1" dirty="0" smtClean="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rPr>
                <a:t>C</a:t>
              </a:r>
              <a:endParaRPr lang="en-US" sz="3600" b="1" cap="none" spc="0" dirty="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endParaRPr>
            </a:p>
          </p:txBody>
        </p:sp>
        <p:sp>
          <p:nvSpPr>
            <p:cNvPr id="18" name="Rectangle 17"/>
            <p:cNvSpPr/>
            <p:nvPr/>
          </p:nvSpPr>
          <p:spPr>
            <a:xfrm>
              <a:off x="7404749" y="2996952"/>
              <a:ext cx="479619" cy="646331"/>
            </a:xfrm>
            <a:prstGeom prst="rect">
              <a:avLst/>
            </a:prstGeom>
            <a:noFill/>
          </p:spPr>
          <p:txBody>
            <a:bodyPr wrap="none" lIns="91440" tIns="45720" rIns="91440" bIns="45720">
              <a:spAutoFit/>
            </a:bodyPr>
            <a:lstStyle/>
            <a:p>
              <a:pPr algn="ctr"/>
              <a:r>
                <a:rPr lang="en-US" sz="3600" b="1" dirty="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rPr>
                <a:t>G</a:t>
              </a:r>
              <a:endParaRPr lang="en-US" sz="3600" b="1" cap="none" spc="0" dirty="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endParaRPr>
            </a:p>
          </p:txBody>
        </p:sp>
      </p:grpSp>
    </p:spTree>
    <p:extLst>
      <p:ext uri="{BB962C8B-B14F-4D97-AF65-F5344CB8AC3E}">
        <p14:creationId xmlns:p14="http://schemas.microsoft.com/office/powerpoint/2010/main" val="40655842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chemeClr val="accent6">
                    <a:lumMod val="75000"/>
                  </a:schemeClr>
                </a:solidFill>
              </a:rPr>
              <a:t>Asexual </a:t>
            </a:r>
            <a:r>
              <a:rPr lang="en-CA" b="1" dirty="0" smtClean="0"/>
              <a:t>vs.</a:t>
            </a:r>
            <a:r>
              <a:rPr lang="en-CA" b="1" dirty="0" smtClean="0">
                <a:solidFill>
                  <a:schemeClr val="accent6">
                    <a:lumMod val="75000"/>
                  </a:schemeClr>
                </a:solidFill>
              </a:rPr>
              <a:t> Sexual </a:t>
            </a:r>
            <a:r>
              <a:rPr lang="en-CA" b="1" dirty="0" smtClean="0"/>
              <a:t>Reproduction</a:t>
            </a:r>
            <a:endParaRPr lang="en-CA" b="1" dirty="0"/>
          </a:p>
        </p:txBody>
      </p:sp>
      <p:sp>
        <p:nvSpPr>
          <p:cNvPr id="3" name="Content Placeholder 2"/>
          <p:cNvSpPr>
            <a:spLocks noGrp="1"/>
          </p:cNvSpPr>
          <p:nvPr>
            <p:ph idx="1"/>
          </p:nvPr>
        </p:nvSpPr>
        <p:spPr>
          <a:xfrm>
            <a:off x="323528" y="1340768"/>
            <a:ext cx="8064896" cy="5141168"/>
          </a:xfrm>
        </p:spPr>
        <p:txBody>
          <a:bodyPr>
            <a:normAutofit/>
          </a:bodyPr>
          <a:lstStyle/>
          <a:p>
            <a:pPr marL="0" indent="0">
              <a:buNone/>
            </a:pPr>
            <a:r>
              <a:rPr lang="en-CA" sz="2800" b="1" u="sng" dirty="0" smtClean="0">
                <a:solidFill>
                  <a:schemeClr val="accent6">
                    <a:lumMod val="75000"/>
                  </a:schemeClr>
                </a:solidFill>
              </a:rPr>
              <a:t>3 Reasons for this Great Variability </a:t>
            </a:r>
          </a:p>
          <a:p>
            <a:pPr marL="0" indent="0">
              <a:buNone/>
            </a:pPr>
            <a:endParaRPr lang="en-CA" sz="1000" b="1" u="sng" dirty="0" smtClean="0">
              <a:solidFill>
                <a:schemeClr val="accent6">
                  <a:lumMod val="75000"/>
                </a:schemeClr>
              </a:solidFill>
            </a:endParaRPr>
          </a:p>
          <a:p>
            <a:pPr marL="514350" indent="-514350">
              <a:buAutoNum type="arabicParenR"/>
            </a:pPr>
            <a:r>
              <a:rPr lang="en-CA" sz="2800" b="1" dirty="0" smtClean="0"/>
              <a:t>Each parent has 2 copies of every gene (may or may not be the same) and give one copy to the offspring… leading to many possible combinations!</a:t>
            </a:r>
          </a:p>
          <a:p>
            <a:pPr marL="514350" indent="-514350">
              <a:buAutoNum type="arabicParenR"/>
            </a:pPr>
            <a:endParaRPr lang="en-CA" sz="900" b="1" dirty="0" smtClean="0"/>
          </a:p>
          <a:p>
            <a:pPr marL="514350" indent="-514350">
              <a:buAutoNum type="arabicParenR"/>
            </a:pPr>
            <a:r>
              <a:rPr lang="en-CA" sz="2800" b="1" dirty="0" smtClean="0"/>
              <a:t>The gene copies are passed down randomly</a:t>
            </a:r>
          </a:p>
          <a:p>
            <a:pPr marL="514350" indent="-514350">
              <a:buAutoNum type="arabicParenR"/>
            </a:pPr>
            <a:endParaRPr lang="en-CA" sz="900" b="1" dirty="0" smtClean="0"/>
          </a:p>
          <a:p>
            <a:pPr marL="514350" indent="-514350">
              <a:buAutoNum type="arabicParenR"/>
            </a:pPr>
            <a:r>
              <a:rPr lang="en-CA" sz="2800" b="1" dirty="0" smtClean="0"/>
              <a:t>Sexually reproducing organisms choose different mates with different genetic a make-up… leading to even more potential combinations of genes! </a:t>
            </a:r>
          </a:p>
          <a:p>
            <a:pPr marL="0" indent="0">
              <a:buNone/>
            </a:pPr>
            <a:endParaRPr lang="en-CA" sz="900" dirty="0" smtClean="0"/>
          </a:p>
        </p:txBody>
      </p:sp>
    </p:spTree>
    <p:extLst>
      <p:ext uri="{BB962C8B-B14F-4D97-AF65-F5344CB8AC3E}">
        <p14:creationId xmlns:p14="http://schemas.microsoft.com/office/powerpoint/2010/main" val="386532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27384"/>
            <a:ext cx="8928992" cy="1143000"/>
          </a:xfrm>
        </p:spPr>
        <p:txBody>
          <a:bodyPr>
            <a:normAutofit fontScale="90000"/>
          </a:bodyPr>
          <a:lstStyle/>
          <a:p>
            <a:r>
              <a:rPr lang="en-CA" sz="5300" b="1" u="sng" dirty="0" smtClean="0">
                <a:solidFill>
                  <a:schemeClr val="accent2">
                    <a:lumMod val="75000"/>
                  </a:schemeClr>
                </a:solidFill>
              </a:rPr>
              <a:t>Biochemical Evidence</a:t>
            </a:r>
            <a:r>
              <a:rPr lang="en-CA" sz="5300" b="1" dirty="0" smtClean="0">
                <a:solidFill>
                  <a:schemeClr val="accent2">
                    <a:lumMod val="75000"/>
                  </a:schemeClr>
                </a:solidFill>
              </a:rPr>
              <a:t> </a:t>
            </a:r>
            <a:r>
              <a:rPr lang="en-CA" b="1" dirty="0" smtClean="0"/>
              <a:t>for Evolution</a:t>
            </a:r>
            <a:endParaRPr lang="en-CA" b="1" dirty="0"/>
          </a:p>
        </p:txBody>
      </p:sp>
      <p:sp>
        <p:nvSpPr>
          <p:cNvPr id="3" name="Content Placeholder 2"/>
          <p:cNvSpPr>
            <a:spLocks noGrp="1"/>
          </p:cNvSpPr>
          <p:nvPr>
            <p:ph idx="1"/>
          </p:nvPr>
        </p:nvSpPr>
        <p:spPr>
          <a:xfrm>
            <a:off x="107504" y="908720"/>
            <a:ext cx="6480720" cy="5472608"/>
          </a:xfrm>
        </p:spPr>
        <p:txBody>
          <a:bodyPr>
            <a:normAutofit/>
          </a:bodyPr>
          <a:lstStyle/>
          <a:p>
            <a:pPr marL="0" indent="0">
              <a:buNone/>
            </a:pPr>
            <a:r>
              <a:rPr lang="en-CA" sz="4800" b="1" dirty="0" smtClean="0">
                <a:solidFill>
                  <a:schemeClr val="accent2">
                    <a:lumMod val="75000"/>
                  </a:schemeClr>
                </a:solidFill>
              </a:rPr>
              <a:t>DNA </a:t>
            </a:r>
          </a:p>
          <a:p>
            <a:pPr marL="0" indent="0">
              <a:buNone/>
            </a:pPr>
            <a:r>
              <a:rPr lang="en-CA" sz="2800" b="1" dirty="0">
                <a:solidFill>
                  <a:schemeClr val="accent2">
                    <a:lumMod val="75000"/>
                  </a:schemeClr>
                </a:solidFill>
              </a:rPr>
              <a:t>	</a:t>
            </a:r>
            <a:r>
              <a:rPr lang="en-CA" sz="2800" b="1" dirty="0" smtClean="0"/>
              <a:t>= hereditary material that   		determines which 		characteristics are passed	 	on</a:t>
            </a:r>
          </a:p>
          <a:p>
            <a:pPr marL="0" indent="0">
              <a:buNone/>
            </a:pPr>
            <a:r>
              <a:rPr lang="en-CA" sz="2800" b="1" dirty="0" smtClean="0"/>
              <a:t>	= composed of 4 nucleotide 	bases </a:t>
            </a:r>
            <a:r>
              <a:rPr lang="en-CA" sz="2800" dirty="0" smtClean="0"/>
              <a:t>(adenine, thymine, 	cytosine, &amp; guanine) </a:t>
            </a:r>
          </a:p>
          <a:p>
            <a:pPr marL="0" indent="0">
              <a:buNone/>
            </a:pPr>
            <a:r>
              <a:rPr lang="en-CA" sz="2800" b="1" dirty="0"/>
              <a:t>	</a:t>
            </a:r>
            <a:r>
              <a:rPr lang="en-CA" sz="2800" b="1" dirty="0" smtClean="0"/>
              <a:t>= a grouping of 3 consecutive 	bases is a code for a specific 		an </a:t>
            </a:r>
            <a:r>
              <a:rPr lang="en-CA" sz="2800" b="1" dirty="0" smtClean="0">
                <a:solidFill>
                  <a:schemeClr val="accent2">
                    <a:lumMod val="75000"/>
                  </a:schemeClr>
                </a:solidFill>
              </a:rPr>
              <a:t>amino acid molecule</a:t>
            </a:r>
            <a:r>
              <a:rPr lang="en-CA" dirty="0"/>
              <a:t>	</a:t>
            </a:r>
            <a:endParaRPr lang="en-CA" dirty="0" smtClean="0"/>
          </a:p>
          <a:p>
            <a:pPr marL="0" indent="0">
              <a:buNone/>
            </a:pPr>
            <a:endParaRPr lang="en-CA" dirty="0"/>
          </a:p>
          <a:p>
            <a:pPr marL="0" indent="0">
              <a:buNone/>
            </a:pPr>
            <a:endParaRPr lang="en-CA" dirty="0"/>
          </a:p>
        </p:txBody>
      </p:sp>
      <p:grpSp>
        <p:nvGrpSpPr>
          <p:cNvPr id="11" name="Group 10"/>
          <p:cNvGrpSpPr/>
          <p:nvPr/>
        </p:nvGrpSpPr>
        <p:grpSpPr>
          <a:xfrm>
            <a:off x="5527343" y="997876"/>
            <a:ext cx="3125338" cy="3439236"/>
            <a:chOff x="5527343" y="1378424"/>
            <a:chExt cx="3125338" cy="3439236"/>
          </a:xfrm>
        </p:grpSpPr>
        <p:pic>
          <p:nvPicPr>
            <p:cNvPr id="2052" name="Picture 4" descr="http://ghr.nlm.nih.gov/handbook/illustrations/dnastructure.jpg"/>
            <p:cNvPicPr>
              <a:picLocks noChangeAspect="1" noChangeArrowheads="1"/>
            </p:cNvPicPr>
            <p:nvPr/>
          </p:nvPicPr>
          <p:blipFill rotWithShape="1">
            <a:blip r:embed="rId2">
              <a:extLst>
                <a:ext uri="{28A0092B-C50C-407E-A947-70E740481C1C}">
                  <a14:useLocalDpi xmlns:a14="http://schemas.microsoft.com/office/drawing/2010/main" val="0"/>
                </a:ext>
              </a:extLst>
            </a:blip>
            <a:srcRect l="9955" t="4768" r="8016" b="4963"/>
            <a:stretch/>
          </p:blipFill>
          <p:spPr bwMode="auto">
            <a:xfrm>
              <a:off x="5527343" y="1378424"/>
              <a:ext cx="3125338" cy="343923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6948264" y="3501008"/>
              <a:ext cx="1512168"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18" name="Group 17"/>
          <p:cNvGrpSpPr/>
          <p:nvPr/>
        </p:nvGrpSpPr>
        <p:grpSpPr>
          <a:xfrm>
            <a:off x="6876256" y="4869160"/>
            <a:ext cx="1358585" cy="328101"/>
            <a:chOff x="7704348" y="3628642"/>
            <a:chExt cx="1358585" cy="328101"/>
          </a:xfrm>
        </p:grpSpPr>
        <p:pic>
          <p:nvPicPr>
            <p:cNvPr id="22" name="Picture 4" descr="http://ghr.nlm.nih.gov/handbook/illustrations/dnastructure.jpg"/>
            <p:cNvPicPr>
              <a:picLocks noChangeAspect="1" noChangeArrowheads="1"/>
            </p:cNvPicPr>
            <p:nvPr/>
          </p:nvPicPr>
          <p:blipFill rotWithShape="1">
            <a:blip r:embed="rId2">
              <a:extLst>
                <a:ext uri="{28A0092B-C50C-407E-A947-70E740481C1C}">
                  <a14:useLocalDpi xmlns:a14="http://schemas.microsoft.com/office/drawing/2010/main" val="0"/>
                </a:ext>
              </a:extLst>
            </a:blip>
            <a:srcRect l="56326" t="29032" r="8016" b="63624"/>
            <a:stretch/>
          </p:blipFill>
          <p:spPr bwMode="auto">
            <a:xfrm>
              <a:off x="7704348" y="3628642"/>
              <a:ext cx="1358585" cy="279780"/>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a:off x="7812360" y="3836414"/>
              <a:ext cx="1152128" cy="120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19" name="Group 18"/>
          <p:cNvGrpSpPr/>
          <p:nvPr/>
        </p:nvGrpSpPr>
        <p:grpSpPr>
          <a:xfrm>
            <a:off x="6851943" y="5445224"/>
            <a:ext cx="1378693" cy="356861"/>
            <a:chOff x="2934268" y="3120460"/>
            <a:chExt cx="1378693" cy="356861"/>
          </a:xfrm>
        </p:grpSpPr>
        <p:pic>
          <p:nvPicPr>
            <p:cNvPr id="26" name="Picture 4" descr="http://ghr.nlm.nih.gov/handbook/illustrations/dnastructure.jpg"/>
            <p:cNvPicPr>
              <a:picLocks noChangeAspect="1" noChangeArrowheads="1"/>
            </p:cNvPicPr>
            <p:nvPr/>
          </p:nvPicPr>
          <p:blipFill rotWithShape="1">
            <a:blip r:embed="rId2">
              <a:extLst>
                <a:ext uri="{28A0092B-C50C-407E-A947-70E740481C1C}">
                  <a14:useLocalDpi xmlns:a14="http://schemas.microsoft.com/office/drawing/2010/main" val="0"/>
                </a:ext>
              </a:extLst>
            </a:blip>
            <a:srcRect l="55798" t="44489" r="8016" b="47006"/>
            <a:stretch/>
          </p:blipFill>
          <p:spPr bwMode="auto">
            <a:xfrm>
              <a:off x="2934268" y="3120460"/>
              <a:ext cx="1378693" cy="324036"/>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7"/>
            <p:cNvSpPr/>
            <p:nvPr/>
          </p:nvSpPr>
          <p:spPr>
            <a:xfrm>
              <a:off x="3059832" y="3356992"/>
              <a:ext cx="1152128" cy="120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30" name="Group 29"/>
          <p:cNvGrpSpPr/>
          <p:nvPr/>
        </p:nvGrpSpPr>
        <p:grpSpPr>
          <a:xfrm rot="10800000">
            <a:off x="6804249" y="5981219"/>
            <a:ext cx="1358585" cy="328101"/>
            <a:chOff x="7704348" y="3628642"/>
            <a:chExt cx="1358585" cy="328101"/>
          </a:xfrm>
        </p:grpSpPr>
        <p:pic>
          <p:nvPicPr>
            <p:cNvPr id="31" name="Picture 4" descr="http://ghr.nlm.nih.gov/handbook/illustrations/dnastructure.jpg"/>
            <p:cNvPicPr>
              <a:picLocks noChangeAspect="1" noChangeArrowheads="1"/>
            </p:cNvPicPr>
            <p:nvPr/>
          </p:nvPicPr>
          <p:blipFill rotWithShape="1">
            <a:blip r:embed="rId2">
              <a:extLst>
                <a:ext uri="{28A0092B-C50C-407E-A947-70E740481C1C}">
                  <a14:useLocalDpi xmlns:a14="http://schemas.microsoft.com/office/drawing/2010/main" val="0"/>
                </a:ext>
              </a:extLst>
            </a:blip>
            <a:srcRect l="56326" t="29032" r="8016" b="63624"/>
            <a:stretch/>
          </p:blipFill>
          <p:spPr bwMode="auto">
            <a:xfrm>
              <a:off x="7704348" y="3628642"/>
              <a:ext cx="1358585" cy="279780"/>
            </a:xfrm>
            <a:prstGeom prst="rect">
              <a:avLst/>
            </a:prstGeom>
            <a:noFill/>
            <a:extLst>
              <a:ext uri="{909E8E84-426E-40DD-AFC4-6F175D3DCCD1}">
                <a14:hiddenFill xmlns:a14="http://schemas.microsoft.com/office/drawing/2010/main">
                  <a:solidFill>
                    <a:srgbClr val="FFFFFF"/>
                  </a:solidFill>
                </a14:hiddenFill>
              </a:ext>
            </a:extLst>
          </p:spPr>
        </p:pic>
        <p:sp>
          <p:nvSpPr>
            <p:cNvPr id="32" name="Rectangle 31"/>
            <p:cNvSpPr/>
            <p:nvPr/>
          </p:nvSpPr>
          <p:spPr>
            <a:xfrm>
              <a:off x="7812360" y="3836414"/>
              <a:ext cx="1152128" cy="120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1" name="Rectangle 20"/>
          <p:cNvSpPr/>
          <p:nvPr/>
        </p:nvSpPr>
        <p:spPr>
          <a:xfrm>
            <a:off x="7997382" y="4437112"/>
            <a:ext cx="132254" cy="2160240"/>
          </a:xfrm>
          <a:prstGeom prst="rect">
            <a:avLst/>
          </a:prstGeom>
          <a:solidFill>
            <a:schemeClr val="accent1">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p:nvSpPr>
        <p:spPr>
          <a:xfrm>
            <a:off x="6804249" y="4437112"/>
            <a:ext cx="144015" cy="2160240"/>
          </a:xfrm>
          <a:prstGeom prst="rect">
            <a:avLst/>
          </a:prstGeom>
          <a:solidFill>
            <a:schemeClr val="accent1">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nvSpPr>
        <p:spPr>
          <a:xfrm>
            <a:off x="6588224" y="4547384"/>
            <a:ext cx="1116124" cy="1905951"/>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7" name="Right Arrow 36"/>
          <p:cNvSpPr/>
          <p:nvPr/>
        </p:nvSpPr>
        <p:spPr>
          <a:xfrm rot="20970146">
            <a:off x="4844603" y="5931529"/>
            <a:ext cx="1376934" cy="182781"/>
          </a:xfrm>
          <a:prstGeom prst="right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317805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27384"/>
            <a:ext cx="8928992" cy="1143000"/>
          </a:xfrm>
        </p:spPr>
        <p:txBody>
          <a:bodyPr>
            <a:normAutofit fontScale="90000"/>
          </a:bodyPr>
          <a:lstStyle/>
          <a:p>
            <a:r>
              <a:rPr lang="en-CA" sz="5300" b="1" u="sng" dirty="0" smtClean="0">
                <a:solidFill>
                  <a:schemeClr val="accent2">
                    <a:lumMod val="75000"/>
                  </a:schemeClr>
                </a:solidFill>
              </a:rPr>
              <a:t>Biochemical Evidence</a:t>
            </a:r>
            <a:r>
              <a:rPr lang="en-CA" sz="5300" b="1" dirty="0" smtClean="0">
                <a:solidFill>
                  <a:schemeClr val="accent2">
                    <a:lumMod val="75000"/>
                  </a:schemeClr>
                </a:solidFill>
              </a:rPr>
              <a:t> </a:t>
            </a:r>
            <a:r>
              <a:rPr lang="en-CA" b="1" dirty="0" smtClean="0"/>
              <a:t>for Evolution</a:t>
            </a:r>
            <a:endParaRPr lang="en-CA" b="1" dirty="0"/>
          </a:p>
        </p:txBody>
      </p:sp>
      <p:sp>
        <p:nvSpPr>
          <p:cNvPr id="3" name="Content Placeholder 2"/>
          <p:cNvSpPr>
            <a:spLocks noGrp="1"/>
          </p:cNvSpPr>
          <p:nvPr>
            <p:ph idx="1"/>
          </p:nvPr>
        </p:nvSpPr>
        <p:spPr>
          <a:xfrm>
            <a:off x="107504" y="908720"/>
            <a:ext cx="6480720" cy="5472608"/>
          </a:xfrm>
        </p:spPr>
        <p:txBody>
          <a:bodyPr>
            <a:normAutofit/>
          </a:bodyPr>
          <a:lstStyle/>
          <a:p>
            <a:pPr marL="0" indent="0">
              <a:buNone/>
            </a:pPr>
            <a:r>
              <a:rPr lang="en-CA" sz="4800" b="1" dirty="0" smtClean="0">
                <a:solidFill>
                  <a:schemeClr val="accent2">
                    <a:lumMod val="75000"/>
                  </a:schemeClr>
                </a:solidFill>
              </a:rPr>
              <a:t>DNA </a:t>
            </a:r>
          </a:p>
          <a:p>
            <a:pPr marL="0" indent="0">
              <a:buNone/>
            </a:pPr>
            <a:r>
              <a:rPr lang="en-CA" sz="2800" b="1" dirty="0">
                <a:solidFill>
                  <a:schemeClr val="accent2">
                    <a:lumMod val="75000"/>
                  </a:schemeClr>
                </a:solidFill>
              </a:rPr>
              <a:t>	</a:t>
            </a:r>
            <a:r>
              <a:rPr lang="en-CA" sz="2800" b="1" dirty="0" smtClean="0"/>
              <a:t>= hereditary material that   		determines which 		characteristics are passed	 	on</a:t>
            </a:r>
          </a:p>
          <a:p>
            <a:pPr marL="0" indent="0">
              <a:buNone/>
            </a:pPr>
            <a:r>
              <a:rPr lang="en-CA" sz="2800" b="1" dirty="0" smtClean="0"/>
              <a:t>	= composed of 4 nucleotide 	bases </a:t>
            </a:r>
            <a:r>
              <a:rPr lang="en-CA" sz="2800" dirty="0" smtClean="0"/>
              <a:t>(adenine, thymine, 	cytosine, &amp; guanine) </a:t>
            </a:r>
          </a:p>
          <a:p>
            <a:pPr marL="0" indent="0">
              <a:buNone/>
            </a:pPr>
            <a:r>
              <a:rPr lang="en-CA" sz="2800" b="1" dirty="0"/>
              <a:t>	</a:t>
            </a:r>
            <a:r>
              <a:rPr lang="en-CA" sz="2800" b="1" dirty="0" smtClean="0"/>
              <a:t>= a grouping of 3 consecutive 	bases </a:t>
            </a:r>
            <a:r>
              <a:rPr lang="en-CA" sz="2800" b="1" dirty="0" smtClean="0"/>
              <a:t>is </a:t>
            </a:r>
            <a:r>
              <a:rPr lang="en-CA" sz="2800" b="1" dirty="0" smtClean="0"/>
              <a:t>a code for a specific 	</a:t>
            </a:r>
            <a:r>
              <a:rPr lang="en-CA" sz="2800" b="1" dirty="0" smtClean="0"/>
              <a:t>                     	an </a:t>
            </a:r>
            <a:r>
              <a:rPr lang="en-CA" sz="2800" b="1" dirty="0" smtClean="0">
                <a:solidFill>
                  <a:schemeClr val="accent2">
                    <a:lumMod val="75000"/>
                  </a:schemeClr>
                </a:solidFill>
              </a:rPr>
              <a:t>amino acid molecule</a:t>
            </a:r>
            <a:r>
              <a:rPr lang="en-CA" dirty="0"/>
              <a:t>	</a:t>
            </a:r>
            <a:endParaRPr lang="en-CA" dirty="0" smtClean="0"/>
          </a:p>
          <a:p>
            <a:pPr marL="0" indent="0">
              <a:buNone/>
            </a:pPr>
            <a:endParaRPr lang="en-CA" dirty="0"/>
          </a:p>
          <a:p>
            <a:pPr marL="0" indent="0">
              <a:buNone/>
            </a:pPr>
            <a:endParaRPr lang="en-CA" dirty="0"/>
          </a:p>
        </p:txBody>
      </p:sp>
      <p:grpSp>
        <p:nvGrpSpPr>
          <p:cNvPr id="11" name="Group 10"/>
          <p:cNvGrpSpPr/>
          <p:nvPr/>
        </p:nvGrpSpPr>
        <p:grpSpPr>
          <a:xfrm>
            <a:off x="5527343" y="997876"/>
            <a:ext cx="3125338" cy="3439236"/>
            <a:chOff x="5527343" y="1378424"/>
            <a:chExt cx="3125338" cy="3439236"/>
          </a:xfrm>
        </p:grpSpPr>
        <p:pic>
          <p:nvPicPr>
            <p:cNvPr id="2052" name="Picture 4" descr="http://ghr.nlm.nih.gov/handbook/illustrations/dnastructure.jpg"/>
            <p:cNvPicPr>
              <a:picLocks noChangeAspect="1" noChangeArrowheads="1"/>
            </p:cNvPicPr>
            <p:nvPr/>
          </p:nvPicPr>
          <p:blipFill rotWithShape="1">
            <a:blip r:embed="rId2">
              <a:extLst>
                <a:ext uri="{28A0092B-C50C-407E-A947-70E740481C1C}">
                  <a14:useLocalDpi xmlns:a14="http://schemas.microsoft.com/office/drawing/2010/main" val="0"/>
                </a:ext>
              </a:extLst>
            </a:blip>
            <a:srcRect l="9955" t="4768" r="8016" b="4963"/>
            <a:stretch/>
          </p:blipFill>
          <p:spPr bwMode="auto">
            <a:xfrm>
              <a:off x="5527343" y="1378424"/>
              <a:ext cx="3125338" cy="343923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6948264" y="3501008"/>
              <a:ext cx="1512168"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4" name="Right Arrow 13"/>
          <p:cNvSpPr/>
          <p:nvPr/>
        </p:nvSpPr>
        <p:spPr>
          <a:xfrm rot="20970146">
            <a:off x="4844603" y="5931529"/>
            <a:ext cx="1376934" cy="182781"/>
          </a:xfrm>
          <a:prstGeom prst="right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nvGrpSpPr>
          <p:cNvPr id="5" name="Group 4"/>
          <p:cNvGrpSpPr/>
          <p:nvPr/>
        </p:nvGrpSpPr>
        <p:grpSpPr>
          <a:xfrm>
            <a:off x="6588224" y="4437112"/>
            <a:ext cx="1646617" cy="2160240"/>
            <a:chOff x="6588224" y="4437112"/>
            <a:chExt cx="1646617" cy="2160240"/>
          </a:xfrm>
        </p:grpSpPr>
        <p:grpSp>
          <p:nvGrpSpPr>
            <p:cNvPr id="18" name="Group 17"/>
            <p:cNvGrpSpPr/>
            <p:nvPr/>
          </p:nvGrpSpPr>
          <p:grpSpPr>
            <a:xfrm>
              <a:off x="6876256" y="4869160"/>
              <a:ext cx="1358585" cy="328101"/>
              <a:chOff x="7704348" y="3628642"/>
              <a:chExt cx="1358585" cy="328101"/>
            </a:xfrm>
          </p:grpSpPr>
          <p:pic>
            <p:nvPicPr>
              <p:cNvPr id="22" name="Picture 4" descr="http://ghr.nlm.nih.gov/handbook/illustrations/dnastructure.jpg"/>
              <p:cNvPicPr>
                <a:picLocks noChangeAspect="1" noChangeArrowheads="1"/>
              </p:cNvPicPr>
              <p:nvPr/>
            </p:nvPicPr>
            <p:blipFill rotWithShape="1">
              <a:blip r:embed="rId2">
                <a:extLst>
                  <a:ext uri="{28A0092B-C50C-407E-A947-70E740481C1C}">
                    <a14:useLocalDpi xmlns:a14="http://schemas.microsoft.com/office/drawing/2010/main" val="0"/>
                  </a:ext>
                </a:extLst>
              </a:blip>
              <a:srcRect l="56326" t="29032" r="8016" b="63624"/>
              <a:stretch/>
            </p:blipFill>
            <p:spPr bwMode="auto">
              <a:xfrm>
                <a:off x="7704348" y="3628642"/>
                <a:ext cx="1358585" cy="279780"/>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a:off x="7812360" y="3836414"/>
                <a:ext cx="1152128" cy="120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19" name="Group 18"/>
            <p:cNvGrpSpPr/>
            <p:nvPr/>
          </p:nvGrpSpPr>
          <p:grpSpPr>
            <a:xfrm>
              <a:off x="6851943" y="5445224"/>
              <a:ext cx="1378693" cy="356861"/>
              <a:chOff x="2934268" y="3120460"/>
              <a:chExt cx="1378693" cy="356861"/>
            </a:xfrm>
          </p:grpSpPr>
          <p:pic>
            <p:nvPicPr>
              <p:cNvPr id="26" name="Picture 4" descr="http://ghr.nlm.nih.gov/handbook/illustrations/dnastructure.jpg"/>
              <p:cNvPicPr>
                <a:picLocks noChangeAspect="1" noChangeArrowheads="1"/>
              </p:cNvPicPr>
              <p:nvPr/>
            </p:nvPicPr>
            <p:blipFill rotWithShape="1">
              <a:blip r:embed="rId2">
                <a:extLst>
                  <a:ext uri="{28A0092B-C50C-407E-A947-70E740481C1C}">
                    <a14:useLocalDpi xmlns:a14="http://schemas.microsoft.com/office/drawing/2010/main" val="0"/>
                  </a:ext>
                </a:extLst>
              </a:blip>
              <a:srcRect l="55798" t="44489" r="8016" b="47006"/>
              <a:stretch/>
            </p:blipFill>
            <p:spPr bwMode="auto">
              <a:xfrm>
                <a:off x="2934268" y="3120460"/>
                <a:ext cx="1378693" cy="324036"/>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7"/>
              <p:cNvSpPr/>
              <p:nvPr/>
            </p:nvSpPr>
            <p:spPr>
              <a:xfrm>
                <a:off x="3059832" y="3356992"/>
                <a:ext cx="1152128" cy="120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30" name="Group 29"/>
            <p:cNvGrpSpPr/>
            <p:nvPr/>
          </p:nvGrpSpPr>
          <p:grpSpPr>
            <a:xfrm rot="10800000">
              <a:off x="6804249" y="5981219"/>
              <a:ext cx="1358585" cy="328101"/>
              <a:chOff x="7704348" y="3628642"/>
              <a:chExt cx="1358585" cy="328101"/>
            </a:xfrm>
          </p:grpSpPr>
          <p:pic>
            <p:nvPicPr>
              <p:cNvPr id="31" name="Picture 4" descr="http://ghr.nlm.nih.gov/handbook/illustrations/dnastructure.jpg"/>
              <p:cNvPicPr>
                <a:picLocks noChangeAspect="1" noChangeArrowheads="1"/>
              </p:cNvPicPr>
              <p:nvPr/>
            </p:nvPicPr>
            <p:blipFill rotWithShape="1">
              <a:blip r:embed="rId2">
                <a:extLst>
                  <a:ext uri="{28A0092B-C50C-407E-A947-70E740481C1C}">
                    <a14:useLocalDpi xmlns:a14="http://schemas.microsoft.com/office/drawing/2010/main" val="0"/>
                  </a:ext>
                </a:extLst>
              </a:blip>
              <a:srcRect l="56326" t="29032" r="8016" b="63624"/>
              <a:stretch/>
            </p:blipFill>
            <p:spPr bwMode="auto">
              <a:xfrm>
                <a:off x="7704348" y="3628642"/>
                <a:ext cx="1358585" cy="279780"/>
              </a:xfrm>
              <a:prstGeom prst="rect">
                <a:avLst/>
              </a:prstGeom>
              <a:noFill/>
              <a:extLst>
                <a:ext uri="{909E8E84-426E-40DD-AFC4-6F175D3DCCD1}">
                  <a14:hiddenFill xmlns:a14="http://schemas.microsoft.com/office/drawing/2010/main">
                    <a:solidFill>
                      <a:srgbClr val="FFFFFF"/>
                    </a:solidFill>
                  </a14:hiddenFill>
                </a:ext>
              </a:extLst>
            </p:spPr>
          </p:pic>
          <p:sp>
            <p:nvSpPr>
              <p:cNvPr id="32" name="Rectangle 31"/>
              <p:cNvSpPr/>
              <p:nvPr/>
            </p:nvSpPr>
            <p:spPr>
              <a:xfrm>
                <a:off x="7812360" y="3836414"/>
                <a:ext cx="1152128" cy="120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1" name="Rectangle 20"/>
            <p:cNvSpPr/>
            <p:nvPr/>
          </p:nvSpPr>
          <p:spPr>
            <a:xfrm>
              <a:off x="7997382" y="4437112"/>
              <a:ext cx="132254" cy="2160240"/>
            </a:xfrm>
            <a:prstGeom prst="rect">
              <a:avLst/>
            </a:prstGeom>
            <a:solidFill>
              <a:schemeClr val="accent1">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p:nvSpPr>
          <p:spPr>
            <a:xfrm>
              <a:off x="6804249" y="4437112"/>
              <a:ext cx="144015" cy="2160240"/>
            </a:xfrm>
            <a:prstGeom prst="rect">
              <a:avLst/>
            </a:prstGeom>
            <a:solidFill>
              <a:schemeClr val="accent1">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nvSpPr>
          <p:spPr>
            <a:xfrm>
              <a:off x="6588224" y="4547384"/>
              <a:ext cx="1116124" cy="1905951"/>
            </a:xfrm>
            <a:prstGeom prst="rect">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Rectangle 32"/>
            <p:cNvSpPr/>
            <p:nvPr/>
          </p:nvSpPr>
          <p:spPr>
            <a:xfrm>
              <a:off x="7044501" y="4547385"/>
              <a:ext cx="370614" cy="461665"/>
            </a:xfrm>
            <a:prstGeom prst="rect">
              <a:avLst/>
            </a:prstGeom>
            <a:noFill/>
          </p:spPr>
          <p:txBody>
            <a:bodyPr wrap="none" lIns="91440" tIns="45720" rIns="91440" bIns="45720">
              <a:spAutoFit/>
            </a:bodyPr>
            <a:lstStyle/>
            <a:p>
              <a:pPr algn="ctr"/>
              <a:r>
                <a:rPr lang="en-US" sz="2400" b="1" cap="none" spc="0" dirty="0" smtClean="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rPr>
                <a:t>A</a:t>
              </a:r>
              <a:endParaRPr lang="en-US" sz="2400" b="1" cap="none" spc="0" dirty="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endParaRPr>
            </a:p>
          </p:txBody>
        </p:sp>
        <p:sp>
          <p:nvSpPr>
            <p:cNvPr id="35" name="Rectangle 34"/>
            <p:cNvSpPr/>
            <p:nvPr/>
          </p:nvSpPr>
          <p:spPr>
            <a:xfrm>
              <a:off x="7092280" y="5127575"/>
              <a:ext cx="380232" cy="461665"/>
            </a:xfrm>
            <a:prstGeom prst="rect">
              <a:avLst/>
            </a:prstGeom>
            <a:noFill/>
          </p:spPr>
          <p:txBody>
            <a:bodyPr wrap="none" lIns="91440" tIns="45720" rIns="91440" bIns="45720">
              <a:spAutoFit/>
            </a:bodyPr>
            <a:lstStyle/>
            <a:p>
              <a:pPr algn="ctr"/>
              <a:r>
                <a:rPr lang="en-US" sz="2400" b="1" dirty="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rPr>
                <a:t>G</a:t>
              </a:r>
              <a:endParaRPr lang="en-US" sz="2400" b="1" cap="none" spc="0" dirty="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endParaRPr>
            </a:p>
          </p:txBody>
        </p:sp>
        <p:sp>
          <p:nvSpPr>
            <p:cNvPr id="36" name="Rectangle 35"/>
            <p:cNvSpPr/>
            <p:nvPr/>
          </p:nvSpPr>
          <p:spPr>
            <a:xfrm>
              <a:off x="7092280" y="5750386"/>
              <a:ext cx="336951" cy="461665"/>
            </a:xfrm>
            <a:prstGeom prst="rect">
              <a:avLst/>
            </a:prstGeom>
            <a:noFill/>
          </p:spPr>
          <p:txBody>
            <a:bodyPr wrap="none" lIns="91440" tIns="45720" rIns="91440" bIns="45720">
              <a:spAutoFit/>
            </a:bodyPr>
            <a:lstStyle/>
            <a:p>
              <a:pPr algn="ctr"/>
              <a:r>
                <a:rPr lang="en-US" sz="2400" b="1" dirty="0" smtClean="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rPr>
                <a:t>T</a:t>
              </a:r>
              <a:endParaRPr lang="en-US" sz="2400" b="1" cap="none" spc="0" dirty="0">
                <a:ln w="12700">
                  <a:solidFill>
                    <a:schemeClr val="accent2">
                      <a:lumMod val="75000"/>
                    </a:schemeClr>
                  </a:solidFill>
                  <a:prstDash val="solid"/>
                </a:ln>
                <a:solidFill>
                  <a:schemeClr val="accent2">
                    <a:lumMod val="75000"/>
                  </a:schemeClr>
                </a:solidFill>
                <a:effectLst>
                  <a:outerShdw blurRad="41275" dist="20320" dir="1800000" algn="tl" rotWithShape="0">
                    <a:srgbClr val="000000">
                      <a:alpha val="40000"/>
                    </a:srgbClr>
                  </a:outerShdw>
                </a:effectLst>
              </a:endParaRPr>
            </a:p>
          </p:txBody>
        </p:sp>
      </p:grpSp>
      <p:sp>
        <p:nvSpPr>
          <p:cNvPr id="4" name="Rectangle 3"/>
          <p:cNvSpPr/>
          <p:nvPr/>
        </p:nvSpPr>
        <p:spPr>
          <a:xfrm>
            <a:off x="770014" y="6412686"/>
            <a:ext cx="4882106" cy="369332"/>
          </a:xfrm>
          <a:prstGeom prst="rect">
            <a:avLst/>
          </a:prstGeom>
        </p:spPr>
        <p:txBody>
          <a:bodyPr wrap="none">
            <a:spAutoFit/>
          </a:bodyPr>
          <a:lstStyle/>
          <a:p>
            <a:r>
              <a:rPr lang="en-CA" b="1" dirty="0" smtClean="0"/>
              <a:t>Example:     AGT  codes for the  Serine amino acid</a:t>
            </a:r>
            <a:endParaRPr lang="en-CA" dirty="0"/>
          </a:p>
        </p:txBody>
      </p:sp>
    </p:spTree>
    <p:extLst>
      <p:ext uri="{BB962C8B-B14F-4D97-AF65-F5344CB8AC3E}">
        <p14:creationId xmlns:p14="http://schemas.microsoft.com/office/powerpoint/2010/main" val="3327796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27384"/>
            <a:ext cx="8928992" cy="1143000"/>
          </a:xfrm>
        </p:spPr>
        <p:txBody>
          <a:bodyPr>
            <a:normAutofit fontScale="90000"/>
          </a:bodyPr>
          <a:lstStyle/>
          <a:p>
            <a:r>
              <a:rPr lang="en-CA" sz="5300" b="1" u="sng" dirty="0" smtClean="0">
                <a:solidFill>
                  <a:schemeClr val="accent2">
                    <a:lumMod val="75000"/>
                  </a:schemeClr>
                </a:solidFill>
              </a:rPr>
              <a:t>Biochemical Evidence</a:t>
            </a:r>
            <a:r>
              <a:rPr lang="en-CA" sz="5300" b="1" dirty="0" smtClean="0">
                <a:solidFill>
                  <a:schemeClr val="accent2">
                    <a:lumMod val="75000"/>
                  </a:schemeClr>
                </a:solidFill>
              </a:rPr>
              <a:t> </a:t>
            </a:r>
            <a:r>
              <a:rPr lang="en-CA" b="1" dirty="0" smtClean="0"/>
              <a:t>for Evolution</a:t>
            </a:r>
            <a:endParaRPr lang="en-CA" b="1" dirty="0"/>
          </a:p>
        </p:txBody>
      </p:sp>
      <p:sp>
        <p:nvSpPr>
          <p:cNvPr id="3" name="Content Placeholder 2"/>
          <p:cNvSpPr>
            <a:spLocks noGrp="1"/>
          </p:cNvSpPr>
          <p:nvPr>
            <p:ph idx="1"/>
          </p:nvPr>
        </p:nvSpPr>
        <p:spPr>
          <a:xfrm>
            <a:off x="107504" y="1196752"/>
            <a:ext cx="5256584" cy="5472608"/>
          </a:xfrm>
        </p:spPr>
        <p:txBody>
          <a:bodyPr/>
          <a:lstStyle/>
          <a:p>
            <a:pPr marL="0" indent="0">
              <a:buNone/>
            </a:pPr>
            <a:r>
              <a:rPr lang="en-CA" b="1" dirty="0" smtClean="0"/>
              <a:t>Chains of Amino Acids make </a:t>
            </a:r>
            <a:r>
              <a:rPr lang="en-CA" sz="4800" b="1" u="sng" dirty="0" smtClean="0">
                <a:solidFill>
                  <a:schemeClr val="accent2">
                    <a:lumMod val="75000"/>
                  </a:schemeClr>
                </a:solidFill>
              </a:rPr>
              <a:t>Proteins</a:t>
            </a:r>
          </a:p>
          <a:p>
            <a:pPr marL="0" indent="0">
              <a:buNone/>
            </a:pPr>
            <a:endParaRPr lang="en-CA" sz="1000" u="sng" dirty="0" smtClean="0">
              <a:solidFill>
                <a:schemeClr val="accent2">
                  <a:lumMod val="75000"/>
                </a:schemeClr>
              </a:solidFill>
            </a:endParaRPr>
          </a:p>
          <a:p>
            <a:pPr marL="0" indent="0">
              <a:buNone/>
            </a:pPr>
            <a:r>
              <a:rPr lang="en-CA" sz="2800" b="1" dirty="0" smtClean="0"/>
              <a:t>=</a:t>
            </a:r>
            <a:r>
              <a:rPr lang="en-CA" sz="2800" b="1" dirty="0" smtClean="0">
                <a:solidFill>
                  <a:schemeClr val="accent2">
                    <a:lumMod val="75000"/>
                  </a:schemeClr>
                </a:solidFill>
              </a:rPr>
              <a:t> </a:t>
            </a:r>
            <a:r>
              <a:rPr lang="en-CA" sz="2800" b="1" dirty="0" smtClean="0"/>
              <a:t>molecules that make up organismal structures, including muscle and skin cells</a:t>
            </a:r>
          </a:p>
          <a:p>
            <a:pPr marL="0" indent="0">
              <a:buNone/>
            </a:pPr>
            <a:r>
              <a:rPr lang="en-CA" sz="2800" b="1" dirty="0" smtClean="0">
                <a:solidFill>
                  <a:schemeClr val="accent2">
                    <a:lumMod val="75000"/>
                  </a:schemeClr>
                </a:solidFill>
              </a:rPr>
              <a:t>	</a:t>
            </a:r>
            <a:r>
              <a:rPr lang="en-CA" dirty="0"/>
              <a:t>	</a:t>
            </a:r>
            <a:endParaRPr lang="en-CA" dirty="0" smtClean="0"/>
          </a:p>
          <a:p>
            <a:pPr marL="0" indent="0">
              <a:buNone/>
            </a:pPr>
            <a:endParaRPr lang="en-CA" dirty="0"/>
          </a:p>
          <a:p>
            <a:pPr marL="0" indent="0">
              <a:buNone/>
            </a:pPr>
            <a:endParaRPr lang="en-CA" dirty="0"/>
          </a:p>
        </p:txBody>
      </p:sp>
      <p:pic>
        <p:nvPicPr>
          <p:cNvPr id="1026" name="Picture 2" descr="http://upload.wikimedia.org/wikipedia/commons/thumb/c/c1/Protein-primary-structure.png/300px-Protein-primary-structure.png"/>
          <p:cNvPicPr>
            <a:picLocks noChangeAspect="1" noChangeArrowheads="1"/>
          </p:cNvPicPr>
          <p:nvPr/>
        </p:nvPicPr>
        <p:blipFill rotWithShape="1">
          <a:blip r:embed="rId2">
            <a:extLst>
              <a:ext uri="{28A0092B-C50C-407E-A947-70E740481C1C}">
                <a14:useLocalDpi xmlns:a14="http://schemas.microsoft.com/office/drawing/2010/main" val="0"/>
              </a:ext>
            </a:extLst>
          </a:blip>
          <a:srcRect r="43014"/>
          <a:stretch/>
        </p:blipFill>
        <p:spPr bwMode="auto">
          <a:xfrm>
            <a:off x="5102958" y="2852936"/>
            <a:ext cx="3695026" cy="39769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457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4334872" y="2996952"/>
            <a:ext cx="4845640" cy="3648681"/>
            <a:chOff x="4355976" y="3209319"/>
            <a:chExt cx="4197568" cy="3085614"/>
          </a:xfrm>
        </p:grpSpPr>
        <p:pic>
          <p:nvPicPr>
            <p:cNvPr id="3074" name="Picture 2" descr="http://themedicalbiochemistrypage.org/images/hemoglob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3212976"/>
              <a:ext cx="4055207" cy="308195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rot="18558556">
              <a:off x="4513678" y="3344917"/>
              <a:ext cx="936104" cy="6649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ectangle 5"/>
            <p:cNvSpPr/>
            <p:nvPr/>
          </p:nvSpPr>
          <p:spPr>
            <a:xfrm rot="12300329">
              <a:off x="4668658" y="5539903"/>
              <a:ext cx="936104" cy="6649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p:cNvSpPr/>
            <p:nvPr/>
          </p:nvSpPr>
          <p:spPr>
            <a:xfrm rot="9408196">
              <a:off x="7617440" y="5558936"/>
              <a:ext cx="936104" cy="6649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 name="Title 1"/>
          <p:cNvSpPr>
            <a:spLocks noGrp="1"/>
          </p:cNvSpPr>
          <p:nvPr>
            <p:ph type="title"/>
          </p:nvPr>
        </p:nvSpPr>
        <p:spPr>
          <a:xfrm>
            <a:off x="35496" y="-27384"/>
            <a:ext cx="8928992" cy="1143000"/>
          </a:xfrm>
        </p:spPr>
        <p:txBody>
          <a:bodyPr>
            <a:normAutofit fontScale="90000"/>
          </a:bodyPr>
          <a:lstStyle/>
          <a:p>
            <a:r>
              <a:rPr lang="en-CA" sz="5300" b="1" u="sng" dirty="0" smtClean="0">
                <a:solidFill>
                  <a:schemeClr val="accent2">
                    <a:lumMod val="75000"/>
                  </a:schemeClr>
                </a:solidFill>
              </a:rPr>
              <a:t>Biochemical Evidence</a:t>
            </a:r>
            <a:r>
              <a:rPr lang="en-CA" sz="5300" b="1" dirty="0" smtClean="0">
                <a:solidFill>
                  <a:schemeClr val="accent2">
                    <a:lumMod val="75000"/>
                  </a:schemeClr>
                </a:solidFill>
              </a:rPr>
              <a:t> </a:t>
            </a:r>
            <a:r>
              <a:rPr lang="en-CA" b="1" dirty="0" smtClean="0"/>
              <a:t>for Evolution</a:t>
            </a:r>
            <a:endParaRPr lang="en-CA" b="1" dirty="0"/>
          </a:p>
        </p:txBody>
      </p:sp>
      <p:sp>
        <p:nvSpPr>
          <p:cNvPr id="3" name="Content Placeholder 2"/>
          <p:cNvSpPr>
            <a:spLocks noGrp="1"/>
          </p:cNvSpPr>
          <p:nvPr>
            <p:ph idx="1"/>
          </p:nvPr>
        </p:nvSpPr>
        <p:spPr>
          <a:xfrm>
            <a:off x="107504" y="1196752"/>
            <a:ext cx="8908668" cy="5472608"/>
          </a:xfrm>
        </p:spPr>
        <p:txBody>
          <a:bodyPr>
            <a:normAutofit/>
          </a:bodyPr>
          <a:lstStyle/>
          <a:p>
            <a:pPr marL="0" indent="0">
              <a:buNone/>
            </a:pPr>
            <a:r>
              <a:rPr lang="en-CA" sz="4000" b="1" dirty="0" smtClean="0"/>
              <a:t>Studying</a:t>
            </a:r>
            <a:r>
              <a:rPr lang="en-CA" sz="4000" dirty="0" smtClean="0"/>
              <a:t> </a:t>
            </a:r>
            <a:r>
              <a:rPr lang="en-CA" sz="4000" b="1" dirty="0" smtClean="0"/>
              <a:t>Proteins</a:t>
            </a:r>
            <a:r>
              <a:rPr lang="en-CA" sz="4000" dirty="0" smtClean="0"/>
              <a:t> </a:t>
            </a:r>
          </a:p>
          <a:p>
            <a:pPr marL="0" indent="0">
              <a:buNone/>
            </a:pPr>
            <a:endParaRPr lang="en-CA" sz="1000" dirty="0" smtClean="0"/>
          </a:p>
          <a:p>
            <a:pPr marL="0" indent="0">
              <a:buNone/>
            </a:pPr>
            <a:r>
              <a:rPr lang="en-CA" sz="2800" b="1" dirty="0" smtClean="0">
                <a:solidFill>
                  <a:schemeClr val="accent2">
                    <a:lumMod val="75000"/>
                  </a:schemeClr>
                </a:solidFill>
              </a:rPr>
              <a:t>= Over time, similar proteins in different species become increasingly different… </a:t>
            </a:r>
            <a:r>
              <a:rPr lang="en-CA" sz="2800" b="1" dirty="0" smtClean="0"/>
              <a:t>suggesting the molecules are undergoing an evolution </a:t>
            </a:r>
          </a:p>
          <a:p>
            <a:pPr marL="0" indent="0">
              <a:buNone/>
            </a:pPr>
            <a:endParaRPr lang="en-CA" sz="2800" b="1" dirty="0" smtClean="0"/>
          </a:p>
          <a:p>
            <a:pPr marL="0" indent="0">
              <a:buNone/>
            </a:pPr>
            <a:r>
              <a:rPr lang="en-CA" sz="2800" b="1" u="sng" dirty="0" smtClean="0">
                <a:solidFill>
                  <a:schemeClr val="accent2">
                    <a:lumMod val="75000"/>
                  </a:schemeClr>
                </a:solidFill>
              </a:rPr>
              <a:t>Example:</a:t>
            </a:r>
            <a:r>
              <a:rPr lang="en-CA" sz="2800" b="1" dirty="0" smtClean="0">
                <a:solidFill>
                  <a:schemeClr val="accent2">
                    <a:lumMod val="75000"/>
                  </a:schemeClr>
                </a:solidFill>
              </a:rPr>
              <a:t> </a:t>
            </a:r>
          </a:p>
          <a:p>
            <a:pPr marL="0" indent="0">
              <a:buNone/>
            </a:pPr>
            <a:r>
              <a:rPr lang="en-CA" sz="2800" b="1" dirty="0" smtClean="0"/>
              <a:t>Amino acid </a:t>
            </a:r>
            <a:r>
              <a:rPr lang="en-CA" sz="2800" b="1" dirty="0"/>
              <a:t>s</a:t>
            </a:r>
            <a:r>
              <a:rPr lang="en-CA" sz="2800" b="1" dirty="0" smtClean="0"/>
              <a:t>equence 						         differences among Hemoglobin 		               molecules</a:t>
            </a:r>
            <a:endParaRPr lang="en-CA" dirty="0" smtClean="0"/>
          </a:p>
          <a:p>
            <a:pPr marL="0" indent="0">
              <a:buNone/>
            </a:pPr>
            <a:endParaRPr lang="en-CA" dirty="0"/>
          </a:p>
          <a:p>
            <a:pPr marL="0" indent="0">
              <a:buNone/>
            </a:pPr>
            <a:endParaRPr lang="en-CA" dirty="0"/>
          </a:p>
        </p:txBody>
      </p:sp>
    </p:spTree>
    <p:extLst>
      <p:ext uri="{BB962C8B-B14F-4D97-AF65-F5344CB8AC3E}">
        <p14:creationId xmlns:p14="http://schemas.microsoft.com/office/powerpoint/2010/main" val="2601533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Straight Arrow Connector 33"/>
          <p:cNvCxnSpPr/>
          <p:nvPr/>
        </p:nvCxnSpPr>
        <p:spPr>
          <a:xfrm flipV="1">
            <a:off x="1187624" y="2316678"/>
            <a:ext cx="0" cy="344974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 name="Title 1"/>
          <p:cNvSpPr>
            <a:spLocks noGrp="1"/>
          </p:cNvSpPr>
          <p:nvPr>
            <p:ph type="title"/>
          </p:nvPr>
        </p:nvSpPr>
        <p:spPr>
          <a:xfrm>
            <a:off x="35496" y="-27384"/>
            <a:ext cx="8928992" cy="1143000"/>
          </a:xfrm>
        </p:spPr>
        <p:txBody>
          <a:bodyPr>
            <a:normAutofit fontScale="90000"/>
          </a:bodyPr>
          <a:lstStyle/>
          <a:p>
            <a:r>
              <a:rPr lang="en-CA" sz="5300" b="1" u="sng" dirty="0" smtClean="0">
                <a:solidFill>
                  <a:schemeClr val="accent2">
                    <a:lumMod val="75000"/>
                  </a:schemeClr>
                </a:solidFill>
              </a:rPr>
              <a:t>Biochemical Evidence</a:t>
            </a:r>
            <a:r>
              <a:rPr lang="en-CA" sz="5300" b="1" dirty="0" smtClean="0">
                <a:solidFill>
                  <a:schemeClr val="accent2">
                    <a:lumMod val="75000"/>
                  </a:schemeClr>
                </a:solidFill>
              </a:rPr>
              <a:t> </a:t>
            </a:r>
            <a:r>
              <a:rPr lang="en-CA" b="1" dirty="0" smtClean="0"/>
              <a:t>for Evolution</a:t>
            </a:r>
            <a:endParaRPr lang="en-CA" b="1" dirty="0"/>
          </a:p>
        </p:txBody>
      </p:sp>
      <p:sp>
        <p:nvSpPr>
          <p:cNvPr id="3" name="Content Placeholder 2"/>
          <p:cNvSpPr>
            <a:spLocks noGrp="1"/>
          </p:cNvSpPr>
          <p:nvPr>
            <p:ph idx="1"/>
          </p:nvPr>
        </p:nvSpPr>
        <p:spPr>
          <a:xfrm>
            <a:off x="107504" y="908720"/>
            <a:ext cx="8908668" cy="2752599"/>
          </a:xfrm>
        </p:spPr>
        <p:txBody>
          <a:bodyPr>
            <a:normAutofit/>
          </a:bodyPr>
          <a:lstStyle/>
          <a:p>
            <a:pPr marL="0" indent="0">
              <a:buNone/>
            </a:pPr>
            <a:r>
              <a:rPr lang="en-CA" sz="2800" b="1" u="sng" dirty="0" smtClean="0">
                <a:solidFill>
                  <a:schemeClr val="accent2">
                    <a:lumMod val="75000"/>
                  </a:schemeClr>
                </a:solidFill>
              </a:rPr>
              <a:t>Example:</a:t>
            </a:r>
            <a:r>
              <a:rPr lang="en-CA" sz="2800" b="1" dirty="0" smtClean="0">
                <a:solidFill>
                  <a:schemeClr val="accent2">
                    <a:lumMod val="75000"/>
                  </a:schemeClr>
                </a:solidFill>
              </a:rPr>
              <a:t> </a:t>
            </a:r>
          </a:p>
          <a:p>
            <a:pPr marL="0" indent="0">
              <a:buNone/>
            </a:pPr>
            <a:r>
              <a:rPr lang="en-CA" sz="2400" b="1" dirty="0" smtClean="0"/>
              <a:t>      Amino acid sequence differences among Hemoglobin molecules</a:t>
            </a:r>
            <a:endParaRPr lang="en-CA" sz="2800" dirty="0" smtClean="0"/>
          </a:p>
          <a:p>
            <a:pPr marL="0" indent="0">
              <a:buNone/>
            </a:pPr>
            <a:endParaRPr lang="en-CA" dirty="0"/>
          </a:p>
          <a:p>
            <a:pPr marL="0" indent="0">
              <a:buNone/>
            </a:pPr>
            <a:endParaRPr lang="en-CA" dirty="0"/>
          </a:p>
        </p:txBody>
      </p:sp>
      <p:grpSp>
        <p:nvGrpSpPr>
          <p:cNvPr id="31" name="Group 30"/>
          <p:cNvGrpSpPr/>
          <p:nvPr/>
        </p:nvGrpSpPr>
        <p:grpSpPr>
          <a:xfrm>
            <a:off x="841899" y="1901770"/>
            <a:ext cx="8194597" cy="4607606"/>
            <a:chOff x="841899" y="1901769"/>
            <a:chExt cx="8194597" cy="4807661"/>
          </a:xfrm>
        </p:grpSpPr>
        <p:sp>
          <p:nvSpPr>
            <p:cNvPr id="32" name="Rectangle 31"/>
            <p:cNvSpPr/>
            <p:nvPr/>
          </p:nvSpPr>
          <p:spPr>
            <a:xfrm>
              <a:off x="1547664" y="5877272"/>
              <a:ext cx="7488832" cy="400110"/>
            </a:xfrm>
            <a:prstGeom prst="rect">
              <a:avLst/>
            </a:prstGeom>
            <a:solidFill>
              <a:schemeClr val="bg1"/>
            </a:solidFill>
            <a:ln>
              <a:noFill/>
            </a:ln>
          </p:spPr>
          <p:txBody>
            <a:bodyPr wrap="square" lIns="91440" tIns="45720" rIns="91440" bIns="45720">
              <a:spAutoFit/>
            </a:bodyPr>
            <a:lstStyle/>
            <a:p>
              <a:r>
                <a:rPr lang="en-US" sz="1400" b="1" dirty="0" smtClean="0">
                  <a:ln w="12700">
                    <a:solidFill>
                      <a:schemeClr val="tx1"/>
                    </a:solidFill>
                    <a:prstDash val="solid"/>
                  </a:ln>
                  <a:effectLst>
                    <a:outerShdw blurRad="41275" dist="20320" dir="1800000" algn="tl" rotWithShape="0">
                      <a:srgbClr val="000000">
                        <a:alpha val="40000"/>
                      </a:srgbClr>
                    </a:outerShdw>
                  </a:effectLst>
                </a:rPr>
                <a:t>1</a:t>
              </a:r>
              <a:r>
                <a:rPr lang="en-US" sz="1400" b="1" dirty="0">
                  <a:ln w="12700">
                    <a:solidFill>
                      <a:schemeClr val="tx1"/>
                    </a:solidFill>
                    <a:prstDash val="solid"/>
                  </a:ln>
                  <a:effectLst>
                    <a:outerShdw blurRad="41275" dist="20320" dir="1800000" algn="tl" rotWithShape="0">
                      <a:srgbClr val="000000">
                        <a:alpha val="40000"/>
                      </a:srgbClr>
                    </a:outerShdw>
                  </a:effectLst>
                </a:rPr>
                <a:t> </a:t>
              </a:r>
              <a:r>
                <a:rPr lang="en-US" sz="1400" b="1" dirty="0" smtClean="0">
                  <a:ln w="12700">
                    <a:solidFill>
                      <a:schemeClr val="tx1"/>
                    </a:solidFill>
                    <a:prstDash val="solid"/>
                  </a:ln>
                  <a:effectLst>
                    <a:outerShdw blurRad="41275" dist="20320" dir="1800000" algn="tl" rotWithShape="0">
                      <a:srgbClr val="000000">
                        <a:alpha val="40000"/>
                      </a:srgbClr>
                    </a:outerShdw>
                  </a:effectLst>
                </a:rPr>
                <a:t>                        25                        50                         75                         100                         125</a:t>
              </a:r>
              <a:r>
                <a:rPr lang="en-US" sz="2000" b="1" dirty="0" smtClean="0">
                  <a:ln w="12700">
                    <a:solidFill>
                      <a:schemeClr val="tx1"/>
                    </a:solidFill>
                    <a:prstDash val="solid"/>
                  </a:ln>
                  <a:effectLst>
                    <a:outerShdw blurRad="41275" dist="20320" dir="1800000" algn="tl" rotWithShape="0">
                      <a:srgbClr val="000000">
                        <a:alpha val="40000"/>
                      </a:srgbClr>
                    </a:outerShdw>
                  </a:effectLst>
                </a:rPr>
                <a:t>	</a:t>
              </a:r>
              <a:endParaRPr lang="en-US" sz="2000" b="1" cap="none" spc="0" dirty="0">
                <a:ln w="12700">
                  <a:solidFill>
                    <a:schemeClr val="tx1"/>
                  </a:solidFill>
                  <a:prstDash val="solid"/>
                </a:ln>
                <a:effectLst>
                  <a:outerShdw blurRad="41275" dist="20320" dir="1800000" algn="tl" rotWithShape="0">
                    <a:srgbClr val="000000">
                      <a:alpha val="40000"/>
                    </a:srgbClr>
                  </a:outerShdw>
                </a:effectLst>
              </a:endParaRPr>
            </a:p>
          </p:txBody>
        </p:sp>
        <p:sp>
          <p:nvSpPr>
            <p:cNvPr id="8" name="Rectangle 7"/>
            <p:cNvSpPr/>
            <p:nvPr/>
          </p:nvSpPr>
          <p:spPr>
            <a:xfrm>
              <a:off x="1619672" y="2117793"/>
              <a:ext cx="7056784" cy="3816424"/>
            </a:xfrm>
            <a:prstGeom prst="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1475656" y="1901769"/>
              <a:ext cx="6611088" cy="400110"/>
            </a:xfrm>
            <a:prstGeom prst="rect">
              <a:avLst/>
            </a:prstGeom>
            <a:solidFill>
              <a:schemeClr val="bg1"/>
            </a:solidFill>
            <a:ln>
              <a:noFill/>
            </a:ln>
          </p:spPr>
          <p:txBody>
            <a:bodyPr wrap="square" lIns="91440" tIns="45720" rIns="91440" bIns="45720">
              <a:spAutoFit/>
            </a:bodyPr>
            <a:lstStyle/>
            <a:p>
              <a:r>
                <a:rPr lang="en-US" sz="2000" b="1" dirty="0" smtClean="0">
                  <a:ln w="12700">
                    <a:solidFill>
                      <a:schemeClr val="tx1"/>
                    </a:solidFill>
                    <a:prstDash val="solid"/>
                  </a:ln>
                  <a:effectLst>
                    <a:outerShdw blurRad="41275" dist="20320" dir="1800000" algn="tl" rotWithShape="0">
                      <a:srgbClr val="000000">
                        <a:alpha val="40000"/>
                      </a:srgbClr>
                    </a:outerShdw>
                  </a:effectLst>
                </a:rPr>
                <a:t> Human       Macaque    Dog    Bird    Frog                     Lamprey</a:t>
              </a:r>
              <a:endParaRPr lang="en-US" sz="2000" b="1" cap="none" spc="0" dirty="0">
                <a:ln w="12700">
                  <a:solidFill>
                    <a:schemeClr val="tx1"/>
                  </a:solidFill>
                  <a:prstDash val="solid"/>
                </a:ln>
                <a:effectLst>
                  <a:outerShdw blurRad="41275" dist="20320" dir="1800000" algn="tl" rotWithShape="0">
                    <a:srgbClr val="000000">
                      <a:alpha val="40000"/>
                    </a:srgbClr>
                  </a:outerShdw>
                </a:effectLst>
              </a:endParaRPr>
            </a:p>
          </p:txBody>
        </p:sp>
        <p:sp>
          <p:nvSpPr>
            <p:cNvPr id="10" name="Rectangle 9"/>
            <p:cNvSpPr/>
            <p:nvPr/>
          </p:nvSpPr>
          <p:spPr>
            <a:xfrm flipH="1">
              <a:off x="8100392" y="1901769"/>
              <a:ext cx="864096" cy="40675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2" name="Straight Connector 11"/>
            <p:cNvCxnSpPr/>
            <p:nvPr/>
          </p:nvCxnSpPr>
          <p:spPr>
            <a:xfrm flipH="1" flipV="1">
              <a:off x="1907704" y="2334692"/>
              <a:ext cx="5616624" cy="3599525"/>
            </a:xfrm>
            <a:prstGeom prst="line">
              <a:avLst/>
            </a:prstGeom>
            <a:ln w="889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436096" y="2333817"/>
              <a:ext cx="2016224" cy="2304256"/>
            </a:xfrm>
            <a:prstGeom prst="line">
              <a:avLst/>
            </a:prstGeom>
            <a:ln w="889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4211960" y="2334692"/>
              <a:ext cx="1329031" cy="1511293"/>
            </a:xfrm>
            <a:prstGeom prst="line">
              <a:avLst/>
            </a:prstGeom>
            <a:ln w="889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3747286" y="2301879"/>
              <a:ext cx="1099098" cy="1257148"/>
            </a:xfrm>
            <a:prstGeom prst="line">
              <a:avLst/>
            </a:prstGeom>
            <a:ln w="889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347864" y="2298673"/>
              <a:ext cx="808662" cy="971248"/>
            </a:xfrm>
            <a:prstGeom prst="line">
              <a:avLst/>
            </a:prstGeom>
            <a:ln w="889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2827364" y="2333817"/>
              <a:ext cx="520500" cy="594787"/>
            </a:xfrm>
            <a:prstGeom prst="line">
              <a:avLst/>
            </a:prstGeom>
            <a:ln w="889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115616" y="6309320"/>
              <a:ext cx="7488832" cy="400110"/>
            </a:xfrm>
            <a:prstGeom prst="rect">
              <a:avLst/>
            </a:prstGeom>
            <a:solidFill>
              <a:schemeClr val="bg1"/>
            </a:solidFill>
            <a:ln>
              <a:noFill/>
            </a:ln>
          </p:spPr>
          <p:txBody>
            <a:bodyPr wrap="square" lIns="91440" tIns="45720" rIns="91440" bIns="45720">
              <a:spAutoFit/>
            </a:bodyPr>
            <a:lstStyle/>
            <a:p>
              <a:r>
                <a:rPr lang="en-US" sz="2000" b="1" dirty="0" smtClean="0">
                  <a:ln w="12700">
                    <a:solidFill>
                      <a:schemeClr val="tx1"/>
                    </a:solidFill>
                    <a:prstDash val="solid"/>
                  </a:ln>
                  <a:effectLst>
                    <a:outerShdw blurRad="41275" dist="20320" dir="1800000" algn="tl" rotWithShape="0">
                      <a:srgbClr val="000000">
                        <a:alpha val="40000"/>
                      </a:srgbClr>
                    </a:outerShdw>
                  </a:effectLst>
                </a:rPr>
                <a:t>Number of Amino Acid Differences between Hemoglobin Molecules</a:t>
              </a:r>
              <a:endParaRPr lang="en-US" sz="2000" b="1" cap="none" spc="0" dirty="0">
                <a:ln w="12700">
                  <a:solidFill>
                    <a:schemeClr val="tx1"/>
                  </a:solidFill>
                  <a:prstDash val="solid"/>
                </a:ln>
                <a:effectLst>
                  <a:outerShdw blurRad="41275" dist="20320" dir="1800000" algn="tl" rotWithShape="0">
                    <a:srgbClr val="000000">
                      <a:alpha val="40000"/>
                    </a:srgbClr>
                  </a:outerShdw>
                </a:effectLst>
              </a:endParaRPr>
            </a:p>
          </p:txBody>
        </p:sp>
        <p:sp>
          <p:nvSpPr>
            <p:cNvPr id="29" name="Rectangle 28"/>
            <p:cNvSpPr/>
            <p:nvPr/>
          </p:nvSpPr>
          <p:spPr>
            <a:xfrm>
              <a:off x="841899" y="3674702"/>
              <a:ext cx="657552" cy="369332"/>
            </a:xfrm>
            <a:prstGeom prst="rect">
              <a:avLst/>
            </a:prstGeom>
            <a:solidFill>
              <a:schemeClr val="bg1"/>
            </a:solidFill>
            <a:ln>
              <a:solidFill>
                <a:schemeClr val="bg1"/>
              </a:solidFill>
            </a:ln>
          </p:spPr>
          <p:txBody>
            <a:bodyPr wrap="none">
              <a:spAutoFit/>
            </a:bodyPr>
            <a:lstStyle/>
            <a:p>
              <a:r>
                <a:rPr lang="en-US" b="1" dirty="0" smtClean="0">
                  <a:ln w="12700">
                    <a:solidFill>
                      <a:schemeClr val="tx1"/>
                    </a:solidFill>
                    <a:prstDash val="solid"/>
                  </a:ln>
                  <a:effectLst>
                    <a:outerShdw blurRad="41275" dist="20320" dir="1800000" algn="tl" rotWithShape="0">
                      <a:srgbClr val="000000">
                        <a:alpha val="40000"/>
                      </a:srgbClr>
                    </a:outerShdw>
                  </a:effectLst>
                </a:rPr>
                <a:t>Time</a:t>
              </a:r>
              <a:endParaRPr lang="en-CA" dirty="0"/>
            </a:p>
          </p:txBody>
        </p:sp>
      </p:grpSp>
    </p:spTree>
    <p:extLst>
      <p:ext uri="{BB962C8B-B14F-4D97-AF65-F5344CB8AC3E}">
        <p14:creationId xmlns:p14="http://schemas.microsoft.com/office/powerpoint/2010/main" val="3397367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TotalTime>
  <Words>1209</Words>
  <Application>Microsoft Office PowerPoint</Application>
  <PresentationFormat>On-screen Show (4:3)</PresentationFormat>
  <Paragraphs>296</Paragraphs>
  <Slides>40</Slides>
  <Notes>13</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Evidence for Evolution</vt:lpstr>
      <vt:lpstr>Biochemical Evidence for Evolution</vt:lpstr>
      <vt:lpstr>Biochemical Evidence for Evolution</vt:lpstr>
      <vt:lpstr>Biochemical Evidence for Evolution</vt:lpstr>
      <vt:lpstr>Biochemical Evidence for Evolution</vt:lpstr>
      <vt:lpstr>Biochemical Evidence for Evolution</vt:lpstr>
      <vt:lpstr>Biochemical Evidence for Evolution</vt:lpstr>
      <vt:lpstr>Biochemical Evidence for Evolution</vt:lpstr>
      <vt:lpstr>Biochemical Evidence for Evolution</vt:lpstr>
      <vt:lpstr>Evidence from Artificial Selection</vt:lpstr>
      <vt:lpstr>Evidence from Artificial Selection</vt:lpstr>
      <vt:lpstr>Evidence from Artificial Selection</vt:lpstr>
      <vt:lpstr>Theories of Evolution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INHERITED VARIATION</vt:lpstr>
      <vt:lpstr>INHERITED VARIATION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INHERITED VARIATION</vt:lpstr>
      <vt:lpstr>Asexual vs. Sexual Reproduction</vt:lpstr>
      <vt:lpstr>Asexual vs. Sexual Reproduction</vt:lpstr>
      <vt:lpstr>Asexual vs. Sexual Reproduction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dc:creator>
  <cp:lastModifiedBy>Mathew Masi</cp:lastModifiedBy>
  <cp:revision>47</cp:revision>
  <dcterms:created xsi:type="dcterms:W3CDTF">2012-05-29T00:13:59Z</dcterms:created>
  <dcterms:modified xsi:type="dcterms:W3CDTF">2012-05-29T17:28:54Z</dcterms:modified>
</cp:coreProperties>
</file>