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6" r:id="rId12"/>
    <p:sldId id="264" r:id="rId13"/>
    <p:sldId id="267" r:id="rId14"/>
    <p:sldId id="269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66" d="100"/>
          <a:sy n="66" d="100"/>
        </p:scale>
        <p:origin x="-63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368CC-7EA6-4EE5-BE20-34FBF2CFFA0A}" type="datetimeFigureOut">
              <a:rPr lang="en-CA" smtClean="0"/>
              <a:t>06/06/2012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0BA90-CAA7-45EC-8DB5-0A720FCEB5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841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0BA90-CAA7-45EC-8DB5-0A720FCEB57E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172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0BA90-CAA7-45EC-8DB5-0A720FCEB57E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18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A283-FB36-425F-AF4E-07142DC73A67}" type="datetimeFigureOut">
              <a:rPr lang="en-CA" smtClean="0"/>
              <a:t>06/06/2012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E4C-F2DE-48DC-8EA8-17BFCB68A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21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A283-FB36-425F-AF4E-07142DC73A67}" type="datetimeFigureOut">
              <a:rPr lang="en-CA" smtClean="0"/>
              <a:t>06/06/2012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E4C-F2DE-48DC-8EA8-17BFCB68A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6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A283-FB36-425F-AF4E-07142DC73A67}" type="datetimeFigureOut">
              <a:rPr lang="en-CA" smtClean="0"/>
              <a:t>06/06/2012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E4C-F2DE-48DC-8EA8-17BFCB68A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4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A283-FB36-425F-AF4E-07142DC73A67}" type="datetimeFigureOut">
              <a:rPr lang="en-CA" smtClean="0"/>
              <a:t>06/06/2012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E4C-F2DE-48DC-8EA8-17BFCB68A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466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A283-FB36-425F-AF4E-07142DC73A67}" type="datetimeFigureOut">
              <a:rPr lang="en-CA" smtClean="0"/>
              <a:t>06/06/2012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E4C-F2DE-48DC-8EA8-17BFCB68A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93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A283-FB36-425F-AF4E-07142DC73A67}" type="datetimeFigureOut">
              <a:rPr lang="en-CA" smtClean="0"/>
              <a:t>06/06/2012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E4C-F2DE-48DC-8EA8-17BFCB68A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40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A283-FB36-425F-AF4E-07142DC73A67}" type="datetimeFigureOut">
              <a:rPr lang="en-CA" smtClean="0"/>
              <a:t>06/06/2012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E4C-F2DE-48DC-8EA8-17BFCB68A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844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A283-FB36-425F-AF4E-07142DC73A67}" type="datetimeFigureOut">
              <a:rPr lang="en-CA" smtClean="0"/>
              <a:t>06/06/2012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E4C-F2DE-48DC-8EA8-17BFCB68A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830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A283-FB36-425F-AF4E-07142DC73A67}" type="datetimeFigureOut">
              <a:rPr lang="en-CA" smtClean="0"/>
              <a:t>06/06/2012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E4C-F2DE-48DC-8EA8-17BFCB68A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33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A283-FB36-425F-AF4E-07142DC73A67}" type="datetimeFigureOut">
              <a:rPr lang="en-CA" smtClean="0"/>
              <a:t>06/06/2012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E4C-F2DE-48DC-8EA8-17BFCB68A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418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A283-FB36-425F-AF4E-07142DC73A67}" type="datetimeFigureOut">
              <a:rPr lang="en-CA" smtClean="0"/>
              <a:t>06/06/2012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DE4C-F2DE-48DC-8EA8-17BFCB68A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62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FA283-FB36-425F-AF4E-07142DC73A67}" type="datetimeFigureOut">
              <a:rPr lang="en-CA" smtClean="0"/>
              <a:t>06/06/2012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DE4C-F2DE-48DC-8EA8-17BFCB68A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789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gur.com/i7AH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9228"/>
            <a:ext cx="7772400" cy="1470025"/>
          </a:xfrm>
        </p:spPr>
        <p:txBody>
          <a:bodyPr/>
          <a:lstStyle/>
          <a:p>
            <a:pPr algn="l"/>
            <a:r>
              <a:rPr lang="en-CA" b="1" dirty="0" smtClean="0"/>
              <a:t>What Not To Do…</a:t>
            </a:r>
            <a:endParaRPr lang="en-CA" b="1" dirty="0"/>
          </a:p>
        </p:txBody>
      </p:sp>
      <p:pic>
        <p:nvPicPr>
          <p:cNvPr id="1026" name="Picture 2" descr="http://i.imgur.com/i7AHt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3" t="76406" r="10230" b="16367"/>
          <a:stretch/>
        </p:blipFill>
        <p:spPr bwMode="auto">
          <a:xfrm>
            <a:off x="899592" y="980728"/>
            <a:ext cx="7177054" cy="587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5400" b="1" dirty="0" smtClean="0"/>
              <a:t>The Theory of Gradualism</a:t>
            </a:r>
            <a:endParaRPr lang="en-C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States that speciation occurs at a vey slow, steady pace</a:t>
            </a:r>
          </a:p>
          <a:p>
            <a:pPr marL="0" indent="0" algn="r">
              <a:buNone/>
            </a:pPr>
            <a:r>
              <a:rPr lang="en-CA" dirty="0" smtClean="0"/>
              <a:t>… but the fossil record commonly                        doesn’t provide evidence of this.</a:t>
            </a:r>
          </a:p>
          <a:p>
            <a:pPr marL="0" indent="0" algn="r">
              <a:buNone/>
            </a:pPr>
            <a:r>
              <a:rPr lang="en-CA" dirty="0" smtClean="0"/>
              <a:t> </a:t>
            </a:r>
          </a:p>
          <a:p>
            <a:pPr marL="0" indent="0" algn="ctr">
              <a:buNone/>
            </a:pPr>
            <a:r>
              <a:rPr lang="en-CA" dirty="0" smtClean="0"/>
              <a:t>Instead, </a:t>
            </a:r>
            <a:r>
              <a:rPr lang="en-CA" u="sng" dirty="0" smtClean="0"/>
              <a:t>new species appear abruptly</a:t>
            </a:r>
            <a:r>
              <a:rPr lang="en-CA" dirty="0" smtClean="0"/>
              <a:t>,            with little evidence of intermediates                      between distinct species.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02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260648"/>
            <a:ext cx="8964488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To account for these abrupt changes in the fossil record, scientists proposed the                                                                	</a:t>
            </a:r>
            <a:r>
              <a:rPr lang="en-CA" b="1" dirty="0" smtClean="0"/>
              <a:t>Theory of Punctuated Equilibrium</a:t>
            </a:r>
            <a:endParaRPr lang="en-CA" sz="2800" b="1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123729" y="1772816"/>
            <a:ext cx="4176463" cy="4608512"/>
            <a:chOff x="2663789" y="1916832"/>
            <a:chExt cx="3564394" cy="4403345"/>
          </a:xfrm>
        </p:grpSpPr>
        <p:pic>
          <p:nvPicPr>
            <p:cNvPr id="6146" name="Picture 2" descr="http://4.bp.blogspot.com/--KQqbLJ68Xs/TcLLy_iNybI/AAAAAAAAAAU/uY3BRNGKOKI/s1600/grad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949" b="8013"/>
            <a:stretch/>
          </p:blipFill>
          <p:spPr bwMode="auto">
            <a:xfrm>
              <a:off x="3059830" y="1988840"/>
              <a:ext cx="3168353" cy="4331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843810" y="1916832"/>
              <a:ext cx="360038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2843810" y="5780118"/>
              <a:ext cx="360038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4652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260648"/>
            <a:ext cx="8964488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To account for these abrupt changes in the fossil record, scientists proposed the                                                                	</a:t>
            </a:r>
            <a:r>
              <a:rPr lang="en-CA" b="1" dirty="0" smtClean="0"/>
              <a:t>Theory of Punctuated Equilibrium,</a:t>
            </a:r>
            <a:r>
              <a:rPr lang="en-CA" dirty="0" smtClean="0"/>
              <a:t> </a:t>
            </a:r>
            <a:r>
              <a:rPr lang="en-CA" sz="2800" dirty="0" smtClean="0"/>
              <a:t>which states:</a:t>
            </a:r>
            <a:r>
              <a:rPr lang="en-CA" sz="2800" b="1" dirty="0" smtClean="0"/>
              <a:t> </a:t>
            </a:r>
          </a:p>
          <a:p>
            <a:pPr marL="0" indent="0" algn="ctr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sz="2800" dirty="0"/>
              <a:t> </a:t>
            </a:r>
            <a:r>
              <a:rPr lang="en-CA" sz="2800" dirty="0" smtClean="0"/>
              <a:t>   1 - </a:t>
            </a:r>
            <a:r>
              <a:rPr lang="en-CA" sz="2800" b="1" dirty="0" smtClean="0"/>
              <a:t>Many species evolve very rapidly </a:t>
            </a:r>
            <a:r>
              <a:rPr lang="en-CA" sz="2400" dirty="0" smtClean="0"/>
              <a:t>(in evolutionary time)</a:t>
            </a:r>
          </a:p>
          <a:p>
            <a:pPr marL="0" indent="0">
              <a:buNone/>
            </a:pPr>
            <a:r>
              <a:rPr lang="en-CA" sz="2800" dirty="0" smtClean="0"/>
              <a:t>    </a:t>
            </a:r>
          </a:p>
          <a:p>
            <a:pPr marL="0" indent="0">
              <a:buNone/>
            </a:pPr>
            <a:r>
              <a:rPr lang="en-CA" sz="2800" dirty="0"/>
              <a:t> </a:t>
            </a:r>
            <a:r>
              <a:rPr lang="en-CA" sz="2800" dirty="0" smtClean="0"/>
              <a:t>   2 - </a:t>
            </a:r>
            <a:r>
              <a:rPr lang="en-CA" sz="2800" b="1" dirty="0" smtClean="0"/>
              <a:t>Speciation usually occurs in small isolated  	populations </a:t>
            </a:r>
            <a:r>
              <a:rPr lang="en-CA" sz="2800" dirty="0" smtClean="0"/>
              <a:t>(accounts for rare fossil record)</a:t>
            </a:r>
          </a:p>
          <a:p>
            <a:pPr marL="0" indent="0">
              <a:buNone/>
            </a:pPr>
            <a:r>
              <a:rPr lang="en-CA" sz="2800" dirty="0" smtClean="0"/>
              <a:t>    </a:t>
            </a:r>
          </a:p>
          <a:p>
            <a:pPr marL="0" indent="0">
              <a:buNone/>
            </a:pPr>
            <a:r>
              <a:rPr lang="en-CA" sz="2800" dirty="0"/>
              <a:t> </a:t>
            </a:r>
            <a:r>
              <a:rPr lang="en-CA" sz="2800" dirty="0" smtClean="0"/>
              <a:t>   3 - </a:t>
            </a:r>
            <a:r>
              <a:rPr lang="en-CA" sz="2800" b="1" dirty="0" smtClean="0"/>
              <a:t>After an initial burst of evolution, species are                        	well adapted to their environment and do not 	change much for long periods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294535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03" y="404664"/>
            <a:ext cx="8229600" cy="1036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3600" b="1" dirty="0" smtClean="0"/>
              <a:t>Different Evidence in the Fossil Records are Compatible with Both Theories</a:t>
            </a:r>
            <a:endParaRPr lang="en-CA" sz="36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4427984" y="2636912"/>
            <a:ext cx="3600400" cy="3600400"/>
            <a:chOff x="2663789" y="1916832"/>
            <a:chExt cx="3564394" cy="4403345"/>
          </a:xfrm>
        </p:grpSpPr>
        <p:pic>
          <p:nvPicPr>
            <p:cNvPr id="5" name="Picture 2" descr="http://4.bp.blogspot.com/--KQqbLJ68Xs/TcLLy_iNybI/AAAAAAAAAAU/uY3BRNGKOKI/s1600/grad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949" b="8013"/>
            <a:stretch/>
          </p:blipFill>
          <p:spPr bwMode="auto">
            <a:xfrm>
              <a:off x="3059830" y="1988840"/>
              <a:ext cx="3168353" cy="43313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2843810" y="1916832"/>
              <a:ext cx="360038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2843810" y="5780118"/>
              <a:ext cx="360038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41852" y="2522514"/>
            <a:ext cx="3373103" cy="3674376"/>
            <a:chOff x="539552" y="3212976"/>
            <a:chExt cx="2160240" cy="2738986"/>
          </a:xfrm>
        </p:grpSpPr>
        <p:pic>
          <p:nvPicPr>
            <p:cNvPr id="9" name="Picture 2" descr="http://4.bp.blogspot.com/--KQqbLJ68Xs/TcLLy_iNybI/AAAAAAAAAAU/uY3BRNGKOKI/s1600/grad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467" b="8868"/>
            <a:stretch/>
          </p:blipFill>
          <p:spPr bwMode="auto">
            <a:xfrm>
              <a:off x="539552" y="3356992"/>
              <a:ext cx="1901102" cy="25520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2339752" y="3212976"/>
              <a:ext cx="360040" cy="180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96209" y="5733256"/>
              <a:ext cx="223563" cy="2187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839626" y="2060848"/>
            <a:ext cx="3188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 smtClean="0"/>
              <a:t>Punctuated Equilibrium</a:t>
            </a:r>
            <a:endParaRPr lang="en-CA" sz="2400" dirty="0"/>
          </a:p>
        </p:txBody>
      </p:sp>
      <p:sp>
        <p:nvSpPr>
          <p:cNvPr id="13" name="Rectangle 12"/>
          <p:cNvSpPr/>
          <p:nvPr/>
        </p:nvSpPr>
        <p:spPr>
          <a:xfrm>
            <a:off x="1691680" y="2078655"/>
            <a:ext cx="1641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 smtClean="0"/>
              <a:t>Gradualism</a:t>
            </a:r>
            <a:endParaRPr lang="en-CA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467544" y="1844824"/>
            <a:ext cx="8280920" cy="4680520"/>
          </a:xfrm>
          <a:prstGeom prst="round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48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6000" b="1" dirty="0" smtClean="0"/>
              <a:t>Macroevolution </a:t>
            </a:r>
            <a:r>
              <a:rPr lang="en-CA" sz="3600" b="1" dirty="0" smtClean="0"/>
              <a:t>– Figure 5 (</a:t>
            </a:r>
            <a:r>
              <a:rPr lang="en-CA" sz="3600" b="1" dirty="0" err="1" smtClean="0"/>
              <a:t>Pg</a:t>
            </a:r>
            <a:r>
              <a:rPr lang="en-CA" sz="3600" b="1" dirty="0" smtClean="0"/>
              <a:t> 160)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CA" dirty="0" smtClean="0"/>
              <a:t>Since life began, Earth has seen a </a:t>
            </a:r>
            <a:r>
              <a:rPr lang="en-CA" u="sng" dirty="0" smtClean="0"/>
              <a:t>steady                            increase in diversity</a:t>
            </a:r>
            <a:r>
              <a:rPr lang="en-CA" dirty="0" smtClean="0"/>
              <a:t> of living things. </a:t>
            </a:r>
            <a:endParaRPr lang="en-CA" dirty="0"/>
          </a:p>
          <a:p>
            <a:pPr marL="0" indent="0" algn="ctr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But numerous </a:t>
            </a:r>
            <a:r>
              <a:rPr lang="en-CA" u="sng" dirty="0" smtClean="0">
                <a:solidFill>
                  <a:schemeClr val="bg1"/>
                </a:solidFill>
              </a:rPr>
              <a:t>extinction events</a:t>
            </a:r>
            <a:r>
              <a:rPr lang="en-CA" dirty="0" smtClean="0">
                <a:solidFill>
                  <a:schemeClr val="bg1"/>
                </a:solidFill>
              </a:rPr>
              <a:t> have                          acted as setbacks (or resets) in this                           process. </a:t>
            </a:r>
          </a:p>
          <a:p>
            <a:pPr marL="0" indent="0" algn="ctr">
              <a:buNone/>
            </a:pPr>
            <a:endParaRPr lang="en-C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After these extension events, surviving organisms took advantage of the many empty ecological niches... </a:t>
            </a:r>
          </a:p>
          <a:p>
            <a:pPr marL="0" indent="0" algn="r">
              <a:buNone/>
            </a:pPr>
            <a:r>
              <a:rPr lang="en-CA" dirty="0" smtClean="0">
                <a:solidFill>
                  <a:schemeClr val="bg1"/>
                </a:solidFill>
              </a:rPr>
              <a:t>…results in an explosion of evolution into many different species </a:t>
            </a:r>
            <a:r>
              <a:rPr lang="en-CA" b="1" dirty="0" smtClean="0">
                <a:solidFill>
                  <a:schemeClr val="bg1"/>
                </a:solidFill>
              </a:rPr>
              <a:t>(“Divergent Evolution”) </a:t>
            </a:r>
            <a:r>
              <a:rPr lang="en-CA" b="1" dirty="0" smtClean="0"/>
              <a:t> </a:t>
            </a:r>
            <a:endParaRPr lang="en-CA" b="1" dirty="0"/>
          </a:p>
        </p:txBody>
      </p:sp>
      <p:pic>
        <p:nvPicPr>
          <p:cNvPr id="8196" name="Picture 4" descr="http://www.shadedrelief.com/natural3/images/ear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3"/>
            <a:ext cx="2088231" cy="148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06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6000" b="1" dirty="0" smtClean="0"/>
              <a:t>Macroevolution </a:t>
            </a:r>
            <a:r>
              <a:rPr lang="en-CA" sz="3600" b="1" dirty="0" smtClean="0"/>
              <a:t>– Figure 5 (</a:t>
            </a:r>
            <a:r>
              <a:rPr lang="en-CA" sz="3600" b="1" dirty="0" err="1" smtClean="0"/>
              <a:t>Pg</a:t>
            </a:r>
            <a:r>
              <a:rPr lang="en-CA" sz="3600" b="1" dirty="0" smtClean="0"/>
              <a:t> 160)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CA" dirty="0" smtClean="0"/>
              <a:t>Since life began, Earth has seen a </a:t>
            </a:r>
            <a:r>
              <a:rPr lang="en-CA" u="sng" dirty="0" smtClean="0"/>
              <a:t>steady                            increase in diversity</a:t>
            </a:r>
            <a:r>
              <a:rPr lang="en-CA" dirty="0" smtClean="0"/>
              <a:t> of living things. </a:t>
            </a:r>
            <a:endParaRPr lang="en-CA" dirty="0"/>
          </a:p>
          <a:p>
            <a:pPr marL="0" indent="0" algn="ctr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But numerous </a:t>
            </a:r>
            <a:r>
              <a:rPr lang="en-CA" u="sng" dirty="0" smtClean="0"/>
              <a:t>extinction events</a:t>
            </a:r>
            <a:r>
              <a:rPr lang="en-CA" dirty="0" smtClean="0"/>
              <a:t> have                          acted as setbacks (or resets) in this                           process.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After these extension events, surviving organisms took advantage of the many empty ecological niches... </a:t>
            </a:r>
          </a:p>
          <a:p>
            <a:pPr marL="0" indent="0" algn="r">
              <a:buNone/>
            </a:pPr>
            <a:r>
              <a:rPr lang="en-CA" dirty="0" smtClean="0"/>
              <a:t>…results in an explosion of evolution into many different species </a:t>
            </a:r>
            <a:r>
              <a:rPr lang="en-CA" b="1" dirty="0" smtClean="0"/>
              <a:t>(“Divergent Evolution”)  </a:t>
            </a:r>
            <a:endParaRPr lang="en-CA" b="1" dirty="0"/>
          </a:p>
        </p:txBody>
      </p:sp>
      <p:pic>
        <p:nvPicPr>
          <p:cNvPr id="8194" name="Picture 2" descr="http://www.sciencephoto.com/image/172833/350wm/E4460528-Dinosaur_extinction-SP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06" b="6585"/>
          <a:stretch/>
        </p:blipFill>
        <p:spPr bwMode="auto">
          <a:xfrm>
            <a:off x="6372200" y="2348879"/>
            <a:ext cx="2145122" cy="20668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shadedrelief.com/natural3/images/ear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3"/>
            <a:ext cx="2088231" cy="148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66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/>
              <a:t>Evolution Questions</a:t>
            </a:r>
            <a:r>
              <a:rPr lang="en-CA" b="1" dirty="0" smtClean="0"/>
              <a:t>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u="sng" dirty="0" smtClean="0"/>
              <a:t>Pages </a:t>
            </a:r>
            <a:endParaRPr lang="en-CA" b="1" u="sng" dirty="0"/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    </a:t>
            </a:r>
            <a:r>
              <a:rPr lang="en-CA" dirty="0" smtClean="0"/>
              <a:t>137 = # 1 – 4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    </a:t>
            </a:r>
            <a:r>
              <a:rPr lang="en-CA" dirty="0" smtClean="0"/>
              <a:t>139 # 1, 2, 3, &amp; 7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    </a:t>
            </a:r>
            <a:r>
              <a:rPr lang="en-CA" dirty="0" smtClean="0"/>
              <a:t>143 #1 &amp; 2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    </a:t>
            </a:r>
            <a:r>
              <a:rPr lang="en-CA" dirty="0" smtClean="0"/>
              <a:t>152 # 1</a:t>
            </a:r>
          </a:p>
          <a:p>
            <a:pPr marL="0" indent="0">
              <a:buNone/>
            </a:pPr>
            <a:r>
              <a:rPr lang="en-CA" dirty="0" smtClean="0"/>
              <a:t>    </a:t>
            </a:r>
            <a:r>
              <a:rPr lang="en-CA" dirty="0" smtClean="0">
                <a:sym typeface="Wingdings" pitchFamily="2" charset="2"/>
              </a:rPr>
              <a:t> </a:t>
            </a:r>
            <a:r>
              <a:rPr lang="en-CA" dirty="0" smtClean="0"/>
              <a:t>161 # 2, 4, &amp; 5 </a:t>
            </a:r>
          </a:p>
          <a:p>
            <a:pPr marL="0" indent="0">
              <a:buNone/>
            </a:pPr>
            <a:r>
              <a:rPr lang="en-CA" b="1" dirty="0" smtClean="0"/>
              <a:t>					14 in Total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6682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707904" y="1772817"/>
            <a:ext cx="4536504" cy="3168352"/>
            <a:chOff x="2555776" y="2276872"/>
            <a:chExt cx="4286250" cy="2867025"/>
          </a:xfrm>
        </p:grpSpPr>
        <p:pic>
          <p:nvPicPr>
            <p:cNvPr id="1026" name="Picture 2" descr="http://204.185.91.19/KHS/Teacher_Web/alternative/whale-vestigial-structur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2276872"/>
              <a:ext cx="4286250" cy="2867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699792" y="3501008"/>
              <a:ext cx="1080120" cy="11521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3100" b="1" dirty="0" smtClean="0"/>
              <a:t>Further Evidence of Evolution: </a:t>
            </a:r>
            <a:r>
              <a:rPr lang="en-CA" sz="5400" b="1" dirty="0" smtClean="0"/>
              <a:t/>
            </a:r>
            <a:br>
              <a:rPr lang="en-CA" sz="5400" b="1" dirty="0" smtClean="0"/>
            </a:br>
            <a:r>
              <a:rPr lang="en-CA" sz="5400" b="1" dirty="0" smtClean="0"/>
              <a:t>Vestigial Features!</a:t>
            </a:r>
            <a:endParaRPr lang="en-C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 smtClean="0"/>
              <a:t>= Structural features on an organism that serves NO useful purpose</a:t>
            </a:r>
          </a:p>
          <a:p>
            <a:pPr marL="0" indent="0">
              <a:buNone/>
            </a:pPr>
            <a:r>
              <a:rPr lang="en-CA" b="1" dirty="0" smtClean="0"/>
              <a:t>	</a:t>
            </a:r>
          </a:p>
          <a:p>
            <a:pPr marL="0" indent="0">
              <a:buNone/>
            </a:pPr>
            <a:r>
              <a:rPr lang="en-CA" sz="2200" b="1" dirty="0"/>
              <a:t>	</a:t>
            </a:r>
            <a:r>
              <a:rPr lang="en-CA" sz="2200" b="1" dirty="0" smtClean="0"/>
              <a:t>Examples: </a:t>
            </a:r>
          </a:p>
          <a:p>
            <a:pPr marL="0" indent="0">
              <a:buNone/>
            </a:pPr>
            <a:r>
              <a:rPr lang="en-CA" sz="2200" b="1" dirty="0" smtClean="0"/>
              <a:t>	</a:t>
            </a:r>
            <a:r>
              <a:rPr lang="en-CA" sz="2200" b="1" dirty="0" smtClean="0">
                <a:sym typeface="Wingdings" pitchFamily="2" charset="2"/>
              </a:rPr>
              <a:t></a:t>
            </a:r>
            <a:r>
              <a:rPr lang="en-CA" sz="2200" b="1" dirty="0" smtClean="0"/>
              <a:t>Whales have vestigial hip 						      and leg bones</a:t>
            </a:r>
          </a:p>
          <a:p>
            <a:pPr marL="0" indent="0">
              <a:buNone/>
            </a:pPr>
            <a:r>
              <a:rPr lang="en-CA" sz="2200" b="1" dirty="0"/>
              <a:t>	</a:t>
            </a:r>
            <a:r>
              <a:rPr lang="en-CA" sz="2200" b="1" dirty="0" smtClean="0">
                <a:sym typeface="Wingdings" pitchFamily="2" charset="2"/>
              </a:rPr>
              <a:t> Many mammals have 							     vestigial toes</a:t>
            </a:r>
            <a:endParaRPr lang="en-CA" b="1" dirty="0" smtClean="0"/>
          </a:p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dirty="0" smtClean="0"/>
              <a:t>Compelling evidence because it 		                      </a:t>
            </a:r>
            <a:r>
              <a:rPr lang="en-CA" u="sng" dirty="0" smtClean="0"/>
              <a:t>suggests the structure once served                                                              a purpose</a:t>
            </a:r>
            <a:r>
              <a:rPr lang="en-CA" dirty="0" smtClean="0"/>
              <a:t> for an ancient ancestor</a:t>
            </a:r>
            <a:endParaRPr lang="en-CA" dirty="0"/>
          </a:p>
        </p:txBody>
      </p:sp>
      <p:pic>
        <p:nvPicPr>
          <p:cNvPr id="1030" name="Picture 6" descr="http://sites.google.com/site/emilycolonna/DogDewClawJake1_w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05538"/>
            <a:ext cx="2146758" cy="154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98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7200" b="1" dirty="0" smtClean="0"/>
              <a:t>Speciation</a:t>
            </a:r>
            <a:endParaRPr lang="en-C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The formation of a new species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90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7200" b="1" dirty="0" smtClean="0"/>
              <a:t>Speciation</a:t>
            </a:r>
            <a:endParaRPr lang="en-C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Most new species form through a process called </a:t>
            </a:r>
            <a:r>
              <a:rPr lang="en-CA" b="1" dirty="0" smtClean="0"/>
              <a:t>Allopatric Speciation</a:t>
            </a:r>
            <a:r>
              <a:rPr lang="en-CA" dirty="0" smtClean="0"/>
              <a:t>, which consists of three steps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36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Autofit/>
          </a:bodyPr>
          <a:lstStyle/>
          <a:p>
            <a:r>
              <a:rPr lang="en-CA" sz="4800" b="1" dirty="0" smtClean="0"/>
              <a:t>Steps of Allopatric Speciation</a:t>
            </a:r>
            <a:endParaRPr lang="en-C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9715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CA" dirty="0" smtClean="0"/>
              <a:t>Physical barrier separates a single interbreeding population into 2 or more groups isolated from each other.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 Any mutations within one of these groups are not shared with the other population(s)</a:t>
            </a:r>
            <a:endParaRPr lang="en-CA" dirty="0"/>
          </a:p>
        </p:txBody>
      </p:sp>
      <p:pic>
        <p:nvPicPr>
          <p:cNvPr id="1026" name="Picture 2" descr="http://evolution.berkeley.edu/evosite/evo101/images/beetlespeci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80534"/>
            <a:ext cx="5760640" cy="237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80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volution.berkeley.edu/evosite/evo101/images/beetlespeci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52542"/>
            <a:ext cx="5760640" cy="237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Autofit/>
          </a:bodyPr>
          <a:lstStyle/>
          <a:p>
            <a:r>
              <a:rPr lang="en-CA" sz="4800" b="1" dirty="0" smtClean="0"/>
              <a:t>Steps of Allopatric Speciation</a:t>
            </a:r>
            <a:endParaRPr lang="en-C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800715" cy="4997152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2) Natural selection works on the separated groups independently… leading to two populations with different genetic variations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In other words,                                                                        evolution occurs independently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267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volution.berkeley.edu/evosite/evo101/images/beetlespeci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52542"/>
            <a:ext cx="5760640" cy="237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Autofit/>
          </a:bodyPr>
          <a:lstStyle/>
          <a:p>
            <a:r>
              <a:rPr lang="en-CA" sz="4800" b="1" dirty="0" smtClean="0"/>
              <a:t>Steps of Allopatric Speciation</a:t>
            </a:r>
            <a:endParaRPr lang="en-C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9715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3</a:t>
            </a:r>
            <a:r>
              <a:rPr lang="en-CA" dirty="0" smtClean="0"/>
              <a:t>) An accumulation of physical/behavioural differences between the populations become so pronounced that the groups could                                           no longer sexually                                                     reproduce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sz="1200" dirty="0"/>
          </a:p>
          <a:p>
            <a:pPr marL="0" indent="0">
              <a:buNone/>
            </a:pPr>
            <a:endParaRPr lang="en-CA" sz="1200" dirty="0" smtClean="0"/>
          </a:p>
          <a:p>
            <a:pPr marL="0" indent="0">
              <a:buNone/>
            </a:pPr>
            <a:endParaRPr lang="en-CA" sz="1200" dirty="0" smtClean="0"/>
          </a:p>
          <a:p>
            <a:pPr marL="0" indent="0">
              <a:buNone/>
            </a:pPr>
            <a:r>
              <a:rPr lang="en-CA" dirty="0" smtClean="0"/>
              <a:t>At this point, they are distinct species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43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Autofit/>
          </a:bodyPr>
          <a:lstStyle/>
          <a:p>
            <a:r>
              <a:rPr lang="en-CA" sz="4800" b="1" dirty="0" smtClean="0"/>
              <a:t>Steps of Allopatric Speciation</a:t>
            </a:r>
            <a:endParaRPr lang="en-C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97152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 smtClean="0"/>
              <a:t>So, what are some examples of barriers that      could split up a population??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b="1" dirty="0" smtClean="0"/>
              <a:t>Mountain ranges, oceans,					 rivers, canyons, dams,					 canals, etc.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</p:txBody>
      </p:sp>
      <p:pic>
        <p:nvPicPr>
          <p:cNvPr id="2050" name="Picture 2" descr="http://www.geol.umd.edu/~tholtz/G331/images/species/cladogenesi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66" t="22663" r="3714" b="45832"/>
          <a:stretch/>
        </p:blipFill>
        <p:spPr bwMode="auto">
          <a:xfrm>
            <a:off x="4572000" y="3140968"/>
            <a:ext cx="3581407" cy="275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geol.umd.edu/~tholtz/G331/images/species/cladogenesi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0" t="38415" r="23948" b="55836"/>
          <a:stretch/>
        </p:blipFill>
        <p:spPr bwMode="auto">
          <a:xfrm>
            <a:off x="5154127" y="3861048"/>
            <a:ext cx="1074057" cy="65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geol.umd.edu/~tholtz/G331/images/species/cladogenesi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0" t="38415" r="23948" b="55836"/>
          <a:stretch/>
        </p:blipFill>
        <p:spPr bwMode="auto">
          <a:xfrm>
            <a:off x="4932040" y="4013448"/>
            <a:ext cx="1074057" cy="65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geol.umd.edu/~tholtz/G331/images/species/cladogenesi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06" t="38415" r="6563" b="57223"/>
          <a:stretch/>
        </p:blipFill>
        <p:spPr bwMode="auto">
          <a:xfrm>
            <a:off x="6935521" y="4676204"/>
            <a:ext cx="804832" cy="38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geol.umd.edu/~tholtz/G331/images/species/cladogenesi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06" t="38415" r="6563" b="57223"/>
          <a:stretch/>
        </p:blipFill>
        <p:spPr bwMode="auto">
          <a:xfrm>
            <a:off x="6821714" y="5057005"/>
            <a:ext cx="918638" cy="46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80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5400" b="1" dirty="0" smtClean="0"/>
              <a:t>The Theory of Gradualism</a:t>
            </a:r>
            <a:endParaRPr lang="en-C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States that speciation occurs at a vey slow, steady pace</a:t>
            </a:r>
          </a:p>
          <a:p>
            <a:pPr marL="0" indent="0" algn="r">
              <a:buNone/>
            </a:pPr>
            <a:endParaRPr lang="en-CA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3491880" y="2276872"/>
            <a:ext cx="4320480" cy="4392488"/>
            <a:chOff x="539552" y="3212976"/>
            <a:chExt cx="2160240" cy="2738986"/>
          </a:xfrm>
        </p:grpSpPr>
        <p:pic>
          <p:nvPicPr>
            <p:cNvPr id="5122" name="Picture 2" descr="http://4.bp.blogspot.com/--KQqbLJ68Xs/TcLLy_iNybI/AAAAAAAAAAU/uY3BRNGKOKI/s1600/grad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467" b="8868"/>
            <a:stretch/>
          </p:blipFill>
          <p:spPr bwMode="auto">
            <a:xfrm>
              <a:off x="539552" y="3356992"/>
              <a:ext cx="1901102" cy="25520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339752" y="3212976"/>
              <a:ext cx="360040" cy="180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296209" y="5733256"/>
              <a:ext cx="223563" cy="2187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3208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460</Words>
  <Application>Microsoft Office PowerPoint</Application>
  <PresentationFormat>On-screen Show (4:3)</PresentationFormat>
  <Paragraphs>84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What Not To Do…</vt:lpstr>
      <vt:lpstr>Further Evidence of Evolution:  Vestigial Features!</vt:lpstr>
      <vt:lpstr>Speciation</vt:lpstr>
      <vt:lpstr>Speciation</vt:lpstr>
      <vt:lpstr>Steps of Allopatric Speciation</vt:lpstr>
      <vt:lpstr>Steps of Allopatric Speciation</vt:lpstr>
      <vt:lpstr>Steps of Allopatric Speciation</vt:lpstr>
      <vt:lpstr>Steps of Allopatric Speciation</vt:lpstr>
      <vt:lpstr>The Theory of Gradualism</vt:lpstr>
      <vt:lpstr>The Theory of Gradualism</vt:lpstr>
      <vt:lpstr>PowerPoint Presentation</vt:lpstr>
      <vt:lpstr>PowerPoint Presentation</vt:lpstr>
      <vt:lpstr>PowerPoint Presentation</vt:lpstr>
      <vt:lpstr>Macroevolution – Figure 5 (Pg 160)</vt:lpstr>
      <vt:lpstr>Macroevolution – Figure 5 (Pg 160)</vt:lpstr>
      <vt:lpstr>Evolution Questions: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</dc:creator>
  <cp:lastModifiedBy>Patrick Shackleford</cp:lastModifiedBy>
  <cp:revision>13</cp:revision>
  <dcterms:created xsi:type="dcterms:W3CDTF">2012-05-30T02:32:27Z</dcterms:created>
  <dcterms:modified xsi:type="dcterms:W3CDTF">2012-06-06T13:48:26Z</dcterms:modified>
</cp:coreProperties>
</file>