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65" r:id="rId4"/>
    <p:sldId id="258" r:id="rId5"/>
    <p:sldId id="266" r:id="rId6"/>
    <p:sldId id="259" r:id="rId7"/>
    <p:sldId id="260" r:id="rId8"/>
    <p:sldId id="262" r:id="rId9"/>
    <p:sldId id="261" r:id="rId10"/>
    <p:sldId id="263" r:id="rId11"/>
    <p:sldId id="264" r:id="rId12"/>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4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61" tIns="45981" rIns="91961" bIns="45981" rtlCol="0"/>
          <a:lstStyle>
            <a:lvl1pPr algn="l">
              <a:defRPr sz="1200"/>
            </a:lvl1pPr>
          </a:lstStyle>
          <a:p>
            <a:endParaRPr lang="en-CA"/>
          </a:p>
        </p:txBody>
      </p:sp>
      <p:sp>
        <p:nvSpPr>
          <p:cNvPr id="3" name="Date Placeholder 2"/>
          <p:cNvSpPr>
            <a:spLocks noGrp="1"/>
          </p:cNvSpPr>
          <p:nvPr>
            <p:ph type="dt" sz="quarter" idx="1"/>
          </p:nvPr>
        </p:nvSpPr>
        <p:spPr>
          <a:xfrm>
            <a:off x="3884614" y="0"/>
            <a:ext cx="2971800" cy="461804"/>
          </a:xfrm>
          <a:prstGeom prst="rect">
            <a:avLst/>
          </a:prstGeom>
        </p:spPr>
        <p:txBody>
          <a:bodyPr vert="horz" lIns="91961" tIns="45981" rIns="91961" bIns="45981" rtlCol="0"/>
          <a:lstStyle>
            <a:lvl1pPr algn="r">
              <a:defRPr sz="1200"/>
            </a:lvl1pPr>
          </a:lstStyle>
          <a:p>
            <a:fld id="{30166C3F-E415-415E-B83F-E60A5F3CB436}" type="datetimeFigureOut">
              <a:rPr lang="en-US" smtClean="0"/>
              <a:pPr/>
              <a:t>6/10/2014</a:t>
            </a:fld>
            <a:endParaRPr lang="en-CA"/>
          </a:p>
        </p:txBody>
      </p:sp>
      <p:sp>
        <p:nvSpPr>
          <p:cNvPr id="4" name="Footer Placeholder 3"/>
          <p:cNvSpPr>
            <a:spLocks noGrp="1"/>
          </p:cNvSpPr>
          <p:nvPr>
            <p:ph type="ftr" sz="quarter" idx="2"/>
          </p:nvPr>
        </p:nvSpPr>
        <p:spPr>
          <a:xfrm>
            <a:off x="0" y="8772668"/>
            <a:ext cx="2971800" cy="461804"/>
          </a:xfrm>
          <a:prstGeom prst="rect">
            <a:avLst/>
          </a:prstGeom>
        </p:spPr>
        <p:txBody>
          <a:bodyPr vert="horz" lIns="91961" tIns="45981" rIns="91961" bIns="45981" rtlCol="0" anchor="b"/>
          <a:lstStyle>
            <a:lvl1pPr algn="l">
              <a:defRPr sz="1200"/>
            </a:lvl1pPr>
          </a:lstStyle>
          <a:p>
            <a:endParaRPr lang="en-CA"/>
          </a:p>
        </p:txBody>
      </p:sp>
      <p:sp>
        <p:nvSpPr>
          <p:cNvPr id="5" name="Slide Number Placeholder 4"/>
          <p:cNvSpPr>
            <a:spLocks noGrp="1"/>
          </p:cNvSpPr>
          <p:nvPr>
            <p:ph type="sldNum" sz="quarter" idx="3"/>
          </p:nvPr>
        </p:nvSpPr>
        <p:spPr>
          <a:xfrm>
            <a:off x="3884614" y="8772668"/>
            <a:ext cx="2971800" cy="461804"/>
          </a:xfrm>
          <a:prstGeom prst="rect">
            <a:avLst/>
          </a:prstGeom>
        </p:spPr>
        <p:txBody>
          <a:bodyPr vert="horz" lIns="91961" tIns="45981" rIns="91961" bIns="45981" rtlCol="0" anchor="b"/>
          <a:lstStyle>
            <a:lvl1pPr algn="r">
              <a:defRPr sz="1200"/>
            </a:lvl1pPr>
          </a:lstStyle>
          <a:p>
            <a:fld id="{5068ECA1-1B35-4D58-9D28-79251F20ADFC}" type="slidenum">
              <a:rPr lang="en-CA" smtClean="0"/>
              <a:pPr/>
              <a:t>‹#›</a:t>
            </a:fld>
            <a:endParaRPr lang="en-CA"/>
          </a:p>
        </p:txBody>
      </p:sp>
    </p:spTree>
    <p:extLst>
      <p:ext uri="{BB962C8B-B14F-4D97-AF65-F5344CB8AC3E}">
        <p14:creationId xmlns:p14="http://schemas.microsoft.com/office/powerpoint/2010/main" val="3975475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961" tIns="45981" rIns="91961" bIns="45981" rtlCol="0"/>
          <a:lstStyle>
            <a:lvl1pPr algn="l">
              <a:defRPr sz="1200"/>
            </a:lvl1pPr>
          </a:lstStyle>
          <a:p>
            <a:endParaRPr lang="en-CA"/>
          </a:p>
        </p:txBody>
      </p:sp>
      <p:sp>
        <p:nvSpPr>
          <p:cNvPr id="3" name="Date Placeholder 2"/>
          <p:cNvSpPr>
            <a:spLocks noGrp="1"/>
          </p:cNvSpPr>
          <p:nvPr>
            <p:ph type="dt" idx="1"/>
          </p:nvPr>
        </p:nvSpPr>
        <p:spPr>
          <a:xfrm>
            <a:off x="3884614" y="0"/>
            <a:ext cx="2971800" cy="461804"/>
          </a:xfrm>
          <a:prstGeom prst="rect">
            <a:avLst/>
          </a:prstGeom>
        </p:spPr>
        <p:txBody>
          <a:bodyPr vert="horz" lIns="91961" tIns="45981" rIns="91961" bIns="45981" rtlCol="0"/>
          <a:lstStyle>
            <a:lvl1pPr algn="r">
              <a:defRPr sz="1200"/>
            </a:lvl1pPr>
          </a:lstStyle>
          <a:p>
            <a:fld id="{772790FD-33B9-42A6-8CE3-63235513CAD4}" type="datetimeFigureOut">
              <a:rPr lang="en-US" smtClean="0"/>
              <a:pPr/>
              <a:t>6/10/2014</a:t>
            </a:fld>
            <a:endParaRPr lang="en-CA"/>
          </a:p>
        </p:txBody>
      </p:sp>
      <p:sp>
        <p:nvSpPr>
          <p:cNvPr id="4" name="Slide Image Placeholder 3"/>
          <p:cNvSpPr>
            <a:spLocks noGrp="1" noRot="1" noChangeAspect="1"/>
          </p:cNvSpPr>
          <p:nvPr>
            <p:ph type="sldImg" idx="2"/>
          </p:nvPr>
        </p:nvSpPr>
        <p:spPr>
          <a:xfrm>
            <a:off x="1120775" y="693738"/>
            <a:ext cx="4616450" cy="3462337"/>
          </a:xfrm>
          <a:prstGeom prst="rect">
            <a:avLst/>
          </a:prstGeom>
          <a:noFill/>
          <a:ln w="12700">
            <a:solidFill>
              <a:prstClr val="black"/>
            </a:solidFill>
          </a:ln>
        </p:spPr>
        <p:txBody>
          <a:bodyPr vert="horz" lIns="91961" tIns="45981" rIns="91961" bIns="45981" rtlCol="0" anchor="ctr"/>
          <a:lstStyle/>
          <a:p>
            <a:endParaRPr lang="en-CA"/>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961" tIns="45981" rIns="91961" bIns="459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2971800" cy="461804"/>
          </a:xfrm>
          <a:prstGeom prst="rect">
            <a:avLst/>
          </a:prstGeom>
        </p:spPr>
        <p:txBody>
          <a:bodyPr vert="horz" lIns="91961" tIns="45981" rIns="91961" bIns="45981" rtlCol="0" anchor="b"/>
          <a:lstStyle>
            <a:lvl1pPr algn="l">
              <a:defRPr sz="1200"/>
            </a:lvl1pPr>
          </a:lstStyle>
          <a:p>
            <a:endParaRPr lang="en-CA"/>
          </a:p>
        </p:txBody>
      </p:sp>
      <p:sp>
        <p:nvSpPr>
          <p:cNvPr id="7" name="Slide Number Placeholder 6"/>
          <p:cNvSpPr>
            <a:spLocks noGrp="1"/>
          </p:cNvSpPr>
          <p:nvPr>
            <p:ph type="sldNum" sz="quarter" idx="5"/>
          </p:nvPr>
        </p:nvSpPr>
        <p:spPr>
          <a:xfrm>
            <a:off x="3884614" y="8772668"/>
            <a:ext cx="2971800" cy="461804"/>
          </a:xfrm>
          <a:prstGeom prst="rect">
            <a:avLst/>
          </a:prstGeom>
        </p:spPr>
        <p:txBody>
          <a:bodyPr vert="horz" lIns="91961" tIns="45981" rIns="91961" bIns="45981" rtlCol="0" anchor="b"/>
          <a:lstStyle>
            <a:lvl1pPr algn="r">
              <a:defRPr sz="1200"/>
            </a:lvl1pPr>
          </a:lstStyle>
          <a:p>
            <a:fld id="{9D2816F3-26F5-4500-BB8E-16FFDAB0ED51}" type="slidenum">
              <a:rPr lang="en-CA" smtClean="0"/>
              <a:pPr/>
              <a:t>‹#›</a:t>
            </a:fld>
            <a:endParaRPr lang="en-CA"/>
          </a:p>
        </p:txBody>
      </p:sp>
    </p:spTree>
    <p:extLst>
      <p:ext uri="{BB962C8B-B14F-4D97-AF65-F5344CB8AC3E}">
        <p14:creationId xmlns:p14="http://schemas.microsoft.com/office/powerpoint/2010/main" val="33998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mtClean="0"/>
              <a:t>video </a:t>
            </a:r>
            <a:r>
              <a:rPr lang="en-CA" dirty="0" smtClean="0"/>
              <a:t>clip – 2:04 min.</a:t>
            </a:r>
            <a:endParaRPr lang="en-CA" dirty="0"/>
          </a:p>
        </p:txBody>
      </p:sp>
      <p:sp>
        <p:nvSpPr>
          <p:cNvPr id="4" name="Slide Number Placeholder 3"/>
          <p:cNvSpPr>
            <a:spLocks noGrp="1"/>
          </p:cNvSpPr>
          <p:nvPr>
            <p:ph type="sldNum" sz="quarter" idx="10"/>
          </p:nvPr>
        </p:nvSpPr>
        <p:spPr/>
        <p:txBody>
          <a:bodyPr/>
          <a:lstStyle/>
          <a:p>
            <a:fld id="{9D2816F3-26F5-4500-BB8E-16FFDAB0ED51}" type="slidenum">
              <a:rPr lang="en-CA" smtClean="0"/>
              <a:pPr/>
              <a:t>1</a:t>
            </a:fld>
            <a:endParaRPr lang="en-CA"/>
          </a:p>
        </p:txBody>
      </p:sp>
    </p:spTree>
    <p:extLst>
      <p:ext uri="{BB962C8B-B14F-4D97-AF65-F5344CB8AC3E}">
        <p14:creationId xmlns:p14="http://schemas.microsoft.com/office/powerpoint/2010/main" val="72213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video clip – 4:32 min.</a:t>
            </a:r>
            <a:endParaRPr lang="en-CA" dirty="0"/>
          </a:p>
        </p:txBody>
      </p:sp>
      <p:sp>
        <p:nvSpPr>
          <p:cNvPr id="4" name="Slide Number Placeholder 3"/>
          <p:cNvSpPr>
            <a:spLocks noGrp="1"/>
          </p:cNvSpPr>
          <p:nvPr>
            <p:ph type="sldNum" sz="quarter" idx="10"/>
          </p:nvPr>
        </p:nvSpPr>
        <p:spPr/>
        <p:txBody>
          <a:bodyPr/>
          <a:lstStyle/>
          <a:p>
            <a:fld id="{9D2816F3-26F5-4500-BB8E-16FFDAB0ED51}" type="slidenum">
              <a:rPr lang="en-CA" smtClean="0"/>
              <a:pPr/>
              <a:t>10</a:t>
            </a:fld>
            <a:endParaRPr lang="en-CA"/>
          </a:p>
        </p:txBody>
      </p:sp>
    </p:spTree>
    <p:extLst>
      <p:ext uri="{BB962C8B-B14F-4D97-AF65-F5344CB8AC3E}">
        <p14:creationId xmlns:p14="http://schemas.microsoft.com/office/powerpoint/2010/main" val="91153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9C7631-BD65-4179-98C9-932BC841E1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7631-BD65-4179-98C9-932BC841E1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7631-BD65-4179-98C9-932BC841E1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C7631-BD65-4179-98C9-932BC841E1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C7631-BD65-4179-98C9-932BC841E1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C7631-BD65-4179-98C9-932BC841E1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C7631-BD65-4179-98C9-932BC841E109}" type="datetimeFigureOut">
              <a:rPr lang="en-US" smtClean="0"/>
              <a:pPr/>
              <a:t>6/10/2014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C7631-BD65-4179-98C9-932BC841E109}" type="datetimeFigureOut">
              <a:rPr lang="en-US" smtClean="0"/>
              <a:pPr/>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C7631-BD65-4179-98C9-932BC841E109}" type="datetimeFigureOut">
              <a:rPr lang="en-US" smtClean="0"/>
              <a:pPr/>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7631-BD65-4179-98C9-932BC841E1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C7631-BD65-4179-98C9-932BC841E1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F967C-BE55-4FDB-8E51-EF0010A6A4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C7631-BD65-4179-98C9-932BC841E109}" type="datetimeFigureOut">
              <a:rPr lang="en-US" smtClean="0"/>
              <a:pPr/>
              <a:t>6/10/2014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F967C-BE55-4FDB-8E51-EF0010A6A4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file:///\\WCHS-06-07\District\Sciences\Science\Science%209\Unit%205\Jaime's%20Powerpoints\challenger%20disaster.asf"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WCHS-06-07\District\Sciences\Science\Science%209\Unit%205\Jaime's%20Powerpoints\life%20on%20the%20ISS.asf"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u="sng" dirty="0" smtClean="0"/>
              <a:t>The Risks and Dangers of Space Exploration</a:t>
            </a:r>
            <a:endParaRPr lang="en-US" u="sng" dirty="0"/>
          </a:p>
        </p:txBody>
      </p:sp>
      <p:pic>
        <p:nvPicPr>
          <p:cNvPr id="4" name="challenger disaster.asf">
            <a:hlinkClick r:id="" action="ppaction://media"/>
          </p:cNvPr>
          <p:cNvPicPr>
            <a:picLocks noRot="1" noChangeAspect="1"/>
          </p:cNvPicPr>
          <p:nvPr>
            <a:videoFile r:link="rId1"/>
          </p:nvPr>
        </p:nvPicPr>
        <p:blipFill>
          <a:blip r:embed="rId4" cstate="print"/>
          <a:stretch>
            <a:fillRect/>
          </a:stretch>
        </p:blipFill>
        <p:spPr>
          <a:xfrm>
            <a:off x="0" y="1905000"/>
            <a:ext cx="4516411" cy="3657600"/>
          </a:xfrm>
          <a:prstGeom prst="rect">
            <a:avLst/>
          </a:prstGeom>
        </p:spPr>
      </p:pic>
      <p:sp>
        <p:nvSpPr>
          <p:cNvPr id="5" name="TextBox 4"/>
          <p:cNvSpPr txBox="1"/>
          <p:nvPr/>
        </p:nvSpPr>
        <p:spPr>
          <a:xfrm>
            <a:off x="304800" y="5715000"/>
            <a:ext cx="3505200" cy="830997"/>
          </a:xfrm>
          <a:prstGeom prst="rect">
            <a:avLst/>
          </a:prstGeom>
          <a:noFill/>
        </p:spPr>
        <p:txBody>
          <a:bodyPr wrap="square" rtlCol="0">
            <a:spAutoFit/>
          </a:bodyPr>
          <a:lstStyle/>
          <a:p>
            <a:pPr algn="ctr"/>
            <a:r>
              <a:rPr lang="en-US" sz="2400" dirty="0" smtClean="0"/>
              <a:t>Space Shuttle Challenger – January 28, 1986</a:t>
            </a:r>
          </a:p>
        </p:txBody>
      </p:sp>
      <p:pic>
        <p:nvPicPr>
          <p:cNvPr id="1026" name="Picture 2"/>
          <p:cNvPicPr>
            <a:picLocks noChangeAspect="1" noChangeArrowheads="1"/>
          </p:cNvPicPr>
          <p:nvPr/>
        </p:nvPicPr>
        <p:blipFill>
          <a:blip r:embed="rId5" cstate="print"/>
          <a:srcRect/>
          <a:stretch>
            <a:fillRect/>
          </a:stretch>
        </p:blipFill>
        <p:spPr bwMode="auto">
          <a:xfrm>
            <a:off x="4495800" y="1905000"/>
            <a:ext cx="4681728" cy="3657600"/>
          </a:xfrm>
          <a:prstGeom prst="rect">
            <a:avLst/>
          </a:prstGeom>
          <a:noFill/>
          <a:ln w="9525">
            <a:noFill/>
            <a:miter lim="800000"/>
            <a:headEnd/>
            <a:tailEnd/>
          </a:ln>
        </p:spPr>
      </p:pic>
      <p:sp>
        <p:nvSpPr>
          <p:cNvPr id="6" name="TextBox 5"/>
          <p:cNvSpPr txBox="1"/>
          <p:nvPr/>
        </p:nvSpPr>
        <p:spPr>
          <a:xfrm>
            <a:off x="4953000" y="5715000"/>
            <a:ext cx="3505200" cy="830997"/>
          </a:xfrm>
          <a:prstGeom prst="rect">
            <a:avLst/>
          </a:prstGeom>
          <a:noFill/>
        </p:spPr>
        <p:txBody>
          <a:bodyPr wrap="square" rtlCol="0">
            <a:spAutoFit/>
          </a:bodyPr>
          <a:lstStyle/>
          <a:p>
            <a:pPr algn="ctr"/>
            <a:r>
              <a:rPr lang="en-US" sz="2400" dirty="0" smtClean="0"/>
              <a:t>Space Shuttle Columbia – February 1, 2003</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Issues Related to Space Exploration</a:t>
            </a:r>
            <a:endParaRPr lang="en-US" u="sng" dirty="0"/>
          </a:p>
        </p:txBody>
      </p:sp>
      <p:sp>
        <p:nvSpPr>
          <p:cNvPr id="3" name="Content Placeholder 2"/>
          <p:cNvSpPr>
            <a:spLocks noGrp="1"/>
          </p:cNvSpPr>
          <p:nvPr>
            <p:ph idx="1"/>
          </p:nvPr>
        </p:nvSpPr>
        <p:spPr>
          <a:xfrm>
            <a:off x="4572000" y="1447800"/>
            <a:ext cx="4114800" cy="4495800"/>
          </a:xfrm>
        </p:spPr>
        <p:txBody>
          <a:bodyPr>
            <a:normAutofit/>
          </a:bodyPr>
          <a:lstStyle/>
          <a:p>
            <a:r>
              <a:rPr lang="en-US" dirty="0" smtClean="0"/>
              <a:t>Many issues concerning ownership of space and its resources are yet to be resolved.  These include political, environmental, and ethical issues.</a:t>
            </a:r>
            <a:endParaRPr lang="en-US" dirty="0"/>
          </a:p>
        </p:txBody>
      </p:sp>
      <p:pic>
        <p:nvPicPr>
          <p:cNvPr id="4" name="life on the ISS.asf">
            <a:hlinkClick r:id="" action="ppaction://media"/>
          </p:cNvPr>
          <p:cNvPicPr>
            <a:picLocks noRot="1" noChangeAspect="1"/>
          </p:cNvPicPr>
          <p:nvPr>
            <a:videoFile r:link="rId1"/>
          </p:nvPr>
        </p:nvPicPr>
        <p:blipFill>
          <a:blip r:embed="rId4" cstate="print"/>
          <a:stretch>
            <a:fillRect/>
          </a:stretch>
        </p:blipFill>
        <p:spPr>
          <a:xfrm>
            <a:off x="457200" y="2590800"/>
            <a:ext cx="4114800" cy="320954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pPr algn="l"/>
            <a:r>
              <a:rPr lang="en-US" u="sng" dirty="0" smtClean="0"/>
              <a:t>Assignment</a:t>
            </a:r>
            <a:endParaRPr lang="en-US" u="sng" dirty="0"/>
          </a:p>
        </p:txBody>
      </p:sp>
      <p:sp>
        <p:nvSpPr>
          <p:cNvPr id="3" name="Content Placeholder 2"/>
          <p:cNvSpPr>
            <a:spLocks noGrp="1"/>
          </p:cNvSpPr>
          <p:nvPr>
            <p:ph idx="1"/>
          </p:nvPr>
        </p:nvSpPr>
        <p:spPr>
          <a:xfrm>
            <a:off x="0" y="2209800"/>
            <a:ext cx="4038600" cy="3124200"/>
          </a:xfrm>
        </p:spPr>
        <p:txBody>
          <a:bodyPr>
            <a:normAutofit/>
          </a:bodyPr>
          <a:lstStyle/>
          <a:p>
            <a:r>
              <a:rPr lang="en-US" dirty="0" smtClean="0"/>
              <a:t>SPACE ISSUES </a:t>
            </a:r>
            <a:r>
              <a:rPr lang="en-US" dirty="0" err="1" smtClean="0"/>
              <a:t>wkst</a:t>
            </a:r>
            <a:r>
              <a:rPr lang="en-US" dirty="0" smtClean="0"/>
              <a:t>.</a:t>
            </a:r>
          </a:p>
          <a:p>
            <a:endParaRPr lang="en-US" dirty="0"/>
          </a:p>
        </p:txBody>
      </p:sp>
      <p:pic>
        <p:nvPicPr>
          <p:cNvPr id="4" name="Picture 3" descr="earth from space.bmp"/>
          <p:cNvPicPr>
            <a:picLocks noChangeAspect="1"/>
          </p:cNvPicPr>
          <p:nvPr/>
        </p:nvPicPr>
        <p:blipFill>
          <a:blip r:embed="rId2" cstate="print"/>
          <a:stretch>
            <a:fillRect/>
          </a:stretch>
        </p:blipFill>
        <p:spPr>
          <a:xfrm>
            <a:off x="3886200" y="914400"/>
            <a:ext cx="4876800" cy="4876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410200"/>
          </a:xfrm>
        </p:spPr>
        <p:txBody>
          <a:bodyPr>
            <a:noAutofit/>
          </a:bodyPr>
          <a:lstStyle/>
          <a:p>
            <a:pPr algn="l"/>
            <a:r>
              <a:rPr lang="en-US" dirty="0" smtClean="0"/>
              <a:t>There are many dangers associated with both manned and unmanned space exploration.  </a:t>
            </a:r>
            <a:br>
              <a:rPr lang="en-US" dirty="0" smtClean="0"/>
            </a:br>
            <a:r>
              <a:rPr lang="en-US" dirty="0" smtClean="0"/>
              <a:t/>
            </a:r>
            <a:br>
              <a:rPr lang="en-US" dirty="0" smtClean="0"/>
            </a:br>
            <a:r>
              <a:rPr lang="en-US" dirty="0" smtClean="0"/>
              <a:t>Some of those dangers are posed by </a:t>
            </a:r>
            <a:r>
              <a:rPr lang="en-US" b="1" dirty="0" smtClean="0">
                <a:solidFill>
                  <a:srgbClr val="FF0000"/>
                </a:solidFill>
              </a:rPr>
              <a:t>debris</a:t>
            </a:r>
            <a:r>
              <a:rPr lang="en-US" dirty="0" smtClean="0"/>
              <a:t> floating in space around Earth and by </a:t>
            </a:r>
            <a:r>
              <a:rPr lang="en-US" b="1" dirty="0" smtClean="0">
                <a:solidFill>
                  <a:srgbClr val="0070C0"/>
                </a:solidFill>
              </a:rPr>
              <a:t>solar and cosmic radiation</a:t>
            </a:r>
            <a:endParaRPr lang="en-US" b="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57600" y="2976372"/>
            <a:ext cx="5486400" cy="3881628"/>
          </a:xfrm>
          <a:prstGeom prst="rect">
            <a:avLst/>
          </a:prstGeom>
          <a:noFill/>
          <a:ln w="9525">
            <a:noFill/>
            <a:miter lim="800000"/>
            <a:headEnd/>
            <a:tailEnd/>
          </a:ln>
        </p:spPr>
      </p:pic>
      <p:sp>
        <p:nvSpPr>
          <p:cNvPr id="2" name="Title 1"/>
          <p:cNvSpPr>
            <a:spLocks noGrp="1"/>
          </p:cNvSpPr>
          <p:nvPr>
            <p:ph type="title"/>
          </p:nvPr>
        </p:nvSpPr>
        <p:spPr>
          <a:xfrm>
            <a:off x="0" y="0"/>
            <a:ext cx="8229600" cy="1143000"/>
          </a:xfrm>
        </p:spPr>
        <p:txBody>
          <a:bodyPr/>
          <a:lstStyle/>
          <a:p>
            <a:pPr algn="l"/>
            <a:r>
              <a:rPr lang="en-CA" dirty="0" smtClean="0"/>
              <a:t>Space Junk</a:t>
            </a:r>
            <a:endParaRPr lang="en-CA" dirty="0"/>
          </a:p>
        </p:txBody>
      </p:sp>
      <p:pic>
        <p:nvPicPr>
          <p:cNvPr id="1027" name="Picture 3"/>
          <p:cNvPicPr>
            <a:picLocks noChangeAspect="1" noChangeArrowheads="1"/>
          </p:cNvPicPr>
          <p:nvPr/>
        </p:nvPicPr>
        <p:blipFill>
          <a:blip r:embed="rId3" cstate="print"/>
          <a:srcRect/>
          <a:stretch>
            <a:fillRect/>
          </a:stretch>
        </p:blipFill>
        <p:spPr bwMode="auto">
          <a:xfrm>
            <a:off x="0" y="990600"/>
            <a:ext cx="3962400" cy="3962400"/>
          </a:xfrm>
          <a:prstGeom prst="rect">
            <a:avLst/>
          </a:prstGeom>
          <a:noFill/>
          <a:ln w="9525">
            <a:noFill/>
            <a:miter lim="800000"/>
            <a:headEnd/>
            <a:tailEnd/>
          </a:ln>
        </p:spPr>
      </p:pic>
      <p:pic>
        <p:nvPicPr>
          <p:cNvPr id="6" name="Picture 5" descr="junk.jpg"/>
          <p:cNvPicPr>
            <a:picLocks noChangeAspect="1"/>
          </p:cNvPicPr>
          <p:nvPr/>
        </p:nvPicPr>
        <p:blipFill>
          <a:blip r:embed="rId4" cstate="print"/>
          <a:stretch>
            <a:fillRect/>
          </a:stretch>
        </p:blipFill>
        <p:spPr>
          <a:xfrm>
            <a:off x="381000" y="4648200"/>
            <a:ext cx="2971800" cy="2228850"/>
          </a:xfrm>
          <a:prstGeom prst="rect">
            <a:avLst/>
          </a:prstGeom>
        </p:spPr>
      </p:pic>
      <p:sp>
        <p:nvSpPr>
          <p:cNvPr id="7" name="Content Placeholder 2"/>
          <p:cNvSpPr>
            <a:spLocks noGrp="1"/>
          </p:cNvSpPr>
          <p:nvPr>
            <p:ph idx="1"/>
          </p:nvPr>
        </p:nvSpPr>
        <p:spPr>
          <a:xfrm>
            <a:off x="3886200" y="304800"/>
            <a:ext cx="5257800" cy="2743200"/>
          </a:xfrm>
        </p:spPr>
        <p:txBody>
          <a:bodyPr/>
          <a:lstStyle/>
          <a:p>
            <a:r>
              <a:rPr lang="en-US" dirty="0" smtClean="0"/>
              <a:t>pieces of debris that have fallen off rockets, satellites, space shuttles, and space stations and remain floating in space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200" b="1" u="sng" dirty="0" smtClean="0"/>
              <a:t>Radiation</a:t>
            </a:r>
            <a:endParaRPr lang="en-US" sz="3200" b="1" u="sng" dirty="0"/>
          </a:p>
        </p:txBody>
      </p:sp>
      <p:pic>
        <p:nvPicPr>
          <p:cNvPr id="2051" name="Picture 3"/>
          <p:cNvPicPr>
            <a:picLocks noChangeAspect="1" noChangeArrowheads="1"/>
          </p:cNvPicPr>
          <p:nvPr/>
        </p:nvPicPr>
        <p:blipFill>
          <a:blip r:embed="rId2" cstate="print"/>
          <a:srcRect/>
          <a:stretch>
            <a:fillRect/>
          </a:stretch>
        </p:blipFill>
        <p:spPr bwMode="auto">
          <a:xfrm>
            <a:off x="0" y="3048000"/>
            <a:ext cx="2282757" cy="24384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286000" y="0"/>
            <a:ext cx="6858000" cy="5100638"/>
          </a:xfrm>
          <a:prstGeom prst="rect">
            <a:avLst/>
          </a:prstGeom>
          <a:noFill/>
          <a:ln w="9525">
            <a:noFill/>
            <a:miter lim="800000"/>
            <a:headEnd/>
            <a:tailEnd/>
          </a:ln>
        </p:spPr>
      </p:pic>
      <p:sp>
        <p:nvSpPr>
          <p:cNvPr id="9" name="TextBox 8"/>
          <p:cNvSpPr txBox="1"/>
          <p:nvPr/>
        </p:nvSpPr>
        <p:spPr>
          <a:xfrm>
            <a:off x="5257800" y="1905000"/>
            <a:ext cx="3657600" cy="381000"/>
          </a:xfrm>
          <a:prstGeom prst="rect">
            <a:avLst/>
          </a:prstGeom>
          <a:solidFill>
            <a:schemeClr val="bg1"/>
          </a:solidFill>
        </p:spPr>
        <p:txBody>
          <a:bodyPr wrap="square" rtlCol="0">
            <a:spAutoFit/>
          </a:bodyPr>
          <a:lstStyle/>
          <a:p>
            <a:r>
              <a:rPr lang="en-CA" b="1" dirty="0" smtClean="0">
                <a:solidFill>
                  <a:srgbClr val="FF0000"/>
                </a:solidFill>
              </a:rPr>
              <a:t>Radiation 100 km from Sea Level </a:t>
            </a:r>
            <a:endParaRPr lang="en-CA" b="1" dirty="0">
              <a:solidFill>
                <a:srgbClr val="FF0000"/>
              </a:solidFill>
            </a:endParaRPr>
          </a:p>
        </p:txBody>
      </p:sp>
      <p:pic>
        <p:nvPicPr>
          <p:cNvPr id="2052" name="Picture 4"/>
          <p:cNvPicPr>
            <a:picLocks noChangeAspect="1" noChangeArrowheads="1"/>
          </p:cNvPicPr>
          <p:nvPr/>
        </p:nvPicPr>
        <p:blipFill>
          <a:blip r:embed="rId4" cstate="print"/>
          <a:srcRect/>
          <a:stretch>
            <a:fillRect/>
          </a:stretch>
        </p:blipFill>
        <p:spPr bwMode="auto">
          <a:xfrm>
            <a:off x="0" y="762000"/>
            <a:ext cx="2286000" cy="22860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7239000" y="4953000"/>
            <a:ext cx="1905000" cy="190500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2590801" y="4724400"/>
            <a:ext cx="2133600" cy="213360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5029200" y="5029200"/>
            <a:ext cx="1828800" cy="1828800"/>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533400" y="5334000"/>
            <a:ext cx="1524000" cy="1524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00.inventorspot.com/images/space1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914400" y="304800"/>
            <a:ext cx="8229600" cy="1143000"/>
          </a:xfrm>
          <a:solidFill>
            <a:schemeClr val="bg1">
              <a:alpha val="75000"/>
            </a:schemeClr>
          </a:solidFill>
        </p:spPr>
        <p:txBody>
          <a:bodyPr/>
          <a:lstStyle/>
          <a:p>
            <a:r>
              <a:rPr lang="en-CA" dirty="0" smtClean="0"/>
              <a:t>Historical </a:t>
            </a:r>
            <a:r>
              <a:rPr lang="en-CA" smtClean="0"/>
              <a:t>Space Moments pg.420</a:t>
            </a:r>
            <a:endParaRPr lang="en-CA" dirty="0"/>
          </a:p>
        </p:txBody>
      </p:sp>
      <p:sp>
        <p:nvSpPr>
          <p:cNvPr id="3" name="Content Placeholder 2"/>
          <p:cNvSpPr>
            <a:spLocks noGrp="1"/>
          </p:cNvSpPr>
          <p:nvPr>
            <p:ph idx="1"/>
          </p:nvPr>
        </p:nvSpPr>
        <p:spPr>
          <a:xfrm>
            <a:off x="914400" y="2332037"/>
            <a:ext cx="8229600" cy="4525963"/>
          </a:xfrm>
          <a:solidFill>
            <a:schemeClr val="bg1">
              <a:alpha val="75000"/>
            </a:schemeClr>
          </a:solidFill>
        </p:spPr>
        <p:txBody>
          <a:bodyPr>
            <a:normAutofit fontScale="77500" lnSpcReduction="20000"/>
          </a:bodyPr>
          <a:lstStyle/>
          <a:p>
            <a:r>
              <a:rPr lang="en-CA" dirty="0" smtClean="0"/>
              <a:t>First successful unmanned orbit – USSR – Sputnik 1 – October 4, 1957.</a:t>
            </a:r>
          </a:p>
          <a:p>
            <a:endParaRPr lang="en-CA" dirty="0" smtClean="0"/>
          </a:p>
          <a:p>
            <a:r>
              <a:rPr lang="en-CA" dirty="0" smtClean="0"/>
              <a:t>First successful manned orbit – USSR – Yuri </a:t>
            </a:r>
            <a:r>
              <a:rPr lang="en-CA" dirty="0" err="1" smtClean="0"/>
              <a:t>Garagin</a:t>
            </a:r>
            <a:r>
              <a:rPr lang="en-CA" dirty="0" smtClean="0"/>
              <a:t> – April 12, 1961</a:t>
            </a:r>
          </a:p>
          <a:p>
            <a:pPr>
              <a:buNone/>
            </a:pPr>
            <a:endParaRPr lang="en-CA" dirty="0" smtClean="0"/>
          </a:p>
          <a:p>
            <a:r>
              <a:rPr lang="en-CA" dirty="0" smtClean="0"/>
              <a:t>First American orbit – Alan </a:t>
            </a:r>
            <a:r>
              <a:rPr lang="en-CA" dirty="0" err="1" smtClean="0"/>
              <a:t>Shepard</a:t>
            </a:r>
            <a:r>
              <a:rPr lang="en-CA" dirty="0" smtClean="0"/>
              <a:t> – May 5, 1961 (was supposed to be previous year)</a:t>
            </a:r>
            <a:endParaRPr lang="en-CA" dirty="0"/>
          </a:p>
          <a:p>
            <a:r>
              <a:rPr lang="en-CA" dirty="0" smtClean="0"/>
              <a:t>First man on the moon – Apollo 11 – USA – July 20, 1969</a:t>
            </a:r>
          </a:p>
          <a:p>
            <a:r>
              <a:rPr lang="en-CA" dirty="0" smtClean="0"/>
              <a:t>First Canadian in Space – Marc </a:t>
            </a:r>
            <a:r>
              <a:rPr lang="en-CA" dirty="0" err="1" smtClean="0"/>
              <a:t>Garneau</a:t>
            </a:r>
            <a:r>
              <a:rPr lang="en-CA" dirty="0" smtClean="0"/>
              <a:t> – 1984</a:t>
            </a:r>
          </a:p>
          <a:p>
            <a:r>
              <a:rPr lang="en-CA" dirty="0" smtClean="0"/>
              <a:t>First Woman in Space – Valentine Tereshkova – 1963</a:t>
            </a:r>
          </a:p>
          <a:p>
            <a:r>
              <a:rPr lang="en-CA" dirty="0" smtClean="0"/>
              <a:t>First Canadian Woman in Space – Roberta </a:t>
            </a:r>
            <a:r>
              <a:rPr lang="en-CA" dirty="0" err="1" smtClean="0"/>
              <a:t>Bondar</a:t>
            </a:r>
            <a:r>
              <a:rPr lang="en-CA" dirty="0" smtClean="0"/>
              <a:t> – 1992</a:t>
            </a:r>
          </a:p>
          <a:p>
            <a:pPr>
              <a:buNone/>
            </a:pPr>
            <a:endParaRPr lang="en-CA"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325562"/>
          </a:xfrm>
        </p:spPr>
        <p:txBody>
          <a:bodyPr>
            <a:noAutofit/>
          </a:bodyPr>
          <a:lstStyle/>
          <a:p>
            <a:r>
              <a:rPr lang="en-US" u="sng" dirty="0" smtClean="0"/>
              <a:t>Canadian Contributions to Space Exploration and Observation</a:t>
            </a:r>
            <a:endParaRPr lang="en-US" u="sng" dirty="0"/>
          </a:p>
        </p:txBody>
      </p:sp>
      <p:sp>
        <p:nvSpPr>
          <p:cNvPr id="4" name="Content Placeholder 3"/>
          <p:cNvSpPr>
            <a:spLocks noGrp="1"/>
          </p:cNvSpPr>
          <p:nvPr>
            <p:ph idx="1"/>
          </p:nvPr>
        </p:nvSpPr>
        <p:spPr>
          <a:xfrm>
            <a:off x="533400" y="4648200"/>
            <a:ext cx="8229600" cy="1523999"/>
          </a:xfrm>
        </p:spPr>
        <p:txBody>
          <a:bodyPr>
            <a:normAutofit lnSpcReduction="10000"/>
          </a:bodyPr>
          <a:lstStyle/>
          <a:p>
            <a:r>
              <a:rPr lang="en-US" dirty="0" smtClean="0"/>
              <a:t>Canada has a long and proud history of participation in space research and exploration.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b="1" u="sng" dirty="0" smtClean="0">
                <a:solidFill>
                  <a:srgbClr val="CC0000"/>
                </a:solidFill>
              </a:rPr>
              <a:t>Canadian Space Firsts</a:t>
            </a:r>
            <a:endParaRPr lang="en-US" b="1" u="sng" dirty="0">
              <a:solidFill>
                <a:srgbClr val="CC0000"/>
              </a:solidFill>
            </a:endParaRPr>
          </a:p>
        </p:txBody>
      </p:sp>
      <p:sp>
        <p:nvSpPr>
          <p:cNvPr id="3" name="Content Placeholder 2"/>
          <p:cNvSpPr>
            <a:spLocks noGrp="1"/>
          </p:cNvSpPr>
          <p:nvPr>
            <p:ph idx="1"/>
          </p:nvPr>
        </p:nvSpPr>
        <p:spPr>
          <a:xfrm>
            <a:off x="457200" y="1600200"/>
            <a:ext cx="8229600" cy="4495799"/>
          </a:xfrm>
        </p:spPr>
        <p:txBody>
          <a:bodyPr>
            <a:noAutofit/>
          </a:bodyPr>
          <a:lstStyle/>
          <a:p>
            <a:r>
              <a:rPr lang="en-US" sz="4000" dirty="0" smtClean="0"/>
              <a:t>Marc </a:t>
            </a:r>
            <a:r>
              <a:rPr lang="en-US" sz="4000" dirty="0" err="1" smtClean="0"/>
              <a:t>Garneau</a:t>
            </a:r>
            <a:r>
              <a:rPr lang="en-US" sz="4000" dirty="0" smtClean="0"/>
              <a:t> </a:t>
            </a:r>
            <a:r>
              <a:rPr lang="en-US" sz="4000" dirty="0" smtClean="0">
                <a:solidFill>
                  <a:srgbClr val="CC0000"/>
                </a:solidFill>
              </a:rPr>
              <a:t>– 1</a:t>
            </a:r>
            <a:r>
              <a:rPr lang="en-US" sz="4000" baseline="30000" dirty="0" smtClean="0">
                <a:solidFill>
                  <a:srgbClr val="CC0000"/>
                </a:solidFill>
              </a:rPr>
              <a:t>st</a:t>
            </a:r>
            <a:r>
              <a:rPr lang="en-US" sz="4000" dirty="0" smtClean="0">
                <a:solidFill>
                  <a:srgbClr val="CC0000"/>
                </a:solidFill>
              </a:rPr>
              <a:t> in space (1984)</a:t>
            </a:r>
          </a:p>
          <a:p>
            <a:pPr>
              <a:buNone/>
            </a:pPr>
            <a:endParaRPr lang="en-US" sz="2000" dirty="0" smtClean="0">
              <a:solidFill>
                <a:srgbClr val="CC0000"/>
              </a:solidFill>
            </a:endParaRPr>
          </a:p>
          <a:p>
            <a:r>
              <a:rPr lang="en-US" sz="4000" dirty="0" smtClean="0"/>
              <a:t>Roberta </a:t>
            </a:r>
            <a:r>
              <a:rPr lang="en-US" sz="4000" dirty="0" err="1" smtClean="0"/>
              <a:t>Bondar</a:t>
            </a:r>
            <a:r>
              <a:rPr lang="en-US" sz="4000" dirty="0" smtClean="0"/>
              <a:t> </a:t>
            </a:r>
            <a:r>
              <a:rPr lang="en-US" sz="4000" dirty="0" smtClean="0">
                <a:solidFill>
                  <a:srgbClr val="CC0000"/>
                </a:solidFill>
              </a:rPr>
              <a:t>– 1</a:t>
            </a:r>
            <a:r>
              <a:rPr lang="en-US" sz="4000" baseline="30000" dirty="0" smtClean="0">
                <a:solidFill>
                  <a:srgbClr val="CC0000"/>
                </a:solidFill>
              </a:rPr>
              <a:t>st</a:t>
            </a:r>
            <a:r>
              <a:rPr lang="en-US" sz="4000" dirty="0" smtClean="0">
                <a:solidFill>
                  <a:srgbClr val="CC0000"/>
                </a:solidFill>
              </a:rPr>
              <a:t> woman, 2</a:t>
            </a:r>
            <a:r>
              <a:rPr lang="en-US" sz="4000" baseline="30000" dirty="0" smtClean="0">
                <a:solidFill>
                  <a:srgbClr val="CC0000"/>
                </a:solidFill>
              </a:rPr>
              <a:t>nd</a:t>
            </a:r>
            <a:r>
              <a:rPr lang="en-US" sz="4000" dirty="0" smtClean="0">
                <a:solidFill>
                  <a:srgbClr val="CC0000"/>
                </a:solidFill>
              </a:rPr>
              <a:t> Canadian (1992)</a:t>
            </a:r>
          </a:p>
          <a:p>
            <a:pPr>
              <a:buNone/>
            </a:pPr>
            <a:endParaRPr lang="en-US" sz="2000" dirty="0" smtClean="0">
              <a:solidFill>
                <a:srgbClr val="CC0000"/>
              </a:solidFill>
            </a:endParaRPr>
          </a:p>
          <a:p>
            <a:r>
              <a:rPr lang="en-US" sz="4000" dirty="0" smtClean="0"/>
              <a:t>Chris Hadfield </a:t>
            </a:r>
            <a:r>
              <a:rPr lang="en-US" sz="4000" dirty="0" smtClean="0">
                <a:solidFill>
                  <a:srgbClr val="CC0000"/>
                </a:solidFill>
              </a:rPr>
              <a:t>– walk in space (2001)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7000" b="-37000"/>
          </a:stretch>
        </a:blipFill>
        <a:effectLst/>
      </p:bgPr>
    </p:bg>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u="sng" dirty="0" smtClean="0"/>
              <a:t>Canadian Robotics</a:t>
            </a:r>
            <a:endParaRPr lang="en-US" sz="3200" b="1" u="sng" dirty="0"/>
          </a:p>
        </p:txBody>
      </p:sp>
      <p:sp>
        <p:nvSpPr>
          <p:cNvPr id="3" name="Content Placeholder 2"/>
          <p:cNvSpPr>
            <a:spLocks noGrp="1"/>
          </p:cNvSpPr>
          <p:nvPr>
            <p:ph idx="1"/>
          </p:nvPr>
        </p:nvSpPr>
        <p:spPr>
          <a:xfrm>
            <a:off x="457200" y="1371600"/>
            <a:ext cx="8229600" cy="4525963"/>
          </a:xfrm>
        </p:spPr>
        <p:txBody>
          <a:bodyPr>
            <a:normAutofit/>
          </a:bodyPr>
          <a:lstStyle/>
          <a:p>
            <a:r>
              <a:rPr lang="en-US" b="1" i="1" dirty="0" err="1" smtClean="0">
                <a:solidFill>
                  <a:srgbClr val="FF0000"/>
                </a:solidFill>
              </a:rPr>
              <a:t>Canadarm</a:t>
            </a:r>
            <a:r>
              <a:rPr lang="en-US" dirty="0" smtClean="0"/>
              <a:t> – part of all shuttles since 1981</a:t>
            </a:r>
          </a:p>
          <a:p>
            <a:pPr>
              <a:buNone/>
            </a:pPr>
            <a:endParaRPr lang="en-US" sz="2000" dirty="0" smtClean="0"/>
          </a:p>
          <a:p>
            <a:r>
              <a:rPr lang="en-US" b="1" i="1" dirty="0" err="1" smtClean="0">
                <a:solidFill>
                  <a:srgbClr val="FF0000"/>
                </a:solidFill>
              </a:rPr>
              <a:t>Canadarm</a:t>
            </a:r>
            <a:r>
              <a:rPr lang="en-US" b="1" i="1" dirty="0" smtClean="0">
                <a:solidFill>
                  <a:srgbClr val="FF0000"/>
                </a:solidFill>
              </a:rPr>
              <a:t> 2</a:t>
            </a:r>
            <a:r>
              <a:rPr lang="en-US" b="1" dirty="0" smtClean="0">
                <a:solidFill>
                  <a:srgbClr val="FF0000"/>
                </a:solidFill>
              </a:rPr>
              <a:t> </a:t>
            </a:r>
            <a:r>
              <a:rPr lang="en-US" dirty="0" smtClean="0"/>
              <a:t>– attached to ISS in 2001 </a:t>
            </a:r>
          </a:p>
          <a:p>
            <a:pPr>
              <a:buNone/>
            </a:pPr>
            <a:r>
              <a:rPr lang="en-US" dirty="0" smtClean="0"/>
              <a:t>	</a:t>
            </a:r>
            <a:r>
              <a:rPr lang="en-US" sz="2400" dirty="0" smtClean="0"/>
              <a:t>(SSRMS—space station remote manipulator system)</a:t>
            </a:r>
          </a:p>
          <a:p>
            <a:pPr>
              <a:buNone/>
            </a:pPr>
            <a:r>
              <a:rPr lang="en-US" dirty="0" smtClean="0"/>
              <a:t>		</a:t>
            </a:r>
          </a:p>
          <a:p>
            <a:r>
              <a:rPr lang="en-US" b="1" i="1" dirty="0" err="1" smtClean="0">
                <a:solidFill>
                  <a:srgbClr val="FF0000"/>
                </a:solidFill>
              </a:rPr>
              <a:t>Dextre</a:t>
            </a:r>
            <a:r>
              <a:rPr lang="en-US" i="1" dirty="0" smtClean="0"/>
              <a:t> </a:t>
            </a:r>
            <a:r>
              <a:rPr lang="en-US" dirty="0" smtClean="0"/>
              <a:t>– attached to the end of </a:t>
            </a:r>
            <a:r>
              <a:rPr lang="en-US" dirty="0" err="1" smtClean="0"/>
              <a:t>Canadarm</a:t>
            </a:r>
            <a:r>
              <a:rPr lang="en-US" dirty="0" smtClean="0"/>
              <a:t> 2</a:t>
            </a:r>
          </a:p>
          <a:p>
            <a:pPr>
              <a:buNone/>
            </a:pPr>
            <a:r>
              <a:rPr lang="en-US" dirty="0" smtClean="0"/>
              <a:t>	</a:t>
            </a:r>
            <a:r>
              <a:rPr lang="en-US" sz="2400" dirty="0" smtClean="0"/>
              <a:t>(SPDM – special purpose </a:t>
            </a:r>
            <a:r>
              <a:rPr lang="en-US" sz="2400" dirty="0" err="1" smtClean="0"/>
              <a:t>dextrous</a:t>
            </a:r>
            <a:r>
              <a:rPr lang="en-US" sz="2400" dirty="0" smtClean="0"/>
              <a:t> manipulator)</a:t>
            </a:r>
          </a:p>
          <a:p>
            <a:pPr>
              <a:buNone/>
            </a:pPr>
            <a:r>
              <a:rPr lang="en-US" sz="2400" dirty="0" smtClean="0"/>
              <a:t>	</a:t>
            </a:r>
            <a:r>
              <a:rPr lang="en-US" sz="2400" dirty="0" err="1" smtClean="0"/>
              <a:t>Dextre</a:t>
            </a:r>
            <a:r>
              <a:rPr lang="en-US" sz="2400" dirty="0" smtClean="0"/>
              <a:t> has also been nicknamed “Canada Hand”</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TotalTime>
  <Words>283</Words>
  <Application>Microsoft Office PowerPoint</Application>
  <PresentationFormat>On-screen Show (4:3)</PresentationFormat>
  <Paragraphs>43</Paragraphs>
  <Slides>11</Slides>
  <Notes>2</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The Risks and Dangers of Space Exploration</vt:lpstr>
      <vt:lpstr>There are many dangers associated with both manned and unmanned space exploration.    Some of those dangers are posed by debris floating in space around Earth and by solar and cosmic radiation</vt:lpstr>
      <vt:lpstr>Space Junk</vt:lpstr>
      <vt:lpstr>Radiation</vt:lpstr>
      <vt:lpstr>Historical Space Moments pg.420</vt:lpstr>
      <vt:lpstr>Canadian Contributions to Space Exploration and Observation</vt:lpstr>
      <vt:lpstr>Canadian Space Firsts</vt:lpstr>
      <vt:lpstr>PowerPoint Presentation</vt:lpstr>
      <vt:lpstr>Canadian Robotics</vt:lpstr>
      <vt:lpstr>Issues Related to Space Exploration</vt:lpstr>
      <vt:lpstr>Assignment</vt:lpstr>
    </vt:vector>
  </TitlesOfParts>
  <Company>Lethbridge School District #51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Risk and Dangers of Space Exploration</dc:title>
  <dc:creator>Administrator</dc:creator>
  <cp:lastModifiedBy>Patrick Shackleford</cp:lastModifiedBy>
  <cp:revision>32</cp:revision>
  <cp:lastPrinted>2014-06-10T17:56:42Z</cp:lastPrinted>
  <dcterms:created xsi:type="dcterms:W3CDTF">2009-06-08T03:21:18Z</dcterms:created>
  <dcterms:modified xsi:type="dcterms:W3CDTF">2014-06-10T17:57:01Z</dcterms:modified>
</cp:coreProperties>
</file>