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5.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0" r:id="rId2"/>
    <p:sldId id="265" r:id="rId3"/>
    <p:sldId id="262" r:id="rId4"/>
    <p:sldId id="261" r:id="rId5"/>
    <p:sldId id="259" r:id="rId6"/>
    <p:sldId id="257" r:id="rId7"/>
    <p:sldId id="258" r:id="rId8"/>
    <p:sldId id="256" r:id="rId9"/>
    <p:sldId id="266"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462"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6954DD-FBDC-4B20-9E42-ACED59F9867C}" type="datetimeFigureOut">
              <a:rPr lang="en-CA" smtClean="0"/>
              <a:pPr/>
              <a:t>30/05/2012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D0B1B2-ED4C-49A3-9717-8E141A6AA900}" type="slidenum">
              <a:rPr lang="en-CA" smtClean="0"/>
              <a:pPr/>
              <a:t>‹#›</a:t>
            </a:fld>
            <a:endParaRPr lang="en-CA"/>
          </a:p>
        </p:txBody>
      </p:sp>
    </p:spTree>
    <p:extLst>
      <p:ext uri="{BB962C8B-B14F-4D97-AF65-F5344CB8AC3E}">
        <p14:creationId xmlns:p14="http://schemas.microsoft.com/office/powerpoint/2010/main" xmlns="" val="811539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A88D95-1637-4F12-82E8-B24D813D2336}" type="datetimeFigureOut">
              <a:rPr lang="en-CA" smtClean="0"/>
              <a:pPr/>
              <a:t>30/05/2012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6CB97A-5399-46C6-805F-0713A5C78878}"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A88D95-1637-4F12-82E8-B24D813D2336}" type="datetimeFigureOut">
              <a:rPr lang="en-CA" smtClean="0"/>
              <a:pPr/>
              <a:t>30/05/2012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6CB97A-5399-46C6-805F-0713A5C78878}"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BA88D95-1637-4F12-82E8-B24D813D2336}" type="datetimeFigureOut">
              <a:rPr lang="en-CA" smtClean="0"/>
              <a:pPr/>
              <a:t>30/05/2012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6CB97A-5399-46C6-805F-0713A5C78878}" type="slidenum">
              <a:rPr lang="en-CA" smtClean="0"/>
              <a:pPr/>
              <a:t>‹#›</a:t>
            </a:fld>
            <a:endParaRPr lang="en-CA"/>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A88D95-1637-4F12-82E8-B24D813D2336}" type="datetimeFigureOut">
              <a:rPr lang="en-CA" smtClean="0"/>
              <a:pPr/>
              <a:t>30/05/2012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6CB97A-5399-46C6-805F-0713A5C78878}" type="slidenum">
              <a:rPr lang="en-CA" smtClean="0"/>
              <a:pPr/>
              <a:t>‹#›</a:t>
            </a:fld>
            <a:endParaRPr lang="en-CA"/>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A88D95-1637-4F12-82E8-B24D813D2336}" type="datetimeFigureOut">
              <a:rPr lang="en-CA" smtClean="0"/>
              <a:pPr/>
              <a:t>30/05/2012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6CB97A-5399-46C6-805F-0713A5C78878}"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BA88D95-1637-4F12-82E8-B24D813D2336}" type="datetimeFigureOut">
              <a:rPr lang="en-CA" smtClean="0"/>
              <a:pPr/>
              <a:t>30/05/2012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46CB97A-5399-46C6-805F-0713A5C78878}" type="slidenum">
              <a:rPr lang="en-CA" smtClean="0"/>
              <a:pPr/>
              <a:t>‹#›</a:t>
            </a:fld>
            <a:endParaRPr lang="en-CA"/>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A88D95-1637-4F12-82E8-B24D813D2336}" type="datetimeFigureOut">
              <a:rPr lang="en-CA" smtClean="0"/>
              <a:pPr/>
              <a:t>30/05/2012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46CB97A-5399-46C6-805F-0713A5C78878}"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A88D95-1637-4F12-82E8-B24D813D2336}" type="datetimeFigureOut">
              <a:rPr lang="en-CA" smtClean="0"/>
              <a:pPr/>
              <a:t>30/05/2012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46CB97A-5399-46C6-805F-0713A5C78878}"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3BA88D95-1637-4F12-82E8-B24D813D2336}" type="datetimeFigureOut">
              <a:rPr lang="en-CA" smtClean="0"/>
              <a:pPr/>
              <a:t>30/05/2012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46CB97A-5399-46C6-805F-0713A5C78878}"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BA88D95-1637-4F12-82E8-B24D813D2336}" type="datetimeFigureOut">
              <a:rPr lang="en-CA" smtClean="0"/>
              <a:pPr/>
              <a:t>30/05/2012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46CB97A-5399-46C6-805F-0713A5C78878}" type="slidenum">
              <a:rPr lang="en-CA" smtClean="0"/>
              <a:pPr/>
              <a:t>‹#›</a:t>
            </a:fld>
            <a:endParaRPr lang="en-CA"/>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88D95-1637-4F12-82E8-B24D813D2336}" type="datetimeFigureOut">
              <a:rPr lang="en-CA" smtClean="0"/>
              <a:pPr/>
              <a:t>30/05/2012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46CB97A-5399-46C6-805F-0713A5C78878}" type="slidenum">
              <a:rPr lang="en-CA" smtClean="0"/>
              <a:pPr/>
              <a:t>‹#›</a:t>
            </a:fld>
            <a:endParaRPr lang="en-CA"/>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3BA88D95-1637-4F12-82E8-B24D813D2336}" type="datetimeFigureOut">
              <a:rPr lang="en-CA" smtClean="0"/>
              <a:pPr/>
              <a:t>30/05/2012</a:t>
            </a:fld>
            <a:endParaRPr lang="en-CA"/>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CA"/>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46CB97A-5399-46C6-805F-0713A5C78878}" type="slidenum">
              <a:rPr lang="en-CA" smtClean="0"/>
              <a:pPr/>
              <a:t>‹#›</a:t>
            </a:fld>
            <a:endParaRPr lang="en-CA"/>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2852936"/>
            <a:ext cx="4731851" cy="36724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251520" y="548680"/>
            <a:ext cx="3456384" cy="2304256"/>
          </a:xfrm>
        </p:spPr>
        <p:txBody>
          <a:bodyPr>
            <a:noAutofit/>
          </a:bodyPr>
          <a:lstStyle/>
          <a:p>
            <a:r>
              <a:rPr lang="en-CA" sz="2800" b="1" dirty="0" smtClean="0"/>
              <a:t>Glomerulus, Afferent Arteriole, and the Efferent Arteriole</a:t>
            </a:r>
            <a:br>
              <a:rPr lang="en-CA" sz="2800" b="1" dirty="0" smtClean="0"/>
            </a:br>
            <a:r>
              <a:rPr lang="en-CA" sz="2800" b="1" dirty="0" smtClean="0"/>
              <a:t/>
            </a:r>
            <a:br>
              <a:rPr lang="en-CA" sz="2800" b="1" dirty="0" smtClean="0"/>
            </a:br>
            <a:r>
              <a:rPr lang="en-CA" sz="1800" dirty="0" smtClean="0"/>
              <a:t>Brenna &amp; Bailey</a:t>
            </a:r>
            <a:endParaRPr lang="en-CA" sz="2800" b="1" dirty="0"/>
          </a:p>
        </p:txBody>
      </p:sp>
      <p:sp>
        <p:nvSpPr>
          <p:cNvPr id="3" name="Content Placeholder 2"/>
          <p:cNvSpPr>
            <a:spLocks noGrp="1"/>
          </p:cNvSpPr>
          <p:nvPr>
            <p:ph idx="1"/>
          </p:nvPr>
        </p:nvSpPr>
        <p:spPr>
          <a:xfrm>
            <a:off x="4283968" y="101650"/>
            <a:ext cx="4860032" cy="6756350"/>
          </a:xfrm>
        </p:spPr>
        <p:txBody>
          <a:bodyPr>
            <a:normAutofit fontScale="25000" lnSpcReduction="20000"/>
          </a:bodyPr>
          <a:lstStyle/>
          <a:p>
            <a:r>
              <a:rPr lang="en-CA" sz="9600" b="1" dirty="0" smtClean="0"/>
              <a:t>Afferent Arteriole- </a:t>
            </a:r>
            <a:r>
              <a:rPr lang="en-CA" sz="9600" dirty="0" smtClean="0"/>
              <a:t>carries blood into the glomerulus</a:t>
            </a:r>
          </a:p>
          <a:p>
            <a:r>
              <a:rPr lang="en-CA" sz="9600" b="1" dirty="0" smtClean="0"/>
              <a:t>Glomerulus-</a:t>
            </a:r>
            <a:r>
              <a:rPr lang="en-CA" sz="9600" dirty="0" smtClean="0"/>
              <a:t> a high pressure capillary that carries out filtration. The glomerulus carries  out the first step of urine production which is filtration after blood has entered from the Afferent Arteriole. Amino acids, glucose, water, NaCl, H+,  and urine get filtered into the glomerulus. The urine  on a scale of 1-10 for concentration would be around a 3 or 4 because it is only the first step and isn’t very concentrated.</a:t>
            </a:r>
          </a:p>
          <a:p>
            <a:r>
              <a:rPr lang="en-CA" sz="9600" b="1" dirty="0" smtClean="0"/>
              <a:t>Efferent Arteriole-  </a:t>
            </a:r>
            <a:r>
              <a:rPr lang="en-CA" sz="9600" dirty="0" smtClean="0"/>
              <a:t>carries blood away from the Glomerulus to the </a:t>
            </a:r>
            <a:r>
              <a:rPr lang="en-CA" sz="9600" dirty="0" err="1" smtClean="0"/>
              <a:t>peritubular</a:t>
            </a:r>
            <a:r>
              <a:rPr lang="en-CA" sz="9600" dirty="0" smtClean="0"/>
              <a:t> capillaries</a:t>
            </a:r>
          </a:p>
          <a:p>
            <a:endParaRPr lang="en-CA" dirty="0"/>
          </a:p>
        </p:txBody>
      </p:sp>
    </p:spTree>
    <p:extLst>
      <p:ext uri="{BB962C8B-B14F-4D97-AF65-F5344CB8AC3E}">
        <p14:creationId xmlns:p14="http://schemas.microsoft.com/office/powerpoint/2010/main" xmlns="" val="2223454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9" y="1628800"/>
            <a:ext cx="3888432" cy="5229200"/>
          </a:xfrm>
        </p:spPr>
        <p:txBody>
          <a:bodyPr>
            <a:normAutofit/>
          </a:bodyPr>
          <a:lstStyle/>
          <a:p>
            <a:r>
              <a:rPr lang="en-CA" dirty="0" smtClean="0"/>
              <a:t>System of capillaries that branch off from the efferent arteriole and form a net around the nephron. </a:t>
            </a:r>
          </a:p>
          <a:p>
            <a:r>
              <a:rPr lang="en-CA" dirty="0" smtClean="0"/>
              <a:t>Involved in </a:t>
            </a:r>
            <a:r>
              <a:rPr lang="en-CA" dirty="0" err="1" smtClean="0">
                <a:solidFill>
                  <a:srgbClr val="FF0000"/>
                </a:solidFill>
              </a:rPr>
              <a:t>reabsorption</a:t>
            </a:r>
            <a:r>
              <a:rPr lang="en-CA" dirty="0" smtClean="0"/>
              <a:t> and </a:t>
            </a:r>
            <a:r>
              <a:rPr lang="en-CA" dirty="0" smtClean="0">
                <a:solidFill>
                  <a:srgbClr val="00B050"/>
                </a:solidFill>
              </a:rPr>
              <a:t>secretion</a:t>
            </a:r>
            <a:r>
              <a:rPr lang="en-CA" dirty="0" smtClean="0"/>
              <a:t> in </a:t>
            </a:r>
            <a:r>
              <a:rPr lang="en-CA" b="1" dirty="0" smtClean="0"/>
              <a:t>collecting duct</a:t>
            </a:r>
            <a:r>
              <a:rPr lang="en-CA" dirty="0" smtClean="0"/>
              <a:t>, </a:t>
            </a:r>
            <a:r>
              <a:rPr lang="en-CA" b="1" dirty="0" smtClean="0"/>
              <a:t>distal and proximal tubules </a:t>
            </a:r>
            <a:r>
              <a:rPr lang="en-CA" dirty="0" smtClean="0"/>
              <a:t>and </a:t>
            </a:r>
            <a:r>
              <a:rPr lang="en-CA" dirty="0" err="1" smtClean="0">
                <a:solidFill>
                  <a:srgbClr val="FF0000"/>
                </a:solidFill>
              </a:rPr>
              <a:t>reabsorption</a:t>
            </a:r>
            <a:r>
              <a:rPr lang="en-CA" dirty="0" smtClean="0">
                <a:solidFill>
                  <a:srgbClr val="FF0000"/>
                </a:solidFill>
              </a:rPr>
              <a:t> </a:t>
            </a:r>
            <a:r>
              <a:rPr lang="en-CA" dirty="0" smtClean="0"/>
              <a:t>in </a:t>
            </a:r>
            <a:r>
              <a:rPr lang="en-CA" b="1" dirty="0" smtClean="0"/>
              <a:t>loop of </a:t>
            </a:r>
            <a:r>
              <a:rPr lang="en-CA" b="1" dirty="0" err="1" smtClean="0"/>
              <a:t>henle</a:t>
            </a:r>
            <a:r>
              <a:rPr lang="en-CA" dirty="0" smtClean="0"/>
              <a:t>. (all substances)</a:t>
            </a:r>
          </a:p>
          <a:p>
            <a:r>
              <a:rPr lang="en-CA" dirty="0" smtClean="0"/>
              <a:t>Urine </a:t>
            </a:r>
            <a:r>
              <a:rPr lang="en-CA" dirty="0" err="1" smtClean="0"/>
              <a:t>Con</a:t>
            </a:r>
            <a:r>
              <a:rPr lang="en-CA" baseline="30000" dirty="0" err="1" smtClean="0"/>
              <a:t>c</a:t>
            </a:r>
            <a:r>
              <a:rPr lang="en-CA" dirty="0" smtClean="0"/>
              <a:t> = 0 (because it is outside the nephron)</a:t>
            </a:r>
            <a:endParaRPr lang="en-CA" dirty="0"/>
          </a:p>
        </p:txBody>
      </p:sp>
      <p:sp>
        <p:nvSpPr>
          <p:cNvPr id="3" name="Title 2"/>
          <p:cNvSpPr>
            <a:spLocks noGrp="1"/>
          </p:cNvSpPr>
          <p:nvPr>
            <p:ph type="title"/>
          </p:nvPr>
        </p:nvSpPr>
        <p:spPr>
          <a:xfrm>
            <a:off x="323528" y="0"/>
            <a:ext cx="8229600" cy="1700808"/>
          </a:xfrm>
        </p:spPr>
        <p:txBody>
          <a:bodyPr/>
          <a:lstStyle/>
          <a:p>
            <a:pPr algn="l"/>
            <a:r>
              <a:rPr lang="en-CA" dirty="0" smtClean="0"/>
              <a:t>Peritubular Capillaries</a:t>
            </a:r>
            <a:br>
              <a:rPr lang="en-CA" dirty="0" smtClean="0"/>
            </a:br>
            <a:r>
              <a:rPr lang="en-CA" sz="2400" dirty="0" smtClean="0"/>
              <a:t>by Patrick</a:t>
            </a:r>
            <a:endParaRPr lang="en-CA" dirty="0"/>
          </a:p>
        </p:txBody>
      </p:sp>
      <p:sp>
        <p:nvSpPr>
          <p:cNvPr id="1026" name="AutoShape 2" descr="data:image/jpeg;base64,/9j/4AAQSkZJRgABAQAAAQABAAD/2wCEAAkGBhQSEBIUEhQWFBUUFRYYFxcVGBYXFBgXGBUVGBgaFBYXGyYeGBslGhYVHy8gJScpLCwsFx8xNTAqNSYrLCkBCQoKDgwOGg8PGSkkHCQpKjIsLykvKSwsNCosKiwqKiwqKiwtKiwsMCotLiwpLC8qLiwqLCwtLywqLC8tLiwvKf/AABEIAPMA0AMBIgACEQEDEQH/xAAbAAEAAwEBAQEAAAAAAAAAAAAAAwQFAgYBB//EAEYQAAEDAgMEBwQIAggGAwAAAAEAAhEDIQQSMQVBUWEGEyIycYGRQlKhwRQjM3KSsbLwYtEVY4KTosLS8SQ0Q1Oz4XOD4v/EABkBAQADAQEAAAAAAAAAAAAAAAACBAUDAf/EADIRAAIBAgMFBwIGAwAAAAAAAAABAgMRBCExEjJBUXETImGBkaGx4fAUMzRSwdEjYnL/2gAMAwEAAhEDEQA/AP3FUcNtim9szF4vHBp9kkR2hPCbq8qTNksAjtaQbm7YAynlDR6eKAlOPpx3hu/xAFvqCPVGY9hEh0gkCbxJ09eK4bsxgMgGfE++H/AgRytovj9lMOXXsxF+BBH5D9koDtu0WESDI4iYvEeuYRxmykdiGgwTeJi5MeSj+gNyFo0IAO+wEDWdyVcA07yOyGm+oEkTMzBJ8ZvKAf0jT98aT6wR53FtV1UxrRF9SR4RMk8hCr09jtEiTB0FoHYDdCIJieV9F07ZLCIOYiCIJOh1531koC1SqhwlpkfsFdqvRhhDI1BINhJm+gAm4PrwKsIAiIgCIiAIiIAiIgCIiAIiIAiIgCIiA+ErLO3AWZmtzd+YINmszi43lpYY3SeC06rQWkO0gzPDes84yi7RubNAMNtDnOZc6ah3kPBAd/0zTuCbgwYFgQHZvADI/XhzE/W7YYRbMfAfegTpJylQsxtBwtcEyZDsozQCTuEip55jO+BxtERItHtZs1iC0Q6575I8/IDRo1MzQ6CJAMHW43rtVmYum1oGdoECJcNIEamdIXX06n/3Gfib/NATooPp1P32fib/ADWPjukeHFQt+lmmRYtAaRPiaZ/NRclHVk4U5Tyim+htYmlmbbvC7TzHHluPIlUcZXc5oc0OIyu7LcwPWAiGuydoaOHCddy52VtI1HHLUo1qeXvMMVA6dHsuIiLyPBXO5U/hf8Hx8wPUc16mmRacXZlJ2IrDMA0k9sgEEg3qES6d0MAG8HnbqtXrtFgDcicpsAXgEhskzDN3tbt1zHn6p/3SrC9PDNfiKsEFtyTGVpsM5Gs27EGTGvkvhxdUADKba9lxJ7Vg06Elt504kbtNQVsW1ttTwHz3KMpxgrydj1JvQnRQUcY1xi4PA/KF9fimgwTfzPrCiqsGtpNWPdl3tYqYxtXrHOYbNYCAZILvrLZRr7G+bc1xUxdYTDc0E+y4WDoBBmHS2XW3gN1KuOxzdG9s8G3Pnub5kL51b3anIODbu83Gw8h5roRKrq9aCQBAzQC1xJgEi+beYC7w1eo6qZaWtGaJBHCJmxNt3FXaVENED5k+ZNyV96wfED1j+YXmgMmpi63VxDi/Kbhjh7Lzu35mtEb5tqCuquNqlrhlMkOykMeN1W/8J7LLH3uYWsi9BUwNd7s2dobBsIIOp1mxtBkcVbREAREQEeJjI7MJGUyNZEGRCoUq9GLggmC6zzBBD5LiJgF4k/xXWi8CDOkXWc6tQJGpuNA/2nZIfG6WQQfdQHdB1F0NaDuiQ+IHaABdu7MgclEauHFtIkz281p0Ov8A0yBHu2UtDE0ZblN7R3rWDRM6WeInXMFMzB03AOAsWxqYLTJEib94+qA4qbRYAN5MwCCCS2QRcajKfRXMg4Ks7ZtMuzZb33nfm3T/ABu9VaQHOQcAon4KmdWMPi0H5KdEPU2tDz+29ktpMNagBTdTOYhlmke1LdJi88oNir7saKuHY4W6xoM+7aSfFpHqAr1ekHNc12jgQfAiCvAbQdVotdhxUpOpjMA7OwODSQSD2pB8t5hU8RJ0k3Hj8mlh4fioqEn3k+PL6M29pYjNTcbQQYLrk8/9lfwmMg+Go3EcQNy89so56bmudMmMwENFhZgIuBbcFr0nEOadxkfFZSk1308zrVoqN4HoHPtPKVkgFz2tG+SSfU/GVWOPrCQGhzRaGPGeOQcwA23ZvVRUsXnYKlFwJbLZiYIsZba43g6HXRd6+IhVcbp24lSnT2botY2qKQdmc1pGhJAvqIlUqOJfXcW4fLlb3qjpLZ3BoEZjvUG0aVGlDnl1epUHZLu09xuDlGjQDFosvuwTXptcHtYxjnOcZu+XbhBgWgXG5cdmnGo1LdLyppUtta8L5LxstXb7RJhjXoBxpuZUa1oe6mWBkj2spbo6OIMwt1u0+y1zmGHAEFpDpBEi1nG3Jeeq7Wmq7Dshr6wDQ9xhrWkHQalxGnMqTGvrYcAPLH02Na3M0FrmNgCcskEcd9lbpVpU6N9f7OVXDuo1eyb04XXxr5+xvUtr0iYzZTweCw+WcCfJQYh31rY0L2eGgWXW2a1lMuwznucBIAzupvPA+zB4iDwKjwwc80nmgKb3OaXDOGEHKLTSmb77Sp1qkmoxmrO6KcIpNtPgesRUG4WqP+paD2Yndbtm+qqswNZgDWOgZNwbAflcDYmwnIRY3zTqtIqmyizepqtfIzEcJbBGe9jHaLTryPJQ4elXaSTN8pcJZBtSzBvA2qa2v4QBsIsgU64iBBJBddp9im0g35O0n5rToNIa0EkmBJMSTv0sgPtWkHNLTcEEHwIgqFmzmAQBvB1OocXceLj6qepUDQSTAAJJ4AaqH6cy19YtBm5IFo4g+hQETtlMyFgEAjLvkNkaXsbWO5XAEzBfHPA1Maa8zA+KA6REQBERAYnSrFObTbTYYdVcGTpqQNfMfFVanRbDimWhuYss90nNJAM8BqDAtBVvpVgXVKOZnepuDxGpA1jnof7Kiwe3GZTXuWODRVDQXOp1BaS0SS0iBI0yg6EkVZ01Uk4y4rI0Y1J06EZU3o3tW58L+WhVoYdtJoa11m6B1ypaFAvdA9dB/stw4Om68C97afBS06QboAFVhgZX70siEsXfPiRMwoazKADbfvK87s/Et6k1LMcJNQCxzgdrMONl6ipUAEkwF5Hpe/DnICA173DM/KQ4Mm5MCTwHmp4ylGSSTStwJYNdpLYaeb1WfUh2bsypVcK4cG1Hlxa093JEAGLi28fNWKWGrvqBrixgIMkS82B0BAA03qpiNry6myiyrldafs3OaAOzTInKNJOsDcpMXhOpLXYdjussIZmcDIv1gvIjfrdUUopxTzd8+hpyU2+9ZNru5LLr9Uy66lSoNlw1uXO7TpMXJO/RRY7EmqWU2E5XMLnnV3VyBDZ4yfATGqsYrBmtSDagdTcWiRvGh8xIWNhME+hiqLX1CW1BkDuA3ASbQcq5JSba4s5UlGScm++r+PDgbOynvo4hlLO59N4IAecxaWtzDKeEAiPBXX2qN/8AkP6nKlgKQfiXPonOyjLSC6S6o+MxYd0NAEGxJMRcqxXrtcCR77hBFwcxNwdDF1cqqUKUXLOzKlR3qeNlfrn/ABY06ONFVjjScCRIEzrukawqWJfXAGUPgC89WXEmeFgZy8o4K/gsMGN0AJu7mf3byVhasHJxTlqZ0rXy0Mk4eqSCRMG0loMCq0jNFpyhfabMQQZ1EZQckd4HtROl9PzWqimRM/B9dmbnkggzIYIPPKTJ8IWgiICLFUc7HtmMzS2eEghVDs1ti4ieyJj3S8iC4kz2uO5XMS2WOE5bG9jFtYKz6OyBAMgmxBy3AzPdaTI79uEDwQHwbEaGRInsiYO5zTpm0OUAgEL6NksBABE2NxMhrqUTJkx1YGu9faWxQGxmvAEgQRBBJbJMEwNPFcVNjiwLwJPdDYaey0HszynXWCgL7sGCSZffg94HoHQF8+hN4v8A7yp/qU7WwAOC+oCv9Cbxf/eVP9SfQm8X/wB5U/1KYPEkTcQY5GY/I+i6QFf6E3i/+8qf6li43oy5jzWwjiypvaXEtdv3m0+nhqvRIoygpLM60q0qTvH6PqYOB6VtnJiB1FQa5pDDzB3eduZVrFdJsOwwagceDJef8MhXMZs+nVEVGNeOYuPA6jyWJU6FUw7NRqVKTtxBn+R+K5PtUsrMtw/CTd53j4LNeub9mR4/bFWqR1FFwEGHVRkHiBv/APazMNsuoXZnsmr79R46sfdawE/vctWr9Loj6wDEsHtM7NUeUX8L+Kmw3VYpvYfMXynMx7TpfK4HzFln1aU5VLpXvz1++haVTsodxLZ5q79XqujSGC2Cc3WGtneRBcBoPdaJsPiruJoZKbmUzD3A9s3I3T8bDisvZ+MLMUKWYuljXDNJdlLnNILvaggQTe5WztBmh3RB9bfvmpx2VSlOEbSRTnObmtp/BgVdmMj6vK2q24dLsxI98knMDv8AHcs3aT/pFehTLX0yA7ODu3nI7eIab81stqPphwIFWnJIu1tVl57JdDXgeIPiFj7NeatarXjsmGNncDHpYD8SqSvsp3Tv6o1KLkrzbvZZO/F5fd/I3dhNDa7mtAANCmYGktfUaPgAu8Vhg6qwjsuzntD72jh7Qvp6QVLsmnNfEOFwwU6QP3Gku+Ll077Vv33fqCuVU1CCfMzZu9RvwXwXW4oiQ8QQCZElpA1IO48jfx1Xxm0W75aeDoBvEb7zO6VNXALHZtIM+EXWdVpUsmYvJzADNLZhxYBYiBEt3WmdStMzy47aDACZ0zDnLJzATvsVZWXWwdIwS4uBMAAg9/hv/wCpOuhGsBaNKqHCWkEcjKA7REQEeIo52OafaaRx1Eab1Sfsm8ggXJ00u2C29iA2B4+uiiAo4TZgYQQbiJtE9gNO/eRKq0tkukzAjKBI78Ekl8OPe0PHgthEBmjY/EibwYNpEAC+gNx5eK+N2QYPakw6CeLohxAi+s+Oq01B9MZmLZgt1kEDRp1Ig2c31QFR2zH9o5xLg4GxgZjUNr3jOPTdut4TDlgcCdXEjkDxO+8358lJ17feGsajXh48lz9Jbmy5hN7eGo8b6ICVVtosqmm4UXNa+0FwkC9/gpK2Ja0EuIERPG5gW5my4rVzORne3nc0cTz4Df4InYHnqlHaOYNbXol2p7Nmji7seg3+RI5xhx1FhfVxOHY0b3iByvkXp6FANEDfck6k8SpCF27V8l6IjY8oOkWJotz1WU61IGDUoOnL43+Q8VbxmzKWJYMRQdkfGZtRtpjUPHG0cfHRamL2c1xzCGusHGLPZo5rx7QImJ0N/HB6OM6nEYnCE9nv0590gA/At9CvJxjVg8s19+x0pVJ0pJxZar1mUnMe8wGkAui+o15Tf1WxicYxrJcQQ7QC5dOgaB3ieAWY+k17mB4Ba6xB5tj81h7Q2VVpVKdNt2S7qqpaXOpAjthsd0wNYmJgiTGLhJ7EG3pc0OxjWsr2l46W8PFe5JtSajxQogio+esAdmbTbwc4b4InWNBMhSt2HXo0+raaYaZGftZuM5NA7XetXY+HpYduVoMnvPdEuPODYK5jawIaAQbzbhBHzScKUqcpq1/A6PEyjanBXiuL4vn/AEvUbGoNZQYGi0X4kz2iTxJkqmao68N35nHy6wDXxKvbL+yHi79RWM4P+nsOUdXkcM03zdc05Y8BMrpVzhTfT4Kib25eZ6NwkQqJ2QJBzvtlju6g0zPd/q2/FX0WiVCiNkt4uiQYtc9m5tN8oU+DwYpNyt08psABMATYAKdEAREQBERAEREAWe/ZbTUc8m7i0xA3GmQCd/2Q9StBUK2yg5+afak63swbiLjIIPM2QHDNlNkkvLiZEmCbxx39ndHgF3R2e0hhmQAMpgAxmY8TxPZF7KP+hYyhroDchIy6luW9iL9n48gpK+yszGtzEQzIY39mAfK580Afs5rnkzqQ7Qa9j2t47At/6i61gEwIkyfFUBsYcR3SBawJMyJJI14rRQBERAF5fbw6raGDq+/NN3rA/wDJ8F6heY6fNihTqDWnVafg75wu1Dftzy9SMtC7iO8I/wC5/mKm2vjm0y3OQMxDW83OzGB5MRrc1UcM8/DMFT6SUMz6XZnK9rtAYhlaDyuW/BYFrU6l/wB1i/rKKO9jVhiKWdpg5nCDpY2590gq07Z7zazRvOp8lQ6OM6rE4qjuDg9o5GfkWjyXolZp4SlKKbWa/gYiXZ1Go6ZNdGrnFKkGtAGgCyo+saf4z+pbCxapsZ/d1HHPZULcGc6ObZp0MYx5Ia4Eix8rGOKnVDZuEAJqZQHOESBeBz/egV9XaMpTgpSWbOM0lKyCIi6kAiIgCIiAIiIAiIgCIiAIiIAiIgCxOmNHNg6k7sp/xBbayelTowdYn3R+pq6Ut9dUePQg2HiRUbScCDLRMcRTgjxBkKxtXU+DfzK8ls/DVcE9lVpL6Tg0vbvEsEmOWYwfIr1OPrh4zNMtcxpB5ElZmMhGEJbMrpyv76PoW6V3JNogpOjabx71AH0Lf5LcoVg9rXDRwBHgRIXnDJ2m/LEtob9JgRPm4Lb2Ox7cPRFQBrxTYHAXAIaJE740Vmlx6s9xS3P+YlxYTxJYOJ/fxKsUsXVFV3WQGAxAjjZ066RM89IUVHv0/L/Ks/FVI1ZRiubT9j2lFwuzZa2AANAvqItYphERAEREAREQBERAEREARQPqHrA0QABJtJN4gcF2zENJLQ4EjUAiR5ICRERAEXPWCYm/BdIAsTpmYwNfwb+tq1KuKAOUDM73R+bjo0ePlKw+mOHJwVYvM9yGjuD6xn4jzPkAulLfj1R49CfZL2vy2lpYBcWIyNFuI5rz2Gx4o1quHc7sB5DCTpDpg+vrPFTs6SdynhgalUsABAMA5Ggm+pEeHErjaPRhrKLi4/WBudzrkTeRzEDXjfksjE0pQg9tW7z+TYwU6TvGb1SWXPn5GxsFmfF4utuzCmP7MA/pavQrB6FUcuEafec8/HL/AJVvK9R3E+efqUsY/wDM48svTIp7QpWzDdY+G74/mVRcx3XMykDxaXfk4QtPHfZny/MLPpH65vms7ExSxEWuNvkUneD8y89tTK/tNLspyw0th0WmXHeqxc8BvVh4F5z9o5uzAcXEw2M1xw9b2Ic4McWiXBpgcTFvis2niKoDoa5xJ7MtIm7pm/ZEBusany1iqc0+vbYCbT2jMkMaIJ3XB3i8qSo6tMtzHsiMzQIOWrNhG/Jb/dWMI5xeZJLSxsS3LfM/N592yuIDMGJqCqxrjYuI0bJb9Zc3kWazQbz5aaIgCIiAL450CTYBfVFiqOem9umZrhPiCEBKizK2Cc593NDjeBMwAGluvcJueZX3DbPcKmYkQNNdO32QJs0Zh+EcoAtD7Y/cH6iqlTAF8gPEBziIF7uuHXuLObCtj7Y/cH6nKtV2VmzS7XNGtiTUg2Oozj8KA5ZsyHCHAgZCWmTMNLZJ18BpbRKOxoAl0kb+c0zmjc7sH8RXVPZZbUDgRA5GQM1Q5ReIh4H9nwjRQGXS2MRq4R2ZgHtZSwy69ycpn72/eo7Nc2oL2DSM2h7rWhrTmmLE6an11EQHFKiGiGiPmeJO881ldLmzgq/3R8HArYWV0oH/AAdf7h+S6U99dUePQqdH8BTpZOraBma0k6kzTa65N9ZtoqfSd7+seA7sdRVzNi5I6mDM7pPqVf2TVAp4dxMDqaZJNh9mQSfRYu1NoOruqdRTzNh7TUNm5TBIbMD2RfXksjFSdpX/AHvXoaWEpuU4taJLw4no+jLYwlH7s+pJ+a1FldF6k4Sj90j0cR8lqrQp7i6Iq4j86fV/JXx3cPi39QWc0w9rtY4eBWjju4fFv6gsVtZxqVGfxNDeUsaT8T8VlY1tVouOqS+TpR3bGns7aRqOe1zcpb4kRJAvG+JV9RYagGNjXieJUq1KSkoLbeZXm033dAiIuhAKhisVNhp+a+4nFTYafmqpUkiLZsIiKJIKLEsJY4A5SQRPC2qlUOLo56b2ixc1w9QQgIMHg8ri4xMRAJOUTMAndf4q5mvG9ZrtmvzyKhgunWD3aYE2v3CI4O1XL9l1IEPNv4nTBayRmIJHaaXf7oC5SbFV8mZa0jkJcIHKb8b+EWVWpNiod8U2336uVWri6oc8hpy3DZAiWkSYBzHNL4mB2W3EygNNFmHH1JEN1cQQQ4QAQACZ1cLzuiLrirjauTuwS2QQ15uWiGge9JN+WiA1kWd9MqCezaY0cSLMJceIGZ1v4dVLh8U9zQQ1pmbyW6OI0IJGk+aAuKht0f8ADVt/Yd+Sn6yp7g/H/wDlUduYt7cNWJYLU3e3yMeypQ3kGeYoUKzsCA/tyKRYG97qmnNeBrAPE+K2Nn42jUGWlAFgGGzgDG7fcm662BnFOgMgtSZ7X9Wzl/Eqm2thsc973DqSO1LCCLAknLAg21CzMV39p/7v+jQw2w7Qk2sl4+xp9EbUHN9yrUaPIz81trD6HUC3CNJ1e5zvUx+QC3FdpbiOGLt287c2V8d3D4t/UFkbP2exuKe8DtVcpd4tZlEei18d3PNv6gqOF+2Hh8nLPxH6mC6fJ7S3H5msiItQqglUcVipsNPzXWNqHTQfmqZUkiLYlfJRCvTw2URFAmEREAREQFdv2rvuN/U9VHYyoM0NmMxvOgdUgCBwDRP7N51E5w4GLQQRMgSRF7G54qVAZtHHP63KRYmIgjQ1AXDl2G7/AGhynSREBy9gIgiQdxuF9a0AQLAcF9RAF5DpgMrcSZcTVZhmQT2R9ZVNhFtD6r168704ozhS7e17TPGM0A8pPxXWj+ZHqeS0NLBMy1CBoAQPAZAPgFjdM60UnxvLB8JPwUFTpSXvd9EpuqGCS5whjRAJ1Ik2NreaoYjAmth3V6jnPeWlw3NAHADkCsrEUpwp2nk3N/yamC2HWjJvJWPcYGhkpU2j2WNHoAFX2ttTqQ20lxgeQnzPAKbZlbNRpO95jT6tCmq0g4Qf34K5JNwtB2dsii8qj2888ynUxQezSDLZHmNDvVfCfbDw+Tl9dRhwDtxBB+a+YX7Zvh8nLH25Trx29U0vcsJJRduRroiLcKRxVphwgrMqUyCQVrKHE0Mw57l6meNGZCL69sWXxTImyiIuZMIiIAiIgCIqGIFQOdlkt7wgjUjLlvNhd+h3IC+iyH4iuGnskugR3QAYNja8kDTj7MSbuIr1QRlph4+/lPoWx8UBaRUP6QcNWBv3i8D8XVx8VJTxLnd0Uz4VCfyYgLa8708qRgnD3nsA/FPyW1nqe6z8bv8AQvN9N6j+roBzWgGuzRxO527KOK7UPzF1Iy0LhdlxLqc93DsGWRwrAmPJvwVDBf8AI/8A0VP/ABvXPSHaLGYh4ojPiKgbT7NyAM0TG8ZnGPCbBRCs6jg3Cq0tID6YEX7THZSb6X1WXXjKMbyVk55ehpYZbUko65HpOjv/ACtD7gWkqOwmRhqA/q2/EAq8rcN1FStnUl1fyVMeO6efyJ+QVLDfbN8Pk5XdoGzRz+R/mqVAfXN/fFZVf9VHyO1PcfRmwiItgqBERAVsXh5uNfzWfK2VRxmG9oef81JMi0XkRFEkEREAREQBZ+IqVg/sgZS6BY2EN1gE3Jfe0ZR56CIDMNarY9qS0yMsAOzM3wSQAXcZjer+Gc4saXCHFozDgYEj1UiIAoqmGa7vNB8QCfVSogK/0MDuue3wcSPR0heb6e4KocJmDg7q3tddsGDLdQY1cNy9YuK9EPa5rhLXAgg6EGxU6ctiSkeNXR5Po5s1lLqnsp5y9odnDmuPaaSQM2WL7h5yuulWJzNNMA56jmtAc08tCRHAWO9RUdiYjD1S3DVA5ky1tTdLSeHA7iPBXMFsqqcU2riXBzh3Wt7rbO5fviqGJW233r3nr7WZo4W0GqjystOLZ6KhSyta0aNAHoIUiIrhQbvmQ1aOYjkD8Y/ks/ZOV7C5rg6K1USDMRWfaeQtC1lHRoNYCGgAEudbi5xc4+ZJPmuTpQb2msz1SaJERF1IhERAF8X1EAREQBERAEREAREQBERAEREAREQGfiZbUzeBE6aQRPgvuHl9TNFvhpAAO/WVfRVfw/evfK97eJ17TK1swiIrRyCIiAIiIAiIgCIiAIiIAiIgCIiAIiIAiIgCIiAIiIAiIgCIiAIiIAiIgCIiAIiID//Z"/>
          <p:cNvSpPr>
            <a:spLocks noChangeAspect="1" noChangeArrowheads="1"/>
          </p:cNvSpPr>
          <p:nvPr/>
        </p:nvSpPr>
        <p:spPr bwMode="auto">
          <a:xfrm>
            <a:off x="155575" y="-1104900"/>
            <a:ext cx="1981200" cy="2314575"/>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028" name="AutoShape 4" descr="data:image/jpeg;base64,/9j/4AAQSkZJRgABAQAAAQABAAD/2wCEAAkGBhQSEBIUEhQWFBUUFRYYFxcVGBYXFBgXGBUVGBgaFBYXGyYeGBslGhYVHy8gJScpLCwsFx8xNTAqNSYrLCkBCQoKDgwOGg8PGSkkHCQpKjIsLykvKSwsNCosKiwqKiwqKiwtKiwsMCotLiwpLC8qLiwqLCwtLywqLC8tLiwvKf/AABEIAPMA0AMBIgACEQEDEQH/xAAbAAEAAwEBAQEAAAAAAAAAAAAAAwQFAgYBB//EAEYQAAEDAgMEBwQIAggGAwAAAAEAAhEDIQQSMQVBUWEGEyIycYGRQlKhwRQjM3KSsbLwYtEVY4KTosLS8SQ0Q1Oz4XOD4v/EABkBAQADAQEAAAAAAAAAAAAAAAACBAUDAf/EADIRAAIBAgMFBwIGAwAAAAAAAAABAgMRBCExEjJBUXETImGBkaGx4fAUMzRSwdEjYnL/2gAMAwEAAhEDEQA/AP3FUcNtim9szF4vHBp9kkR2hPCbq8qTNksAjtaQbm7YAynlDR6eKAlOPpx3hu/xAFvqCPVGY9hEh0gkCbxJ09eK4bsxgMgGfE++H/AgRytovj9lMOXXsxF+BBH5D9koDtu0WESDI4iYvEeuYRxmykdiGgwTeJi5MeSj+gNyFo0IAO+wEDWdyVcA07yOyGm+oEkTMzBJ8ZvKAf0jT98aT6wR53FtV1UxrRF9SR4RMk8hCr09jtEiTB0FoHYDdCIJieV9F07ZLCIOYiCIJOh1531koC1SqhwlpkfsFdqvRhhDI1BINhJm+gAm4PrwKsIAiIgCIiAIiIAiIgCIiAIiIAiIgCIiA+ErLO3AWZmtzd+YINmszi43lpYY3SeC06rQWkO0gzPDes84yi7RubNAMNtDnOZc6ah3kPBAd/0zTuCbgwYFgQHZvADI/XhzE/W7YYRbMfAfegTpJylQsxtBwtcEyZDsozQCTuEip55jO+BxtERItHtZs1iC0Q6575I8/IDRo1MzQ6CJAMHW43rtVmYum1oGdoECJcNIEamdIXX06n/3Gfib/NATooPp1P32fib/ADWPjukeHFQt+lmmRYtAaRPiaZ/NRclHVk4U5Tyim+htYmlmbbvC7TzHHluPIlUcZXc5oc0OIyu7LcwPWAiGuydoaOHCddy52VtI1HHLUo1qeXvMMVA6dHsuIiLyPBXO5U/hf8Hx8wPUc16mmRacXZlJ2IrDMA0k9sgEEg3qES6d0MAG8HnbqtXrtFgDcicpsAXgEhskzDN3tbt1zHn6p/3SrC9PDNfiKsEFtyTGVpsM5Gs27EGTGvkvhxdUADKba9lxJ7Vg06Elt504kbtNQVsW1ttTwHz3KMpxgrydj1JvQnRQUcY1xi4PA/KF9fimgwTfzPrCiqsGtpNWPdl3tYqYxtXrHOYbNYCAZILvrLZRr7G+bc1xUxdYTDc0E+y4WDoBBmHS2XW3gN1KuOxzdG9s8G3Pnub5kL51b3anIODbu83Gw8h5roRKrq9aCQBAzQC1xJgEi+beYC7w1eo6qZaWtGaJBHCJmxNt3FXaVENED5k+ZNyV96wfED1j+YXmgMmpi63VxDi/Kbhjh7Lzu35mtEb5tqCuquNqlrhlMkOykMeN1W/8J7LLH3uYWsi9BUwNd7s2dobBsIIOp1mxtBkcVbREAREQEeJjI7MJGUyNZEGRCoUq9GLggmC6zzBBD5LiJgF4k/xXWi8CDOkXWc6tQJGpuNA/2nZIfG6WQQfdQHdB1F0NaDuiQ+IHaABdu7MgclEauHFtIkz281p0Ov8A0yBHu2UtDE0ZblN7R3rWDRM6WeInXMFMzB03AOAsWxqYLTJEib94+qA4qbRYAN5MwCCCS2QRcajKfRXMg4Ks7ZtMuzZb33nfm3T/ABu9VaQHOQcAon4KmdWMPi0H5KdEPU2tDz+29ktpMNagBTdTOYhlmke1LdJi88oNir7saKuHY4W6xoM+7aSfFpHqAr1ekHNc12jgQfAiCvAbQdVotdhxUpOpjMA7OwODSQSD2pB8t5hU8RJ0k3Hj8mlh4fioqEn3k+PL6M29pYjNTcbQQYLrk8/9lfwmMg+Go3EcQNy89so56bmudMmMwENFhZgIuBbcFr0nEOadxkfFZSk1308zrVoqN4HoHPtPKVkgFz2tG+SSfU/GVWOPrCQGhzRaGPGeOQcwA23ZvVRUsXnYKlFwJbLZiYIsZba43g6HXRd6+IhVcbp24lSnT2botY2qKQdmc1pGhJAvqIlUqOJfXcW4fLlb3qjpLZ3BoEZjvUG0aVGlDnl1epUHZLu09xuDlGjQDFosvuwTXptcHtYxjnOcZu+XbhBgWgXG5cdmnGo1LdLyppUtta8L5LxstXb7RJhjXoBxpuZUa1oe6mWBkj2spbo6OIMwt1u0+y1zmGHAEFpDpBEi1nG3Jeeq7Wmq7Dshr6wDQ9xhrWkHQalxGnMqTGvrYcAPLH02Na3M0FrmNgCcskEcd9lbpVpU6N9f7OVXDuo1eyb04XXxr5+xvUtr0iYzZTweCw+WcCfJQYh31rY0L2eGgWXW2a1lMuwznucBIAzupvPA+zB4iDwKjwwc80nmgKb3OaXDOGEHKLTSmb77Sp1qkmoxmrO6KcIpNtPgesRUG4WqP+paD2Yndbtm+qqswNZgDWOgZNwbAflcDYmwnIRY3zTqtIqmyizepqtfIzEcJbBGe9jHaLTryPJQ4elXaSTN8pcJZBtSzBvA2qa2v4QBsIsgU64iBBJBddp9im0g35O0n5rToNIa0EkmBJMSTv0sgPtWkHNLTcEEHwIgqFmzmAQBvB1OocXceLj6qepUDQSTAAJJ4AaqH6cy19YtBm5IFo4g+hQETtlMyFgEAjLvkNkaXsbWO5XAEzBfHPA1Maa8zA+KA6REQBERAYnSrFObTbTYYdVcGTpqQNfMfFVanRbDimWhuYss90nNJAM8BqDAtBVvpVgXVKOZnepuDxGpA1jnof7Kiwe3GZTXuWODRVDQXOp1BaS0SS0iBI0yg6EkVZ01Uk4y4rI0Y1J06EZU3o3tW58L+WhVoYdtJoa11m6B1ypaFAvdA9dB/stw4Om68C97afBS06QboAFVhgZX70siEsXfPiRMwoazKADbfvK87s/Et6k1LMcJNQCxzgdrMONl6ipUAEkwF5Hpe/DnICA173DM/KQ4Mm5MCTwHmp4ylGSSTStwJYNdpLYaeb1WfUh2bsypVcK4cG1Hlxa093JEAGLi28fNWKWGrvqBrixgIMkS82B0BAA03qpiNry6myiyrldafs3OaAOzTInKNJOsDcpMXhOpLXYdjussIZmcDIv1gvIjfrdUUopxTzd8+hpyU2+9ZNru5LLr9Uy66lSoNlw1uXO7TpMXJO/RRY7EmqWU2E5XMLnnV3VyBDZ4yfATGqsYrBmtSDagdTcWiRvGh8xIWNhME+hiqLX1CW1BkDuA3ASbQcq5JSba4s5UlGScm++r+PDgbOynvo4hlLO59N4IAecxaWtzDKeEAiPBXX2qN/8AkP6nKlgKQfiXPonOyjLSC6S6o+MxYd0NAEGxJMRcqxXrtcCR77hBFwcxNwdDF1cqqUKUXLOzKlR3qeNlfrn/ABY06ONFVjjScCRIEzrukawqWJfXAGUPgC89WXEmeFgZy8o4K/gsMGN0AJu7mf3byVhasHJxTlqZ0rXy0Mk4eqSCRMG0loMCq0jNFpyhfabMQQZ1EZQckd4HtROl9PzWqimRM/B9dmbnkggzIYIPPKTJ8IWgiICLFUc7HtmMzS2eEghVDs1ti4ieyJj3S8iC4kz2uO5XMS2WOE5bG9jFtYKz6OyBAMgmxBy3AzPdaTI79uEDwQHwbEaGRInsiYO5zTpm0OUAgEL6NksBABE2NxMhrqUTJkx1YGu9faWxQGxmvAEgQRBBJbJMEwNPFcVNjiwLwJPdDYaey0HszynXWCgL7sGCSZffg94HoHQF8+hN4v8A7yp/qU7WwAOC+oCv9Cbxf/eVP9SfQm8X/wB5U/1KYPEkTcQY5GY/I+i6QFf6E3i/+8qf6li43oy5jzWwjiypvaXEtdv3m0+nhqvRIoygpLM60q0qTvH6PqYOB6VtnJiB1FQa5pDDzB3eduZVrFdJsOwwagceDJef8MhXMZs+nVEVGNeOYuPA6jyWJU6FUw7NRqVKTtxBn+R+K5PtUsrMtw/CTd53j4LNeub9mR4/bFWqR1FFwEGHVRkHiBv/APazMNsuoXZnsmr79R46sfdawE/vctWr9Loj6wDEsHtM7NUeUX8L+Kmw3VYpvYfMXynMx7TpfK4HzFln1aU5VLpXvz1++haVTsodxLZ5q79XqujSGC2Cc3WGtneRBcBoPdaJsPiruJoZKbmUzD3A9s3I3T8bDisvZ+MLMUKWYuljXDNJdlLnNILvaggQTe5WztBmh3RB9bfvmpx2VSlOEbSRTnObmtp/BgVdmMj6vK2q24dLsxI98knMDv8AHcs3aT/pFehTLX0yA7ODu3nI7eIab81stqPphwIFWnJIu1tVl57JdDXgeIPiFj7NeatarXjsmGNncDHpYD8SqSvsp3Tv6o1KLkrzbvZZO/F5fd/I3dhNDa7mtAANCmYGktfUaPgAu8Vhg6qwjsuzntD72jh7Qvp6QVLsmnNfEOFwwU6QP3Gku+Ll077Vv33fqCuVU1CCfMzZu9RvwXwXW4oiQ8QQCZElpA1IO48jfx1Xxm0W75aeDoBvEb7zO6VNXALHZtIM+EXWdVpUsmYvJzADNLZhxYBYiBEt3WmdStMzy47aDACZ0zDnLJzATvsVZWXWwdIwS4uBMAAg9/hv/wCpOuhGsBaNKqHCWkEcjKA7REQEeIo52OafaaRx1Eab1Sfsm8ggXJ00u2C29iA2B4+uiiAo4TZgYQQbiJtE9gNO/eRKq0tkukzAjKBI78Ekl8OPe0PHgthEBmjY/EibwYNpEAC+gNx5eK+N2QYPakw6CeLohxAi+s+Oq01B9MZmLZgt1kEDRp1Ig2c31QFR2zH9o5xLg4GxgZjUNr3jOPTdut4TDlgcCdXEjkDxO+8358lJ17feGsajXh48lz9Jbmy5hN7eGo8b6ICVVtosqmm4UXNa+0FwkC9/gpK2Ja0EuIERPG5gW5my4rVzORne3nc0cTz4Df4InYHnqlHaOYNbXol2p7Nmji7seg3+RI5xhx1FhfVxOHY0b3iByvkXp6FANEDfck6k8SpCF27V8l6IjY8oOkWJotz1WU61IGDUoOnL43+Q8VbxmzKWJYMRQdkfGZtRtpjUPHG0cfHRamL2c1xzCGusHGLPZo5rx7QImJ0N/HB6OM6nEYnCE9nv0590gA/At9CvJxjVg8s19+x0pVJ0pJxZar1mUnMe8wGkAui+o15Tf1WxicYxrJcQQ7QC5dOgaB3ieAWY+k17mB4Ba6xB5tj81h7Q2VVpVKdNt2S7qqpaXOpAjthsd0wNYmJgiTGLhJ7EG3pc0OxjWsr2l46W8PFe5JtSajxQogio+esAdmbTbwc4b4InWNBMhSt2HXo0+raaYaZGftZuM5NA7XetXY+HpYduVoMnvPdEuPODYK5jawIaAQbzbhBHzScKUqcpq1/A6PEyjanBXiuL4vn/AEvUbGoNZQYGi0X4kz2iTxJkqmao68N35nHy6wDXxKvbL+yHi79RWM4P+nsOUdXkcM03zdc05Y8BMrpVzhTfT4Kib25eZ6NwkQqJ2QJBzvtlju6g0zPd/q2/FX0WiVCiNkt4uiQYtc9m5tN8oU+DwYpNyt08psABMATYAKdEAREQBERAEREAWe/ZbTUc8m7i0xA3GmQCd/2Q9StBUK2yg5+afak63swbiLjIIPM2QHDNlNkkvLiZEmCbxx39ndHgF3R2e0hhmQAMpgAxmY8TxPZF7KP+hYyhroDchIy6luW9iL9n48gpK+yszGtzEQzIY39mAfK580Afs5rnkzqQ7Qa9j2t47At/6i61gEwIkyfFUBsYcR3SBawJMyJJI14rRQBERAF5fbw6raGDq+/NN3rA/wDJ8F6heY6fNihTqDWnVafg75wu1Dftzy9SMtC7iO8I/wC5/mKm2vjm0y3OQMxDW83OzGB5MRrc1UcM8/DMFT6SUMz6XZnK9rtAYhlaDyuW/BYFrU6l/wB1i/rKKO9jVhiKWdpg5nCDpY2590gq07Z7zazRvOp8lQ6OM6rE4qjuDg9o5GfkWjyXolZp4SlKKbWa/gYiXZ1Go6ZNdGrnFKkGtAGgCyo+saf4z+pbCxapsZ/d1HHPZULcGc6ObZp0MYx5Ia4Eix8rGOKnVDZuEAJqZQHOESBeBz/egV9XaMpTgpSWbOM0lKyCIi6kAiIgCIiAIiIAiIgCIiAIiIAiIgCxOmNHNg6k7sp/xBbayelTowdYn3R+pq6Ut9dUePQg2HiRUbScCDLRMcRTgjxBkKxtXU+DfzK8ls/DVcE9lVpL6Tg0vbvEsEmOWYwfIr1OPrh4zNMtcxpB5ElZmMhGEJbMrpyv76PoW6V3JNogpOjabx71AH0Lf5LcoVg9rXDRwBHgRIXnDJ2m/LEtob9JgRPm4Lb2Ox7cPRFQBrxTYHAXAIaJE740Vmlx6s9xS3P+YlxYTxJYOJ/fxKsUsXVFV3WQGAxAjjZ066RM89IUVHv0/L/Ks/FVI1ZRiubT9j2lFwuzZa2AANAvqItYphERAEREAREQBERAEREARQPqHrA0QABJtJN4gcF2zENJLQ4EjUAiR5ICRERAEXPWCYm/BdIAsTpmYwNfwb+tq1KuKAOUDM73R+bjo0ePlKw+mOHJwVYvM9yGjuD6xn4jzPkAulLfj1R49CfZL2vy2lpYBcWIyNFuI5rz2Gx4o1quHc7sB5DCTpDpg+vrPFTs6SdynhgalUsABAMA5Ggm+pEeHErjaPRhrKLi4/WBudzrkTeRzEDXjfksjE0pQg9tW7z+TYwU6TvGb1SWXPn5GxsFmfF4utuzCmP7MA/pavQrB6FUcuEafec8/HL/AJVvK9R3E+efqUsY/wDM48svTIp7QpWzDdY+G74/mVRcx3XMykDxaXfk4QtPHfZny/MLPpH65vms7ExSxEWuNvkUneD8y89tTK/tNLspyw0th0WmXHeqxc8BvVh4F5z9o5uzAcXEw2M1xw9b2Ic4McWiXBpgcTFvis2niKoDoa5xJ7MtIm7pm/ZEBusany1iqc0+vbYCbT2jMkMaIJ3XB3i8qSo6tMtzHsiMzQIOWrNhG/Jb/dWMI5xeZJLSxsS3LfM/N592yuIDMGJqCqxrjYuI0bJb9Zc3kWazQbz5aaIgCIiAL450CTYBfVFiqOem9umZrhPiCEBKizK2Cc593NDjeBMwAGluvcJueZX3DbPcKmYkQNNdO32QJs0Zh+EcoAtD7Y/cH6iqlTAF8gPEBziIF7uuHXuLObCtj7Y/cH6nKtV2VmzS7XNGtiTUg2Oozj8KA5ZsyHCHAgZCWmTMNLZJ18BpbRKOxoAl0kb+c0zmjc7sH8RXVPZZbUDgRA5GQM1Q5ReIh4H9nwjRQGXS2MRq4R2ZgHtZSwy69ycpn72/eo7Nc2oL2DSM2h7rWhrTmmLE6an11EQHFKiGiGiPmeJO881ldLmzgq/3R8HArYWV0oH/AAdf7h+S6U99dUePQqdH8BTpZOraBma0k6kzTa65N9ZtoqfSd7+seA7sdRVzNi5I6mDM7pPqVf2TVAp4dxMDqaZJNh9mQSfRYu1NoOruqdRTzNh7TUNm5TBIbMD2RfXksjFSdpX/AHvXoaWEpuU4taJLw4no+jLYwlH7s+pJ+a1FldF6k4Sj90j0cR8lqrQp7i6Iq4j86fV/JXx3cPi39QWc0w9rtY4eBWjju4fFv6gsVtZxqVGfxNDeUsaT8T8VlY1tVouOqS+TpR3bGns7aRqOe1zcpb4kRJAvG+JV9RYagGNjXieJUq1KSkoLbeZXm033dAiIuhAKhisVNhp+a+4nFTYafmqpUkiLZsIiKJIKLEsJY4A5SQRPC2qlUOLo56b2ixc1w9QQgIMHg8ri4xMRAJOUTMAndf4q5mvG9ZrtmvzyKhgunWD3aYE2v3CI4O1XL9l1IEPNv4nTBayRmIJHaaXf7oC5SbFV8mZa0jkJcIHKb8b+EWVWpNiod8U2336uVWri6oc8hpy3DZAiWkSYBzHNL4mB2W3EygNNFmHH1JEN1cQQQ4QAQACZ1cLzuiLrirjauTuwS2QQ15uWiGge9JN+WiA1kWd9MqCezaY0cSLMJceIGZ1v4dVLh8U9zQQ1pmbyW6OI0IJGk+aAuKht0f8ADVt/Yd+Sn6yp7g/H/wDlUduYt7cNWJYLU3e3yMeypQ3kGeYoUKzsCA/tyKRYG97qmnNeBrAPE+K2Nn42jUGWlAFgGGzgDG7fcm662BnFOgMgtSZ7X9Wzl/Eqm2thsc973DqSO1LCCLAknLAg21CzMV39p/7v+jQw2w7Qk2sl4+xp9EbUHN9yrUaPIz81trD6HUC3CNJ1e5zvUx+QC3FdpbiOGLt287c2V8d3D4t/UFkbP2exuKe8DtVcpd4tZlEei18d3PNv6gqOF+2Hh8nLPxH6mC6fJ7S3H5msiItQqglUcVipsNPzXWNqHTQfmqZUkiLYlfJRCvTw2URFAmEREAREQFdv2rvuN/U9VHYyoM0NmMxvOgdUgCBwDRP7N51E5w4GLQQRMgSRF7G54qVAZtHHP63KRYmIgjQ1AXDl2G7/AGhynSREBy9gIgiQdxuF9a0AQLAcF9RAF5DpgMrcSZcTVZhmQT2R9ZVNhFtD6r168704ozhS7e17TPGM0A8pPxXWj+ZHqeS0NLBMy1CBoAQPAZAPgFjdM60UnxvLB8JPwUFTpSXvd9EpuqGCS5whjRAJ1Ik2NreaoYjAmth3V6jnPeWlw3NAHADkCsrEUpwp2nk3N/yamC2HWjJvJWPcYGhkpU2j2WNHoAFX2ttTqQ20lxgeQnzPAKbZlbNRpO95jT6tCmq0g4Qf34K5JNwtB2dsii8qj2888ynUxQezSDLZHmNDvVfCfbDw+Tl9dRhwDtxBB+a+YX7Zvh8nLH25Trx29U0vcsJJRduRroiLcKRxVphwgrMqUyCQVrKHE0Mw57l6meNGZCL69sWXxTImyiIuZMIiIAiIgCIqGIFQOdlkt7wgjUjLlvNhd+h3IC+iyH4iuGnskugR3QAYNja8kDTj7MSbuIr1QRlph4+/lPoWx8UBaRUP6QcNWBv3i8D8XVx8VJTxLnd0Uz4VCfyYgLa8708qRgnD3nsA/FPyW1nqe6z8bv8AQvN9N6j+roBzWgGuzRxO527KOK7UPzF1Iy0LhdlxLqc93DsGWRwrAmPJvwVDBf8AI/8A0VP/ABvXPSHaLGYh4ojPiKgbT7NyAM0TG8ZnGPCbBRCs6jg3Cq0tID6YEX7THZSb6X1WXXjKMbyVk55ehpYZbUko65HpOjv/ACtD7gWkqOwmRhqA/q2/EAq8rcN1FStnUl1fyVMeO6efyJ+QVLDfbN8Pk5XdoGzRz+R/mqVAfXN/fFZVf9VHyO1PcfRmwiItgqBERAVsXh5uNfzWfK2VRxmG9oef81JMi0XkRFEkEREAREQBZ+IqVg/sgZS6BY2EN1gE3Jfe0ZR56CIDMNarY9qS0yMsAOzM3wSQAXcZjer+Gc4saXCHFozDgYEj1UiIAoqmGa7vNB8QCfVSogK/0MDuue3wcSPR0heb6e4KocJmDg7q3tddsGDLdQY1cNy9YuK9EPa5rhLXAgg6EGxU6ctiSkeNXR5Po5s1lLqnsp5y9odnDmuPaaSQM2WL7h5yuulWJzNNMA56jmtAc08tCRHAWO9RUdiYjD1S3DVA5ky1tTdLSeHA7iPBXMFsqqcU2riXBzh3Wt7rbO5fviqGJW233r3nr7WZo4W0GqjystOLZ6KhSyta0aNAHoIUiIrhQbvmQ1aOYjkD8Y/ks/ZOV7C5rg6K1USDMRWfaeQtC1lHRoNYCGgAEudbi5xc4+ZJPmuTpQb2msz1SaJERF1IhERAF8X1EAREQBERAEREAREQBERAEREAREQGfiZbUzeBE6aQRPgvuHl9TNFvhpAAO/WVfRVfw/evfK97eJ17TK1swiIrRyCIiAIiIAiIgCIiAIiIAiIgCIiAIiIAiIgCIiAIiIAiIgCIiAIiIAiIgCIiAIiID//Z"/>
          <p:cNvSpPr>
            <a:spLocks noChangeAspect="1" noChangeArrowheads="1"/>
          </p:cNvSpPr>
          <p:nvPr/>
        </p:nvSpPr>
        <p:spPr bwMode="auto">
          <a:xfrm>
            <a:off x="155575" y="-1104900"/>
            <a:ext cx="1981200" cy="2314575"/>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030" name="AutoShape 6" descr="data:image/jpeg;base64,/9j/4AAQSkZJRgABAQAAAQABAAD/2wCEAAkGBhQSEBIUEhQWFBUUFRYYFxcVGBYXFBgXGBUVGBgaFBYXGyYeGBslGhYVHy8gJScpLCwsFx8xNTAqNSYrLCkBCQoKDgwOGg8PGSkkHCQpKjIsLykvKSwsNCosKiwqKiwqKiwtKiwsMCotLiwpLC8qLiwqLCwtLywqLC8tLiwvKf/AABEIAPMA0AMBIgACEQEDEQH/xAAbAAEAAwEBAQEAAAAAAAAAAAAAAwQFAgYBB//EAEYQAAEDAgMEBwQIAggGAwAAAAEAAhEDIQQSMQVBUWEGEyIycYGRQlKhwRQjM3KSsbLwYtEVY4KTosLS8SQ0Q1Oz4XOD4v/EABkBAQADAQEAAAAAAAAAAAAAAAACBAUDAf/EADIRAAIBAgMFBwIGAwAAAAAAAAABAgMRBCExEjJBUXETImGBkaGx4fAUMzRSwdEjYnL/2gAMAwEAAhEDEQA/AP3FUcNtim9szF4vHBp9kkR2hPCbq8qTNksAjtaQbm7YAynlDR6eKAlOPpx3hu/xAFvqCPVGY9hEh0gkCbxJ09eK4bsxgMgGfE++H/AgRytovj9lMOXXsxF+BBH5D9koDtu0WESDI4iYvEeuYRxmykdiGgwTeJi5MeSj+gNyFo0IAO+wEDWdyVcA07yOyGm+oEkTMzBJ8ZvKAf0jT98aT6wR53FtV1UxrRF9SR4RMk8hCr09jtEiTB0FoHYDdCIJieV9F07ZLCIOYiCIJOh1531koC1SqhwlpkfsFdqvRhhDI1BINhJm+gAm4PrwKsIAiIgCIiAIiIAiIgCIiAIiIAiIgCIiA+ErLO3AWZmtzd+YINmszi43lpYY3SeC06rQWkO0gzPDes84yi7RubNAMNtDnOZc6ah3kPBAd/0zTuCbgwYFgQHZvADI/XhzE/W7YYRbMfAfegTpJylQsxtBwtcEyZDsozQCTuEip55jO+BxtERItHtZs1iC0Q6575I8/IDRo1MzQ6CJAMHW43rtVmYum1oGdoECJcNIEamdIXX06n/3Gfib/NATooPp1P32fib/ADWPjukeHFQt+lmmRYtAaRPiaZ/NRclHVk4U5Tyim+htYmlmbbvC7TzHHluPIlUcZXc5oc0OIyu7LcwPWAiGuydoaOHCddy52VtI1HHLUo1qeXvMMVA6dHsuIiLyPBXO5U/hf8Hx8wPUc16mmRacXZlJ2IrDMA0k9sgEEg3qES6d0MAG8HnbqtXrtFgDcicpsAXgEhskzDN3tbt1zHn6p/3SrC9PDNfiKsEFtyTGVpsM5Gs27EGTGvkvhxdUADKba9lxJ7Vg06Elt504kbtNQVsW1ttTwHz3KMpxgrydj1JvQnRQUcY1xi4PA/KF9fimgwTfzPrCiqsGtpNWPdl3tYqYxtXrHOYbNYCAZILvrLZRr7G+bc1xUxdYTDc0E+y4WDoBBmHS2XW3gN1KuOxzdG9s8G3Pnub5kL51b3anIODbu83Gw8h5roRKrq9aCQBAzQC1xJgEi+beYC7w1eo6qZaWtGaJBHCJmxNt3FXaVENED5k+ZNyV96wfED1j+YXmgMmpi63VxDi/Kbhjh7Lzu35mtEb5tqCuquNqlrhlMkOykMeN1W/8J7LLH3uYWsi9BUwNd7s2dobBsIIOp1mxtBkcVbREAREQEeJjI7MJGUyNZEGRCoUq9GLggmC6zzBBD5LiJgF4k/xXWi8CDOkXWc6tQJGpuNA/2nZIfG6WQQfdQHdB1F0NaDuiQ+IHaABdu7MgclEauHFtIkz281p0Ov8A0yBHu2UtDE0ZblN7R3rWDRM6WeInXMFMzB03AOAsWxqYLTJEib94+qA4qbRYAN5MwCCCS2QRcajKfRXMg4Ks7ZtMuzZb33nfm3T/ABu9VaQHOQcAon4KmdWMPi0H5KdEPU2tDz+29ktpMNagBTdTOYhlmke1LdJi88oNir7saKuHY4W6xoM+7aSfFpHqAr1ekHNc12jgQfAiCvAbQdVotdhxUpOpjMA7OwODSQSD2pB8t5hU8RJ0k3Hj8mlh4fioqEn3k+PL6M29pYjNTcbQQYLrk8/9lfwmMg+Go3EcQNy89so56bmudMmMwENFhZgIuBbcFr0nEOadxkfFZSk1308zrVoqN4HoHPtPKVkgFz2tG+SSfU/GVWOPrCQGhzRaGPGeOQcwA23ZvVRUsXnYKlFwJbLZiYIsZba43g6HXRd6+IhVcbp24lSnT2botY2qKQdmc1pGhJAvqIlUqOJfXcW4fLlb3qjpLZ3BoEZjvUG0aVGlDnl1epUHZLu09xuDlGjQDFosvuwTXptcHtYxjnOcZu+XbhBgWgXG5cdmnGo1LdLyppUtta8L5LxstXb7RJhjXoBxpuZUa1oe6mWBkj2spbo6OIMwt1u0+y1zmGHAEFpDpBEi1nG3Jeeq7Wmq7Dshr6wDQ9xhrWkHQalxGnMqTGvrYcAPLH02Na3M0FrmNgCcskEcd9lbpVpU6N9f7OVXDuo1eyb04XXxr5+xvUtr0iYzZTweCw+WcCfJQYh31rY0L2eGgWXW2a1lMuwznucBIAzupvPA+zB4iDwKjwwc80nmgKb3OaXDOGEHKLTSmb77Sp1qkmoxmrO6KcIpNtPgesRUG4WqP+paD2Yndbtm+qqswNZgDWOgZNwbAflcDYmwnIRY3zTqtIqmyizepqtfIzEcJbBGe9jHaLTryPJQ4elXaSTN8pcJZBtSzBvA2qa2v4QBsIsgU64iBBJBddp9im0g35O0n5rToNIa0EkmBJMSTv0sgPtWkHNLTcEEHwIgqFmzmAQBvB1OocXceLj6qepUDQSTAAJJ4AaqH6cy19YtBm5IFo4g+hQETtlMyFgEAjLvkNkaXsbWO5XAEzBfHPA1Maa8zA+KA6REQBERAYnSrFObTbTYYdVcGTpqQNfMfFVanRbDimWhuYss90nNJAM8BqDAtBVvpVgXVKOZnepuDxGpA1jnof7Kiwe3GZTXuWODRVDQXOp1BaS0SS0iBI0yg6EkVZ01Uk4y4rI0Y1J06EZU3o3tW58L+WhVoYdtJoa11m6B1ypaFAvdA9dB/stw4Om68C97afBS06QboAFVhgZX70siEsXfPiRMwoazKADbfvK87s/Et6k1LMcJNQCxzgdrMONl6ipUAEkwF5Hpe/DnICA173DM/KQ4Mm5MCTwHmp4ylGSSTStwJYNdpLYaeb1WfUh2bsypVcK4cG1Hlxa093JEAGLi28fNWKWGrvqBrixgIMkS82B0BAA03qpiNry6myiyrldafs3OaAOzTInKNJOsDcpMXhOpLXYdjussIZmcDIv1gvIjfrdUUopxTzd8+hpyU2+9ZNru5LLr9Uy66lSoNlw1uXO7TpMXJO/RRY7EmqWU2E5XMLnnV3VyBDZ4yfATGqsYrBmtSDagdTcWiRvGh8xIWNhME+hiqLX1CW1BkDuA3ASbQcq5JSba4s5UlGScm++r+PDgbOynvo4hlLO59N4IAecxaWtzDKeEAiPBXX2qN/8AkP6nKlgKQfiXPonOyjLSC6S6o+MxYd0NAEGxJMRcqxXrtcCR77hBFwcxNwdDF1cqqUKUXLOzKlR3qeNlfrn/ABY06ONFVjjScCRIEzrukawqWJfXAGUPgC89WXEmeFgZy8o4K/gsMGN0AJu7mf3byVhasHJxTlqZ0rXy0Mk4eqSCRMG0loMCq0jNFpyhfabMQQZ1EZQckd4HtROl9PzWqimRM/B9dmbnkggzIYIPPKTJ8IWgiICLFUc7HtmMzS2eEghVDs1ti4ieyJj3S8iC4kz2uO5XMS2WOE5bG9jFtYKz6OyBAMgmxBy3AzPdaTI79uEDwQHwbEaGRInsiYO5zTpm0OUAgEL6NksBABE2NxMhrqUTJkx1YGu9faWxQGxmvAEgQRBBJbJMEwNPFcVNjiwLwJPdDYaey0HszynXWCgL7sGCSZffg94HoHQF8+hN4v8A7yp/qU7WwAOC+oCv9Cbxf/eVP9SfQm8X/wB5U/1KYPEkTcQY5GY/I+i6QFf6E3i/+8qf6li43oy5jzWwjiypvaXEtdv3m0+nhqvRIoygpLM60q0qTvH6PqYOB6VtnJiB1FQa5pDDzB3eduZVrFdJsOwwagceDJef8MhXMZs+nVEVGNeOYuPA6jyWJU6FUw7NRqVKTtxBn+R+K5PtUsrMtw/CTd53j4LNeub9mR4/bFWqR1FFwEGHVRkHiBv/APazMNsuoXZnsmr79R46sfdawE/vctWr9Loj6wDEsHtM7NUeUX8L+Kmw3VYpvYfMXynMx7TpfK4HzFln1aU5VLpXvz1++haVTsodxLZ5q79XqujSGC2Cc3WGtneRBcBoPdaJsPiruJoZKbmUzD3A9s3I3T8bDisvZ+MLMUKWYuljXDNJdlLnNILvaggQTe5WztBmh3RB9bfvmpx2VSlOEbSRTnObmtp/BgVdmMj6vK2q24dLsxI98knMDv8AHcs3aT/pFehTLX0yA7ODu3nI7eIab81stqPphwIFWnJIu1tVl57JdDXgeIPiFj7NeatarXjsmGNncDHpYD8SqSvsp3Tv6o1KLkrzbvZZO/F5fd/I3dhNDa7mtAANCmYGktfUaPgAu8Vhg6qwjsuzntD72jh7Qvp6QVLsmnNfEOFwwU6QP3Gku+Ll077Vv33fqCuVU1CCfMzZu9RvwXwXW4oiQ8QQCZElpA1IO48jfx1Xxm0W75aeDoBvEb7zO6VNXALHZtIM+EXWdVpUsmYvJzADNLZhxYBYiBEt3WmdStMzy47aDACZ0zDnLJzATvsVZWXWwdIwS4uBMAAg9/hv/wCpOuhGsBaNKqHCWkEcjKA7REQEeIo52OafaaRx1Eab1Sfsm8ggXJ00u2C29iA2B4+uiiAo4TZgYQQbiJtE9gNO/eRKq0tkukzAjKBI78Ekl8OPe0PHgthEBmjY/EibwYNpEAC+gNx5eK+N2QYPakw6CeLohxAi+s+Oq01B9MZmLZgt1kEDRp1Ig2c31QFR2zH9o5xLg4GxgZjUNr3jOPTdut4TDlgcCdXEjkDxO+8358lJ17feGsajXh48lz9Jbmy5hN7eGo8b6ICVVtosqmm4UXNa+0FwkC9/gpK2Ja0EuIERPG5gW5my4rVzORne3nc0cTz4Df4InYHnqlHaOYNbXol2p7Nmji7seg3+RI5xhx1FhfVxOHY0b3iByvkXp6FANEDfck6k8SpCF27V8l6IjY8oOkWJotz1WU61IGDUoOnL43+Q8VbxmzKWJYMRQdkfGZtRtpjUPHG0cfHRamL2c1xzCGusHGLPZo5rx7QImJ0N/HB6OM6nEYnCE9nv0590gA/At9CvJxjVg8s19+x0pVJ0pJxZar1mUnMe8wGkAui+o15Tf1WxicYxrJcQQ7QC5dOgaB3ieAWY+k17mB4Ba6xB5tj81h7Q2VVpVKdNt2S7qqpaXOpAjthsd0wNYmJgiTGLhJ7EG3pc0OxjWsr2l46W8PFe5JtSajxQogio+esAdmbTbwc4b4InWNBMhSt2HXo0+raaYaZGftZuM5NA7XetXY+HpYduVoMnvPdEuPODYK5jawIaAQbzbhBHzScKUqcpq1/A6PEyjanBXiuL4vn/AEvUbGoNZQYGi0X4kz2iTxJkqmao68N35nHy6wDXxKvbL+yHi79RWM4P+nsOUdXkcM03zdc05Y8BMrpVzhTfT4Kib25eZ6NwkQqJ2QJBzvtlju6g0zPd/q2/FX0WiVCiNkt4uiQYtc9m5tN8oU+DwYpNyt08psABMATYAKdEAREQBERAEREAWe/ZbTUc8m7i0xA3GmQCd/2Q9StBUK2yg5+afak63swbiLjIIPM2QHDNlNkkvLiZEmCbxx39ndHgF3R2e0hhmQAMpgAxmY8TxPZF7KP+hYyhroDchIy6luW9iL9n48gpK+yszGtzEQzIY39mAfK580Afs5rnkzqQ7Qa9j2t47At/6i61gEwIkyfFUBsYcR3SBawJMyJJI14rRQBERAF5fbw6raGDq+/NN3rA/wDJ8F6heY6fNihTqDWnVafg75wu1Dftzy9SMtC7iO8I/wC5/mKm2vjm0y3OQMxDW83OzGB5MRrc1UcM8/DMFT6SUMz6XZnK9rtAYhlaDyuW/BYFrU6l/wB1i/rKKO9jVhiKWdpg5nCDpY2590gq07Z7zazRvOp8lQ6OM6rE4qjuDg9o5GfkWjyXolZp4SlKKbWa/gYiXZ1Go6ZNdGrnFKkGtAGgCyo+saf4z+pbCxapsZ/d1HHPZULcGc6ObZp0MYx5Ia4Eix8rGOKnVDZuEAJqZQHOESBeBz/egV9XaMpTgpSWbOM0lKyCIi6kAiIgCIiAIiIAiIgCIiAIiIAiIgCxOmNHNg6k7sp/xBbayelTowdYn3R+pq6Ut9dUePQg2HiRUbScCDLRMcRTgjxBkKxtXU+DfzK8ls/DVcE9lVpL6Tg0vbvEsEmOWYwfIr1OPrh4zNMtcxpB5ElZmMhGEJbMrpyv76PoW6V3JNogpOjabx71AH0Lf5LcoVg9rXDRwBHgRIXnDJ2m/LEtob9JgRPm4Lb2Ox7cPRFQBrxTYHAXAIaJE740Vmlx6s9xS3P+YlxYTxJYOJ/fxKsUsXVFV3WQGAxAjjZ066RM89IUVHv0/L/Ks/FVI1ZRiubT9j2lFwuzZa2AANAvqItYphERAEREAREQBERAEREARQPqHrA0QABJtJN4gcF2zENJLQ4EjUAiR5ICRERAEXPWCYm/BdIAsTpmYwNfwb+tq1KuKAOUDM73R+bjo0ePlKw+mOHJwVYvM9yGjuD6xn4jzPkAulLfj1R49CfZL2vy2lpYBcWIyNFuI5rz2Gx4o1quHc7sB5DCTpDpg+vrPFTs6SdynhgalUsABAMA5Ggm+pEeHErjaPRhrKLi4/WBudzrkTeRzEDXjfksjE0pQg9tW7z+TYwU6TvGb1SWXPn5GxsFmfF4utuzCmP7MA/pavQrB6FUcuEafec8/HL/AJVvK9R3E+efqUsY/wDM48svTIp7QpWzDdY+G74/mVRcx3XMykDxaXfk4QtPHfZny/MLPpH65vms7ExSxEWuNvkUneD8y89tTK/tNLspyw0th0WmXHeqxc8BvVh4F5z9o5uzAcXEw2M1xw9b2Ic4McWiXBpgcTFvis2niKoDoa5xJ7MtIm7pm/ZEBusany1iqc0+vbYCbT2jMkMaIJ3XB3i8qSo6tMtzHsiMzQIOWrNhG/Jb/dWMI5xeZJLSxsS3LfM/N592yuIDMGJqCqxrjYuI0bJb9Zc3kWazQbz5aaIgCIiAL450CTYBfVFiqOem9umZrhPiCEBKizK2Cc593NDjeBMwAGluvcJueZX3DbPcKmYkQNNdO32QJs0Zh+EcoAtD7Y/cH6iqlTAF8gPEBziIF7uuHXuLObCtj7Y/cH6nKtV2VmzS7XNGtiTUg2Oozj8KA5ZsyHCHAgZCWmTMNLZJ18BpbRKOxoAl0kb+c0zmjc7sH8RXVPZZbUDgRA5GQM1Q5ReIh4H9nwjRQGXS2MRq4R2ZgHtZSwy69ycpn72/eo7Nc2oL2DSM2h7rWhrTmmLE6an11EQHFKiGiGiPmeJO881ldLmzgq/3R8HArYWV0oH/AAdf7h+S6U99dUePQqdH8BTpZOraBma0k6kzTa65N9ZtoqfSd7+seA7sdRVzNi5I6mDM7pPqVf2TVAp4dxMDqaZJNh9mQSfRYu1NoOruqdRTzNh7TUNm5TBIbMD2RfXksjFSdpX/AHvXoaWEpuU4taJLw4no+jLYwlH7s+pJ+a1FldF6k4Sj90j0cR8lqrQp7i6Iq4j86fV/JXx3cPi39QWc0w9rtY4eBWjju4fFv6gsVtZxqVGfxNDeUsaT8T8VlY1tVouOqS+TpR3bGns7aRqOe1zcpb4kRJAvG+JV9RYagGNjXieJUq1KSkoLbeZXm033dAiIuhAKhisVNhp+a+4nFTYafmqpUkiLZsIiKJIKLEsJY4A5SQRPC2qlUOLo56b2ixc1w9QQgIMHg8ri4xMRAJOUTMAndf4q5mvG9ZrtmvzyKhgunWD3aYE2v3CI4O1XL9l1IEPNv4nTBayRmIJHaaXf7oC5SbFV8mZa0jkJcIHKb8b+EWVWpNiod8U2336uVWri6oc8hpy3DZAiWkSYBzHNL4mB2W3EygNNFmHH1JEN1cQQQ4QAQACZ1cLzuiLrirjauTuwS2QQ15uWiGge9JN+WiA1kWd9MqCezaY0cSLMJceIGZ1v4dVLh8U9zQQ1pmbyW6OI0IJGk+aAuKht0f8ADVt/Yd+Sn6yp7g/H/wDlUduYt7cNWJYLU3e3yMeypQ3kGeYoUKzsCA/tyKRYG97qmnNeBrAPE+K2Nn42jUGWlAFgGGzgDG7fcm662BnFOgMgtSZ7X9Wzl/Eqm2thsc973DqSO1LCCLAknLAg21CzMV39p/7v+jQw2w7Qk2sl4+xp9EbUHN9yrUaPIz81trD6HUC3CNJ1e5zvUx+QC3FdpbiOGLt287c2V8d3D4t/UFkbP2exuKe8DtVcpd4tZlEei18d3PNv6gqOF+2Hh8nLPxH6mC6fJ7S3H5msiItQqglUcVipsNPzXWNqHTQfmqZUkiLYlfJRCvTw2URFAmEREAREQFdv2rvuN/U9VHYyoM0NmMxvOgdUgCBwDRP7N51E5w4GLQQRMgSRF7G54qVAZtHHP63KRYmIgjQ1AXDl2G7/AGhynSREBy9gIgiQdxuF9a0AQLAcF9RAF5DpgMrcSZcTVZhmQT2R9ZVNhFtD6r168704ozhS7e17TPGM0A8pPxXWj+ZHqeS0NLBMy1CBoAQPAZAPgFjdM60UnxvLB8JPwUFTpSXvd9EpuqGCS5whjRAJ1Ik2NreaoYjAmth3V6jnPeWlw3NAHADkCsrEUpwp2nk3N/yamC2HWjJvJWPcYGhkpU2j2WNHoAFX2ttTqQ20lxgeQnzPAKbZlbNRpO95jT6tCmq0g4Qf34K5JNwtB2dsii8qj2888ynUxQezSDLZHmNDvVfCfbDw+Tl9dRhwDtxBB+a+YX7Zvh8nLH25Trx29U0vcsJJRduRroiLcKRxVphwgrMqUyCQVrKHE0Mw57l6meNGZCL69sWXxTImyiIuZMIiIAiIgCIqGIFQOdlkt7wgjUjLlvNhd+h3IC+iyH4iuGnskugR3QAYNja8kDTj7MSbuIr1QRlph4+/lPoWx8UBaRUP6QcNWBv3i8D8XVx8VJTxLnd0Uz4VCfyYgLa8708qRgnD3nsA/FPyW1nqe6z8bv8AQvN9N6j+roBzWgGuzRxO527KOK7UPzF1Iy0LhdlxLqc93DsGWRwrAmPJvwVDBf8AI/8A0VP/ABvXPSHaLGYh4ojPiKgbT7NyAM0TG8ZnGPCbBRCs6jg3Cq0tID6YEX7THZSb6X1WXXjKMbyVk55ehpYZbUko65HpOjv/ACtD7gWkqOwmRhqA/q2/EAq8rcN1FStnUl1fyVMeO6efyJ+QVLDfbN8Pk5XdoGzRz+R/mqVAfXN/fFZVf9VHyO1PcfRmwiItgqBERAVsXh5uNfzWfK2VRxmG9oef81JMi0XkRFEkEREAREQBZ+IqVg/sgZS6BY2EN1gE3Jfe0ZR56CIDMNarY9qS0yMsAOzM3wSQAXcZjer+Gc4saXCHFozDgYEj1UiIAoqmGa7vNB8QCfVSogK/0MDuue3wcSPR0heb6e4KocJmDg7q3tddsGDLdQY1cNy9YuK9EPa5rhLXAgg6EGxU6ctiSkeNXR5Po5s1lLqnsp5y9odnDmuPaaSQM2WL7h5yuulWJzNNMA56jmtAc08tCRHAWO9RUdiYjD1S3DVA5ky1tTdLSeHA7iPBXMFsqqcU2riXBzh3Wt7rbO5fviqGJW233r3nr7WZo4W0GqjystOLZ6KhSyta0aNAHoIUiIrhQbvmQ1aOYjkD8Y/ks/ZOV7C5rg6K1USDMRWfaeQtC1lHRoNYCGgAEudbi5xc4+ZJPmuTpQb2msz1SaJERF1IhERAF8X1EAREQBERAEREAREQBERAEREAREQGfiZbUzeBE6aQRPgvuHl9TNFvhpAAO/WVfRVfw/evfK97eJ17TK1swiIrRyCIiAIiIAiIgCIiAIiIAiIgCIiAIiIAiIgCIiAIiIAiIgCIiAIiIAiIgCIiAIiID//Z"/>
          <p:cNvSpPr>
            <a:spLocks noChangeAspect="1" noChangeArrowheads="1"/>
          </p:cNvSpPr>
          <p:nvPr/>
        </p:nvSpPr>
        <p:spPr bwMode="auto">
          <a:xfrm>
            <a:off x="155575" y="-1104900"/>
            <a:ext cx="1981200" cy="2314575"/>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1032" name="Picture 8" descr="http://www.sivabio.50webs.com/exc025.jpg"/>
          <p:cNvPicPr>
            <a:picLocks noChangeAspect="1" noChangeArrowheads="1"/>
          </p:cNvPicPr>
          <p:nvPr/>
        </p:nvPicPr>
        <p:blipFill>
          <a:blip r:embed="rId2" cstate="print"/>
          <a:srcRect/>
          <a:stretch>
            <a:fillRect/>
          </a:stretch>
        </p:blipFill>
        <p:spPr bwMode="auto">
          <a:xfrm>
            <a:off x="4257675" y="980728"/>
            <a:ext cx="4886325" cy="56959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56371" y="0"/>
            <a:ext cx="4197502" cy="3953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26043" y="0"/>
            <a:ext cx="8229600" cy="1143000"/>
          </a:xfrm>
        </p:spPr>
        <p:txBody>
          <a:bodyPr/>
          <a:lstStyle/>
          <a:p>
            <a:pPr algn="l"/>
            <a:r>
              <a:rPr lang="en-CA" dirty="0" smtClean="0">
                <a:solidFill>
                  <a:srgbClr val="FF0000"/>
                </a:solidFill>
              </a:rPr>
              <a:t>Bowman’s Capsule</a:t>
            </a:r>
            <a:endParaRPr lang="en-CA" dirty="0">
              <a:solidFill>
                <a:srgbClr val="FF0000"/>
              </a:solidFill>
            </a:endParaRPr>
          </a:p>
        </p:txBody>
      </p:sp>
      <p:sp>
        <p:nvSpPr>
          <p:cNvPr id="3" name="Content Placeholder 2"/>
          <p:cNvSpPr>
            <a:spLocks noGrp="1"/>
          </p:cNvSpPr>
          <p:nvPr>
            <p:ph idx="1"/>
          </p:nvPr>
        </p:nvSpPr>
        <p:spPr>
          <a:xfrm>
            <a:off x="0" y="1719957"/>
            <a:ext cx="8604448" cy="5143304"/>
          </a:xfrm>
        </p:spPr>
        <p:txBody>
          <a:bodyPr>
            <a:normAutofit/>
          </a:bodyPr>
          <a:lstStyle/>
          <a:p>
            <a:r>
              <a:rPr lang="en-CA" dirty="0" smtClean="0">
                <a:solidFill>
                  <a:srgbClr val="FF0000"/>
                </a:solidFill>
              </a:rPr>
              <a:t>Thin walled, sac like structure.</a:t>
            </a:r>
          </a:p>
          <a:p>
            <a:pPr marL="0" indent="0">
              <a:buNone/>
            </a:pPr>
            <a:endParaRPr lang="en-CA" dirty="0" smtClean="0">
              <a:solidFill>
                <a:srgbClr val="FF0000"/>
              </a:solidFill>
            </a:endParaRPr>
          </a:p>
          <a:p>
            <a:r>
              <a:rPr lang="en-CA" dirty="0" smtClean="0">
                <a:solidFill>
                  <a:srgbClr val="FF0000"/>
                </a:solidFill>
              </a:rPr>
              <a:t>Located at beginning of tubular </a:t>
            </a:r>
          </a:p>
          <a:p>
            <a:pPr marL="0" indent="0">
              <a:buNone/>
            </a:pPr>
            <a:r>
              <a:rPr lang="en-CA" dirty="0" smtClean="0">
                <a:solidFill>
                  <a:srgbClr val="FF0000"/>
                </a:solidFill>
              </a:rPr>
              <a:t>component of a nephron.</a:t>
            </a:r>
          </a:p>
          <a:p>
            <a:pPr marL="0" indent="0">
              <a:buNone/>
            </a:pPr>
            <a:endParaRPr lang="en-CA" dirty="0" smtClean="0">
              <a:solidFill>
                <a:srgbClr val="FF0000"/>
              </a:solidFill>
            </a:endParaRPr>
          </a:p>
          <a:p>
            <a:r>
              <a:rPr lang="en-CA" dirty="0" smtClean="0">
                <a:solidFill>
                  <a:srgbClr val="FF0000"/>
                </a:solidFill>
              </a:rPr>
              <a:t>Expansion at the closed end of a renal tubule</a:t>
            </a:r>
          </a:p>
          <a:p>
            <a:pPr marL="0" indent="0">
              <a:buNone/>
            </a:pPr>
            <a:endParaRPr lang="en-CA" dirty="0" smtClean="0">
              <a:solidFill>
                <a:srgbClr val="FF0000"/>
              </a:solidFill>
            </a:endParaRPr>
          </a:p>
          <a:p>
            <a:r>
              <a:rPr lang="en-CA" dirty="0" smtClean="0">
                <a:solidFill>
                  <a:srgbClr val="FF0000"/>
                </a:solidFill>
              </a:rPr>
              <a:t>Serves in </a:t>
            </a:r>
            <a:r>
              <a:rPr lang="en-CA" u="sng" dirty="0" smtClean="0"/>
              <a:t>filtration</a:t>
            </a:r>
            <a:r>
              <a:rPr lang="en-CA" dirty="0" smtClean="0">
                <a:solidFill>
                  <a:srgbClr val="FF0000"/>
                </a:solidFill>
              </a:rPr>
              <a:t> to remove organic wastes, excess inorganic salts, and water </a:t>
            </a:r>
            <a:endParaRPr lang="en-CA" dirty="0">
              <a:solidFill>
                <a:srgbClr val="FF0000"/>
              </a:solidFill>
            </a:endParaRPr>
          </a:p>
        </p:txBody>
      </p:sp>
      <p:sp>
        <p:nvSpPr>
          <p:cNvPr id="4" name="Rectangle 3"/>
          <p:cNvSpPr/>
          <p:nvPr/>
        </p:nvSpPr>
        <p:spPr>
          <a:xfrm>
            <a:off x="2627784" y="908720"/>
            <a:ext cx="2328586" cy="369332"/>
          </a:xfrm>
          <a:prstGeom prst="rect">
            <a:avLst/>
          </a:prstGeom>
        </p:spPr>
        <p:txBody>
          <a:bodyPr wrap="none">
            <a:spAutoFit/>
          </a:bodyPr>
          <a:lstStyle/>
          <a:p>
            <a:r>
              <a:rPr lang="en-CA" dirty="0"/>
              <a:t>Cole, </a:t>
            </a:r>
            <a:r>
              <a:rPr lang="en-CA" dirty="0" err="1"/>
              <a:t>Kaden</a:t>
            </a:r>
            <a:r>
              <a:rPr lang="en-CA" dirty="0"/>
              <a:t> and Serge </a:t>
            </a:r>
          </a:p>
        </p:txBody>
      </p:sp>
    </p:spTree>
    <p:extLst>
      <p:ext uri="{BB962C8B-B14F-4D97-AF65-F5344CB8AC3E}">
        <p14:creationId xmlns:p14="http://schemas.microsoft.com/office/powerpoint/2010/main" xmlns="" val="3556595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3" y="404664"/>
            <a:ext cx="4392487" cy="523220"/>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en-CA" sz="2800" dirty="0" smtClean="0"/>
              <a:t>Proximal Convoluted  Tubule</a:t>
            </a:r>
            <a:endParaRPr lang="en-CA" sz="2800" dirty="0"/>
          </a:p>
        </p:txBody>
      </p:sp>
      <p:sp>
        <p:nvSpPr>
          <p:cNvPr id="6" name="Rectangle 5"/>
          <p:cNvSpPr/>
          <p:nvPr/>
        </p:nvSpPr>
        <p:spPr>
          <a:xfrm>
            <a:off x="4355976" y="1988840"/>
            <a:ext cx="43104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5508104" y="1590315"/>
            <a:ext cx="504056" cy="398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 name="Group 19"/>
          <p:cNvGrpSpPr/>
          <p:nvPr/>
        </p:nvGrpSpPr>
        <p:grpSpPr>
          <a:xfrm>
            <a:off x="1620170" y="1037442"/>
            <a:ext cx="5902659" cy="5261546"/>
            <a:chOff x="1777599" y="916595"/>
            <a:chExt cx="5902659" cy="5261546"/>
          </a:xfrm>
        </p:grpSpPr>
        <p:grpSp>
          <p:nvGrpSpPr>
            <p:cNvPr id="3" name="Group 17"/>
            <p:cNvGrpSpPr/>
            <p:nvPr/>
          </p:nvGrpSpPr>
          <p:grpSpPr>
            <a:xfrm>
              <a:off x="1777599" y="916595"/>
              <a:ext cx="5902659" cy="5261546"/>
              <a:chOff x="1777599" y="916595"/>
              <a:chExt cx="5902659" cy="5261546"/>
            </a:xfrm>
          </p:grpSpPr>
          <p:grpSp>
            <p:nvGrpSpPr>
              <p:cNvPr id="14" name="Group 15"/>
              <p:cNvGrpSpPr/>
              <p:nvPr/>
            </p:nvGrpSpPr>
            <p:grpSpPr>
              <a:xfrm>
                <a:off x="1777599" y="916595"/>
                <a:ext cx="5902659" cy="5261546"/>
                <a:chOff x="1835694" y="1142943"/>
                <a:chExt cx="5902659" cy="5261546"/>
              </a:xfrm>
            </p:grpSpPr>
            <p:grpSp>
              <p:nvGrpSpPr>
                <p:cNvPr id="16" name="Group 13"/>
                <p:cNvGrpSpPr/>
                <p:nvPr/>
              </p:nvGrpSpPr>
              <p:grpSpPr>
                <a:xfrm>
                  <a:off x="1835694" y="1142943"/>
                  <a:ext cx="5902659" cy="5261546"/>
                  <a:chOff x="1854696" y="1191790"/>
                  <a:chExt cx="5902659" cy="5261546"/>
                </a:xfrm>
              </p:grpSpPr>
              <p:pic>
                <p:nvPicPr>
                  <p:cNvPr id="1028" name="Picture 4" descr="http://biologycorner.com/anatomy/urinary/nephron_boxe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54696" y="1191790"/>
                    <a:ext cx="5902659" cy="511753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2058292" y="1191790"/>
                    <a:ext cx="3672409" cy="797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5394497" y="1374291"/>
                    <a:ext cx="235628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3032801" y="4642792"/>
                    <a:ext cx="165518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3887924" y="5517232"/>
                    <a:ext cx="1836205"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5394497" y="4822812"/>
                    <a:ext cx="504056" cy="910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5898553" y="5733256"/>
                    <a:ext cx="1852230"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5955356" y="1709048"/>
                    <a:ext cx="1738623" cy="199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5" name="Rectangle 14"/>
                <p:cNvSpPr/>
                <p:nvPr/>
              </p:nvSpPr>
              <p:spPr>
                <a:xfrm>
                  <a:off x="5627523" y="1660201"/>
                  <a:ext cx="308831" cy="328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7" name="Rectangle 16"/>
              <p:cNvSpPr/>
              <p:nvPr/>
            </p:nvSpPr>
            <p:spPr>
              <a:xfrm>
                <a:off x="4297880" y="1550303"/>
                <a:ext cx="431048" cy="499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9" name="Rectangle 18"/>
            <p:cNvSpPr/>
            <p:nvPr/>
          </p:nvSpPr>
          <p:spPr>
            <a:xfrm>
              <a:off x="5283074" y="1526773"/>
              <a:ext cx="406443" cy="361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22" name="Straight Connector 21"/>
          <p:cNvCxnSpPr>
            <a:stCxn id="4" idx="2"/>
            <a:endCxn id="5" idx="2"/>
          </p:cNvCxnSpPr>
          <p:nvPr/>
        </p:nvCxnSpPr>
        <p:spPr>
          <a:xfrm>
            <a:off x="2735797" y="927884"/>
            <a:ext cx="924174" cy="9066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246656" y="2300663"/>
            <a:ext cx="215525" cy="2102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TextBox 23"/>
          <p:cNvSpPr txBox="1"/>
          <p:nvPr/>
        </p:nvSpPr>
        <p:spPr>
          <a:xfrm>
            <a:off x="539553" y="2170890"/>
            <a:ext cx="2088231" cy="3139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CA" dirty="0" smtClean="0"/>
              <a:t>In the proximal tubule many things will be reabsorbed into the bloodstream. </a:t>
            </a:r>
          </a:p>
          <a:p>
            <a:r>
              <a:rPr lang="en-CA" dirty="0" smtClean="0"/>
              <a:t>H20</a:t>
            </a:r>
          </a:p>
          <a:p>
            <a:r>
              <a:rPr lang="en-CA" dirty="0" smtClean="0"/>
              <a:t>HCO3 </a:t>
            </a:r>
          </a:p>
          <a:p>
            <a:r>
              <a:rPr lang="en-CA" dirty="0" err="1" smtClean="0"/>
              <a:t>NaCl</a:t>
            </a:r>
            <a:endParaRPr lang="en-CA" dirty="0" smtClean="0"/>
          </a:p>
          <a:p>
            <a:r>
              <a:rPr lang="en-CA" dirty="0" smtClean="0"/>
              <a:t>Nutrients</a:t>
            </a:r>
          </a:p>
          <a:p>
            <a:r>
              <a:rPr lang="en-CA" dirty="0" smtClean="0"/>
              <a:t>C6H12O6 (glucose)</a:t>
            </a:r>
          </a:p>
          <a:p>
            <a:r>
              <a:rPr lang="en-CA" dirty="0" smtClean="0"/>
              <a:t>Amino Acids</a:t>
            </a:r>
            <a:endParaRPr lang="en-CA" dirty="0"/>
          </a:p>
        </p:txBody>
      </p:sp>
      <p:sp>
        <p:nvSpPr>
          <p:cNvPr id="25" name="TextBox 24"/>
          <p:cNvSpPr txBox="1"/>
          <p:nvPr/>
        </p:nvSpPr>
        <p:spPr>
          <a:xfrm>
            <a:off x="7164288" y="3068960"/>
            <a:ext cx="1584176" cy="230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CA" dirty="0" smtClean="0"/>
              <a:t>Things like NH3 (ammonia) and H+ ions are secreted into the convoluted tubule. </a:t>
            </a:r>
          </a:p>
        </p:txBody>
      </p:sp>
      <p:grpSp>
        <p:nvGrpSpPr>
          <p:cNvPr id="18" name="Group 29"/>
          <p:cNvGrpSpPr/>
          <p:nvPr/>
        </p:nvGrpSpPr>
        <p:grpSpPr>
          <a:xfrm>
            <a:off x="304800" y="1479228"/>
            <a:ext cx="2611016" cy="2499214"/>
            <a:chOff x="304800" y="1479228"/>
            <a:chExt cx="2611016" cy="2499214"/>
          </a:xfrm>
        </p:grpSpPr>
        <p:sp>
          <p:nvSpPr>
            <p:cNvPr id="27" name="Freeform 26"/>
            <p:cNvSpPr/>
            <p:nvPr/>
          </p:nvSpPr>
          <p:spPr>
            <a:xfrm>
              <a:off x="304800" y="1479228"/>
              <a:ext cx="2502568" cy="2499214"/>
            </a:xfrm>
            <a:custGeom>
              <a:avLst/>
              <a:gdLst>
                <a:gd name="connsiteX0" fmla="*/ 256674 w 2502568"/>
                <a:gd name="connsiteY0" fmla="*/ 2499214 h 2499214"/>
                <a:gd name="connsiteX1" fmla="*/ 192505 w 2502568"/>
                <a:gd name="connsiteY1" fmla="*/ 2419004 h 2499214"/>
                <a:gd name="connsiteX2" fmla="*/ 176463 w 2502568"/>
                <a:gd name="connsiteY2" fmla="*/ 2370877 h 2499214"/>
                <a:gd name="connsiteX3" fmla="*/ 144379 w 2502568"/>
                <a:gd name="connsiteY3" fmla="*/ 2322751 h 2499214"/>
                <a:gd name="connsiteX4" fmla="*/ 128337 w 2502568"/>
                <a:gd name="connsiteY4" fmla="*/ 2258583 h 2499214"/>
                <a:gd name="connsiteX5" fmla="*/ 112295 w 2502568"/>
                <a:gd name="connsiteY5" fmla="*/ 2178372 h 2499214"/>
                <a:gd name="connsiteX6" fmla="*/ 96253 w 2502568"/>
                <a:gd name="connsiteY6" fmla="*/ 2130246 h 2499214"/>
                <a:gd name="connsiteX7" fmla="*/ 64168 w 2502568"/>
                <a:gd name="connsiteY7" fmla="*/ 2001909 h 2499214"/>
                <a:gd name="connsiteX8" fmla="*/ 48126 w 2502568"/>
                <a:gd name="connsiteY8" fmla="*/ 1905656 h 2499214"/>
                <a:gd name="connsiteX9" fmla="*/ 32084 w 2502568"/>
                <a:gd name="connsiteY9" fmla="*/ 1841488 h 2499214"/>
                <a:gd name="connsiteX10" fmla="*/ 16042 w 2502568"/>
                <a:gd name="connsiteY10" fmla="*/ 1713151 h 2499214"/>
                <a:gd name="connsiteX11" fmla="*/ 0 w 2502568"/>
                <a:gd name="connsiteY11" fmla="*/ 1600856 h 2499214"/>
                <a:gd name="connsiteX12" fmla="*/ 16042 w 2502568"/>
                <a:gd name="connsiteY12" fmla="*/ 461867 h 2499214"/>
                <a:gd name="connsiteX13" fmla="*/ 32084 w 2502568"/>
                <a:gd name="connsiteY13" fmla="*/ 397698 h 2499214"/>
                <a:gd name="connsiteX14" fmla="*/ 128337 w 2502568"/>
                <a:gd name="connsiteY14" fmla="*/ 317488 h 2499214"/>
                <a:gd name="connsiteX15" fmla="*/ 224589 w 2502568"/>
                <a:gd name="connsiteY15" fmla="*/ 221235 h 2499214"/>
                <a:gd name="connsiteX16" fmla="*/ 256674 w 2502568"/>
                <a:gd name="connsiteY16" fmla="*/ 189151 h 2499214"/>
                <a:gd name="connsiteX17" fmla="*/ 304800 w 2502568"/>
                <a:gd name="connsiteY17" fmla="*/ 157067 h 2499214"/>
                <a:gd name="connsiteX18" fmla="*/ 336884 w 2502568"/>
                <a:gd name="connsiteY18" fmla="*/ 108940 h 2499214"/>
                <a:gd name="connsiteX19" fmla="*/ 433137 w 2502568"/>
                <a:gd name="connsiteY19" fmla="*/ 76856 h 2499214"/>
                <a:gd name="connsiteX20" fmla="*/ 593558 w 2502568"/>
                <a:gd name="connsiteY20" fmla="*/ 28730 h 2499214"/>
                <a:gd name="connsiteX21" fmla="*/ 962526 w 2502568"/>
                <a:gd name="connsiteY21" fmla="*/ 28730 h 2499214"/>
                <a:gd name="connsiteX22" fmla="*/ 1010653 w 2502568"/>
                <a:gd name="connsiteY22" fmla="*/ 44772 h 2499214"/>
                <a:gd name="connsiteX23" fmla="*/ 1171074 w 2502568"/>
                <a:gd name="connsiteY23" fmla="*/ 76856 h 2499214"/>
                <a:gd name="connsiteX24" fmla="*/ 1267326 w 2502568"/>
                <a:gd name="connsiteY24" fmla="*/ 108940 h 2499214"/>
                <a:gd name="connsiteX25" fmla="*/ 1363579 w 2502568"/>
                <a:gd name="connsiteY25" fmla="*/ 141025 h 2499214"/>
                <a:gd name="connsiteX26" fmla="*/ 1411705 w 2502568"/>
                <a:gd name="connsiteY26" fmla="*/ 157067 h 2499214"/>
                <a:gd name="connsiteX27" fmla="*/ 1524000 w 2502568"/>
                <a:gd name="connsiteY27" fmla="*/ 189151 h 2499214"/>
                <a:gd name="connsiteX28" fmla="*/ 1620253 w 2502568"/>
                <a:gd name="connsiteY28" fmla="*/ 237277 h 2499214"/>
                <a:gd name="connsiteX29" fmla="*/ 1668379 w 2502568"/>
                <a:gd name="connsiteY29" fmla="*/ 269361 h 2499214"/>
                <a:gd name="connsiteX30" fmla="*/ 1764632 w 2502568"/>
                <a:gd name="connsiteY30" fmla="*/ 301446 h 2499214"/>
                <a:gd name="connsiteX31" fmla="*/ 1860884 w 2502568"/>
                <a:gd name="connsiteY31" fmla="*/ 349572 h 2499214"/>
                <a:gd name="connsiteX32" fmla="*/ 1957137 w 2502568"/>
                <a:gd name="connsiteY32" fmla="*/ 397698 h 2499214"/>
                <a:gd name="connsiteX33" fmla="*/ 2053389 w 2502568"/>
                <a:gd name="connsiteY33" fmla="*/ 461867 h 2499214"/>
                <a:gd name="connsiteX34" fmla="*/ 2181726 w 2502568"/>
                <a:gd name="connsiteY34" fmla="*/ 493951 h 2499214"/>
                <a:gd name="connsiteX35" fmla="*/ 2277979 w 2502568"/>
                <a:gd name="connsiteY35" fmla="*/ 526035 h 2499214"/>
                <a:gd name="connsiteX36" fmla="*/ 2358189 w 2502568"/>
                <a:gd name="connsiteY36" fmla="*/ 542077 h 2499214"/>
                <a:gd name="connsiteX37" fmla="*/ 2454442 w 2502568"/>
                <a:gd name="connsiteY37" fmla="*/ 574161 h 2499214"/>
                <a:gd name="connsiteX38" fmla="*/ 2502568 w 2502568"/>
                <a:gd name="connsiteY38" fmla="*/ 590204 h 249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02568" h="2499214">
                  <a:moveTo>
                    <a:pt x="256674" y="2499214"/>
                  </a:moveTo>
                  <a:cubicBezTo>
                    <a:pt x="235284" y="2472477"/>
                    <a:pt x="210652" y="2448039"/>
                    <a:pt x="192505" y="2419004"/>
                  </a:cubicBezTo>
                  <a:cubicBezTo>
                    <a:pt x="183543" y="2404664"/>
                    <a:pt x="184025" y="2386002"/>
                    <a:pt x="176463" y="2370877"/>
                  </a:cubicBezTo>
                  <a:cubicBezTo>
                    <a:pt x="167841" y="2353632"/>
                    <a:pt x="155074" y="2338793"/>
                    <a:pt x="144379" y="2322751"/>
                  </a:cubicBezTo>
                  <a:cubicBezTo>
                    <a:pt x="139032" y="2301362"/>
                    <a:pt x="133120" y="2280106"/>
                    <a:pt x="128337" y="2258583"/>
                  </a:cubicBezTo>
                  <a:cubicBezTo>
                    <a:pt x="122422" y="2231966"/>
                    <a:pt x="118908" y="2204824"/>
                    <a:pt x="112295" y="2178372"/>
                  </a:cubicBezTo>
                  <a:cubicBezTo>
                    <a:pt x="108194" y="2161967"/>
                    <a:pt x="100354" y="2146651"/>
                    <a:pt x="96253" y="2130246"/>
                  </a:cubicBezTo>
                  <a:lnTo>
                    <a:pt x="64168" y="2001909"/>
                  </a:lnTo>
                  <a:cubicBezTo>
                    <a:pt x="58821" y="1969825"/>
                    <a:pt x="54505" y="1937551"/>
                    <a:pt x="48126" y="1905656"/>
                  </a:cubicBezTo>
                  <a:cubicBezTo>
                    <a:pt x="43802" y="1884037"/>
                    <a:pt x="35709" y="1863236"/>
                    <a:pt x="32084" y="1841488"/>
                  </a:cubicBezTo>
                  <a:cubicBezTo>
                    <a:pt x="24996" y="1798963"/>
                    <a:pt x="21740" y="1755885"/>
                    <a:pt x="16042" y="1713151"/>
                  </a:cubicBezTo>
                  <a:cubicBezTo>
                    <a:pt x="11045" y="1675671"/>
                    <a:pt x="5347" y="1638288"/>
                    <a:pt x="0" y="1600856"/>
                  </a:cubicBezTo>
                  <a:cubicBezTo>
                    <a:pt x="5347" y="1221193"/>
                    <a:pt x="5920" y="841433"/>
                    <a:pt x="16042" y="461867"/>
                  </a:cubicBezTo>
                  <a:cubicBezTo>
                    <a:pt x="16630" y="439827"/>
                    <a:pt x="21145" y="416841"/>
                    <a:pt x="32084" y="397698"/>
                  </a:cubicBezTo>
                  <a:cubicBezTo>
                    <a:pt x="60399" y="348147"/>
                    <a:pt x="89757" y="351782"/>
                    <a:pt x="128337" y="317488"/>
                  </a:cubicBezTo>
                  <a:cubicBezTo>
                    <a:pt x="162250" y="287343"/>
                    <a:pt x="192505" y="253319"/>
                    <a:pt x="224589" y="221235"/>
                  </a:cubicBezTo>
                  <a:cubicBezTo>
                    <a:pt x="235284" y="210540"/>
                    <a:pt x="244089" y="197541"/>
                    <a:pt x="256674" y="189151"/>
                  </a:cubicBezTo>
                  <a:lnTo>
                    <a:pt x="304800" y="157067"/>
                  </a:lnTo>
                  <a:cubicBezTo>
                    <a:pt x="315495" y="141025"/>
                    <a:pt x="320534" y="119159"/>
                    <a:pt x="336884" y="108940"/>
                  </a:cubicBezTo>
                  <a:cubicBezTo>
                    <a:pt x="365563" y="91015"/>
                    <a:pt x="404997" y="95616"/>
                    <a:pt x="433137" y="76856"/>
                  </a:cubicBezTo>
                  <a:cubicBezTo>
                    <a:pt x="512724" y="23798"/>
                    <a:pt x="462177" y="47499"/>
                    <a:pt x="593558" y="28730"/>
                  </a:cubicBezTo>
                  <a:cubicBezTo>
                    <a:pt x="738580" y="-19611"/>
                    <a:pt x="654492" y="1945"/>
                    <a:pt x="962526" y="28730"/>
                  </a:cubicBezTo>
                  <a:cubicBezTo>
                    <a:pt x="979372" y="30195"/>
                    <a:pt x="994146" y="41104"/>
                    <a:pt x="1010653" y="44772"/>
                  </a:cubicBezTo>
                  <a:cubicBezTo>
                    <a:pt x="1122149" y="69549"/>
                    <a:pt x="1079758" y="49461"/>
                    <a:pt x="1171074" y="76856"/>
                  </a:cubicBezTo>
                  <a:cubicBezTo>
                    <a:pt x="1203467" y="86574"/>
                    <a:pt x="1235242" y="98245"/>
                    <a:pt x="1267326" y="108940"/>
                  </a:cubicBezTo>
                  <a:lnTo>
                    <a:pt x="1363579" y="141025"/>
                  </a:lnTo>
                  <a:cubicBezTo>
                    <a:pt x="1379621" y="146372"/>
                    <a:pt x="1395300" y="152966"/>
                    <a:pt x="1411705" y="157067"/>
                  </a:cubicBezTo>
                  <a:cubicBezTo>
                    <a:pt x="1432265" y="162207"/>
                    <a:pt x="1500985" y="177644"/>
                    <a:pt x="1524000" y="189151"/>
                  </a:cubicBezTo>
                  <a:cubicBezTo>
                    <a:pt x="1648389" y="251346"/>
                    <a:pt x="1499287" y="196956"/>
                    <a:pt x="1620253" y="237277"/>
                  </a:cubicBezTo>
                  <a:cubicBezTo>
                    <a:pt x="1636295" y="247972"/>
                    <a:pt x="1650761" y="261531"/>
                    <a:pt x="1668379" y="269361"/>
                  </a:cubicBezTo>
                  <a:cubicBezTo>
                    <a:pt x="1699284" y="283097"/>
                    <a:pt x="1764632" y="301446"/>
                    <a:pt x="1764632" y="301446"/>
                  </a:cubicBezTo>
                  <a:cubicBezTo>
                    <a:pt x="1902550" y="393391"/>
                    <a:pt x="1728055" y="283158"/>
                    <a:pt x="1860884" y="349572"/>
                  </a:cubicBezTo>
                  <a:cubicBezTo>
                    <a:pt x="1985276" y="411768"/>
                    <a:pt x="1836172" y="357376"/>
                    <a:pt x="1957137" y="397698"/>
                  </a:cubicBezTo>
                  <a:cubicBezTo>
                    <a:pt x="1989221" y="419088"/>
                    <a:pt x="2016807" y="449673"/>
                    <a:pt x="2053389" y="461867"/>
                  </a:cubicBezTo>
                  <a:cubicBezTo>
                    <a:pt x="2199422" y="510544"/>
                    <a:pt x="1968776" y="435874"/>
                    <a:pt x="2181726" y="493951"/>
                  </a:cubicBezTo>
                  <a:cubicBezTo>
                    <a:pt x="2214354" y="502850"/>
                    <a:pt x="2244816" y="519402"/>
                    <a:pt x="2277979" y="526035"/>
                  </a:cubicBezTo>
                  <a:cubicBezTo>
                    <a:pt x="2304716" y="531382"/>
                    <a:pt x="2331884" y="534903"/>
                    <a:pt x="2358189" y="542077"/>
                  </a:cubicBezTo>
                  <a:cubicBezTo>
                    <a:pt x="2390817" y="550976"/>
                    <a:pt x="2422358" y="563466"/>
                    <a:pt x="2454442" y="574161"/>
                  </a:cubicBezTo>
                  <a:lnTo>
                    <a:pt x="2502568" y="59020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9" name="Straight Arrow Connector 28"/>
            <p:cNvCxnSpPr>
              <a:stCxn id="27" idx="37"/>
            </p:cNvCxnSpPr>
            <p:nvPr/>
          </p:nvCxnSpPr>
          <p:spPr>
            <a:xfrm>
              <a:off x="2759242" y="2053389"/>
              <a:ext cx="156574" cy="7946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31" name="Isosceles Triangle 30"/>
          <p:cNvSpPr/>
          <p:nvPr/>
        </p:nvSpPr>
        <p:spPr>
          <a:xfrm>
            <a:off x="3197884" y="1719019"/>
            <a:ext cx="141034" cy="15119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25" name="Straight Connector 1024"/>
          <p:cNvCxnSpPr/>
          <p:nvPr/>
        </p:nvCxnSpPr>
        <p:spPr>
          <a:xfrm flipH="1" flipV="1">
            <a:off x="3851920" y="2728835"/>
            <a:ext cx="3312368" cy="55614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27" name="TextBox 1026"/>
          <p:cNvSpPr txBox="1"/>
          <p:nvPr/>
        </p:nvSpPr>
        <p:spPr>
          <a:xfrm>
            <a:off x="6338114" y="666274"/>
            <a:ext cx="2410350" cy="369332"/>
          </a:xfrm>
          <a:prstGeom prst="rect">
            <a:avLst/>
          </a:prstGeom>
          <a:noFill/>
        </p:spPr>
        <p:txBody>
          <a:bodyPr wrap="square" rtlCol="0">
            <a:spAutoFit/>
          </a:bodyPr>
          <a:lstStyle/>
          <a:p>
            <a:r>
              <a:rPr lang="en-CA" dirty="0" smtClean="0"/>
              <a:t>Jeremy, Jonathan, Paige</a:t>
            </a:r>
            <a:endParaRPr lang="en-CA" dirty="0"/>
          </a:p>
        </p:txBody>
      </p:sp>
    </p:spTree>
    <p:extLst>
      <p:ext uri="{BB962C8B-B14F-4D97-AF65-F5344CB8AC3E}">
        <p14:creationId xmlns:p14="http://schemas.microsoft.com/office/powerpoint/2010/main" xmlns="" val="289773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accel="50000" decel="50000" fill="hold" grpId="0" nodeType="clickEffect">
                                  <p:stCondLst>
                                    <p:cond delay="0"/>
                                  </p:stCondLst>
                                  <p:childTnLst>
                                    <p:animMotion origin="layout" path="M -0.02362 0.00301 L -0.04809 -0.04976 C -0.05487 -0.06203 -0.06372 -0.07129 -0.07396 -0.07129 C -0.08577 -0.07129 -0.10348 -0.05162 -0.11025 -0.03958 L -0.1533 -0.03541 " pathEditMode="relative" rAng="0" ptsTypes="FffFF">
                                      <p:cBhvr>
                                        <p:cTn id="6" dur="2000" fill="hold"/>
                                        <p:tgtEl>
                                          <p:spTgt spid="23"/>
                                        </p:tgtEl>
                                        <p:attrNameLst>
                                          <p:attrName>ppt_x</p:attrName>
                                          <p:attrName>ppt_y</p:attrName>
                                        </p:attrNameLst>
                                      </p:cBhvr>
                                      <p:rCtr x="-6493" y="-3727"/>
                                    </p:animMotion>
                                  </p:childTnLst>
                                </p:cTn>
                              </p:par>
                            </p:childTnLst>
                          </p:cTn>
                        </p:par>
                      </p:childTnLst>
                    </p:cTn>
                  </p:par>
                  <p:par>
                    <p:cTn id="7" fill="hold">
                      <p:stCondLst>
                        <p:cond delay="indefinite"/>
                      </p:stCondLst>
                      <p:childTnLst>
                        <p:par>
                          <p:cTn id="8" fill="hold">
                            <p:stCondLst>
                              <p:cond delay="0"/>
                            </p:stCondLst>
                            <p:childTnLst>
                              <p:par>
                                <p:cTn id="9" presetID="51" presetClass="path" presetSubtype="0" accel="50000" decel="50000" fill="hold" grpId="0" nodeType="clickEffect">
                                  <p:stCondLst>
                                    <p:cond delay="0"/>
                                  </p:stCondLst>
                                  <p:childTnLst>
                                    <p:animMotion origin="layout" path="M -1.66667E-6 -1.6763E-6 L 0.01823 0.03307 C 0.01111 0.04116 0.00052 0.07214 0.00052 0.08463 C 0.00052 0.09896 0.01459 0.10682 0.0217 0.11491 L 0.04792 0.11723 " pathEditMode="relative" rAng="0" ptsTypes="FffFF">
                                      <p:cBhvr>
                                        <p:cTn id="10" dur="2000" fill="hold"/>
                                        <p:tgtEl>
                                          <p:spTgt spid="31"/>
                                        </p:tgtEl>
                                        <p:attrNameLst>
                                          <p:attrName>ppt_x</p:attrName>
                                          <p:attrName>ppt_y</p:attrName>
                                        </p:attrNameLst>
                                      </p:cBhvr>
                                      <p:rCtr x="2396" y="58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35896" y="1628800"/>
            <a:ext cx="5328592" cy="34012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ctrTitle"/>
          </p:nvPr>
        </p:nvSpPr>
        <p:spPr>
          <a:xfrm>
            <a:off x="251520" y="332656"/>
            <a:ext cx="7772400" cy="777329"/>
          </a:xfrm>
        </p:spPr>
        <p:txBody>
          <a:bodyPr/>
          <a:lstStyle/>
          <a:p>
            <a:pPr algn="l"/>
            <a:r>
              <a:rPr lang="en-CA" dirty="0" smtClean="0"/>
              <a:t>Descending Loop of Henle</a:t>
            </a:r>
            <a:endParaRPr lang="en-CA" dirty="0"/>
          </a:p>
        </p:txBody>
      </p:sp>
      <p:sp>
        <p:nvSpPr>
          <p:cNvPr id="3" name="Subtitle 2"/>
          <p:cNvSpPr>
            <a:spLocks noGrp="1"/>
          </p:cNvSpPr>
          <p:nvPr>
            <p:ph type="subTitle" idx="1"/>
          </p:nvPr>
        </p:nvSpPr>
        <p:spPr>
          <a:xfrm>
            <a:off x="3131840" y="1052736"/>
            <a:ext cx="6400800" cy="1752600"/>
          </a:xfrm>
        </p:spPr>
        <p:txBody>
          <a:bodyPr>
            <a:normAutofit/>
          </a:bodyPr>
          <a:lstStyle/>
          <a:p>
            <a:r>
              <a:rPr lang="en-CA" sz="2400" dirty="0" smtClean="0"/>
              <a:t>By Conner </a:t>
            </a:r>
            <a:r>
              <a:rPr lang="en-CA" sz="2400" dirty="0" err="1" smtClean="0"/>
              <a:t>Peta</a:t>
            </a:r>
            <a:r>
              <a:rPr lang="en-CA" sz="2400" dirty="0" smtClean="0"/>
              <a:t> and Andrew MacDonald</a:t>
            </a:r>
            <a:endParaRPr lang="en-CA" sz="2400" dirty="0"/>
          </a:p>
        </p:txBody>
      </p:sp>
      <p:sp>
        <p:nvSpPr>
          <p:cNvPr id="4" name="Title 1"/>
          <p:cNvSpPr txBox="1">
            <a:spLocks/>
          </p:cNvSpPr>
          <p:nvPr/>
        </p:nvSpPr>
        <p:spPr>
          <a:xfrm>
            <a:off x="0" y="1484784"/>
            <a:ext cx="8229600" cy="1143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CA" sz="4400" b="0" i="0" u="none" strike="noStrike" kern="1200" cap="none" spc="0" normalizeH="0" baseline="0" noProof="0" smtClean="0">
                <a:ln>
                  <a:noFill/>
                </a:ln>
                <a:solidFill>
                  <a:schemeClr val="tx1"/>
                </a:solidFill>
                <a:effectLst/>
                <a:uLnTx/>
                <a:uFillTx/>
                <a:latin typeface="+mj-lt"/>
                <a:ea typeface="+mj-ea"/>
                <a:cs typeface="+mj-cs"/>
              </a:rPr>
              <a:t>Function</a:t>
            </a:r>
            <a:endParaRPr kumimoji="0" lang="en-CA"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Content Placeholder 2"/>
          <p:cNvSpPr txBox="1">
            <a:spLocks/>
          </p:cNvSpPr>
          <p:nvPr/>
        </p:nvSpPr>
        <p:spPr>
          <a:xfrm>
            <a:off x="0" y="2332037"/>
            <a:ext cx="8229600" cy="4525963"/>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CA" sz="24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Dilutes salts in the medulla</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CA" sz="24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permeable to only water</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itle 1"/>
          <p:cNvSpPr txBox="1">
            <a:spLocks/>
          </p:cNvSpPr>
          <p:nvPr/>
        </p:nvSpPr>
        <p:spPr>
          <a:xfrm>
            <a:off x="0" y="2996952"/>
            <a:ext cx="8229600" cy="1143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CA" sz="4400" b="0" i="0" u="none" strike="noStrike" kern="1200" cap="none" spc="0" normalizeH="0" baseline="0" noProof="0" dirty="0" smtClean="0">
                <a:ln>
                  <a:noFill/>
                </a:ln>
                <a:solidFill>
                  <a:schemeClr val="tx1"/>
                </a:solidFill>
                <a:effectLst/>
                <a:uLnTx/>
                <a:uFillTx/>
                <a:latin typeface="+mj-lt"/>
                <a:ea typeface="+mj-ea"/>
                <a:cs typeface="+mj-cs"/>
              </a:rPr>
              <a:t>Urine Formation</a:t>
            </a:r>
            <a:endParaRPr kumimoji="0" lang="en-CA"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Content Placeholder 2"/>
          <p:cNvSpPr txBox="1">
            <a:spLocks/>
          </p:cNvSpPr>
          <p:nvPr/>
        </p:nvSpPr>
        <p:spPr>
          <a:xfrm>
            <a:off x="0" y="3717032"/>
            <a:ext cx="5436096" cy="3140968"/>
          </a:xfrm>
          <a:prstGeom prst="rect">
            <a:avLst/>
          </a:prstGeom>
        </p:spPr>
        <p:txBody>
          <a:bodyPr vert="horz" lIns="91440" tIns="45720" rIns="91440" bIns="45720" rtlCol="0">
            <a:normAutofit lnSpcReduction="1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CA" sz="24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Releases H20 back into the blood, so you will not have to dispose of water (every 5 minutes)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CA" sz="24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Involved in </a:t>
            </a:r>
            <a:r>
              <a:rPr kumimoji="0" lang="en-CA" sz="2400" b="0" i="0" u="none" strike="noStrike" kern="1200" cap="none" spc="0" normalizeH="0" baseline="0" noProof="0" dirty="0" err="1" smtClean="0">
                <a:ln>
                  <a:noFill/>
                </a:ln>
                <a:solidFill>
                  <a:schemeClr val="tx1">
                    <a:lumMod val="65000"/>
                    <a:lumOff val="35000"/>
                  </a:schemeClr>
                </a:solidFill>
                <a:effectLst/>
                <a:uLnTx/>
                <a:uFillTx/>
                <a:latin typeface="+mn-lt"/>
                <a:ea typeface="+mn-ea"/>
                <a:cs typeface="+mn-cs"/>
              </a:rPr>
              <a:t>Reabsorption</a:t>
            </a:r>
            <a:r>
              <a:rPr kumimoji="0" lang="en-CA" sz="24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CA" sz="24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The descending loop of </a:t>
            </a:r>
            <a:r>
              <a:rPr kumimoji="0" lang="en-CA" sz="2400" b="0" i="0" u="none" strike="noStrike" kern="1200" cap="none" spc="0" normalizeH="0" baseline="0" noProof="0" dirty="0" err="1" smtClean="0">
                <a:ln>
                  <a:noFill/>
                </a:ln>
                <a:solidFill>
                  <a:schemeClr val="tx1">
                    <a:lumMod val="65000"/>
                    <a:lumOff val="35000"/>
                  </a:schemeClr>
                </a:solidFill>
                <a:effectLst/>
                <a:uLnTx/>
                <a:uFillTx/>
                <a:latin typeface="+mn-lt"/>
                <a:ea typeface="+mn-ea"/>
                <a:cs typeface="+mn-cs"/>
              </a:rPr>
              <a:t>henle</a:t>
            </a:r>
            <a:r>
              <a:rPr kumimoji="0" lang="en-CA" sz="24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 is only permeable to water, removing it concentrates urine even more.</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CA" sz="2400" b="0" i="0" u="none" strike="noStrike" kern="1200" cap="none" spc="0" normalizeH="0" baseline="0" noProof="0" dirty="0" smtClean="0">
                <a:ln>
                  <a:noFill/>
                </a:ln>
                <a:effectLst/>
                <a:uLnTx/>
                <a:uFillTx/>
                <a:latin typeface="+mn-lt"/>
                <a:ea typeface="+mn-ea"/>
                <a:cs typeface="+mn-cs"/>
              </a:rPr>
              <a:t>Urine scale 5-6</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1292543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332656"/>
            <a:ext cx="7772400" cy="677937"/>
          </a:xfrm>
        </p:spPr>
        <p:txBody>
          <a:bodyPr>
            <a:normAutofit fontScale="90000"/>
          </a:bodyPr>
          <a:lstStyle/>
          <a:p>
            <a:pPr algn="l"/>
            <a:r>
              <a:rPr lang="en-CA" dirty="0" smtClean="0"/>
              <a:t>Ascending Loop of </a:t>
            </a:r>
            <a:r>
              <a:rPr lang="en-CA" dirty="0" err="1" smtClean="0"/>
              <a:t>Henle</a:t>
            </a:r>
            <a:endParaRPr lang="en-CA" dirty="0"/>
          </a:p>
        </p:txBody>
      </p:sp>
      <p:sp>
        <p:nvSpPr>
          <p:cNvPr id="3" name="Subtitle 2"/>
          <p:cNvSpPr>
            <a:spLocks noGrp="1"/>
          </p:cNvSpPr>
          <p:nvPr>
            <p:ph type="subTitle" idx="1"/>
          </p:nvPr>
        </p:nvSpPr>
        <p:spPr>
          <a:xfrm>
            <a:off x="5220072" y="260648"/>
            <a:ext cx="3629000" cy="792088"/>
          </a:xfrm>
        </p:spPr>
        <p:txBody>
          <a:bodyPr/>
          <a:lstStyle/>
          <a:p>
            <a:r>
              <a:rPr lang="en-CA" dirty="0" smtClean="0"/>
              <a:t>Mike, Kevin</a:t>
            </a:r>
            <a:endParaRPr lang="en-CA"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47059" y="2060848"/>
            <a:ext cx="4776374" cy="47971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0" y="1052736"/>
            <a:ext cx="4355976" cy="5632311"/>
          </a:xfrm>
          <a:prstGeom prst="rect">
            <a:avLst/>
          </a:prstGeom>
          <a:noFill/>
        </p:spPr>
        <p:txBody>
          <a:bodyPr wrap="square" rtlCol="0">
            <a:spAutoFit/>
          </a:bodyPr>
          <a:lstStyle/>
          <a:p>
            <a:pPr marL="285750" indent="-285750">
              <a:buFont typeface="Arial" pitchFamily="34" charset="0"/>
              <a:buChar char="•"/>
            </a:pPr>
            <a:endParaRPr lang="en-CA" dirty="0" smtClean="0"/>
          </a:p>
          <a:p>
            <a:pPr marL="285750" indent="-285750">
              <a:buFont typeface="Arial" pitchFamily="34" charset="0"/>
              <a:buChar char="•"/>
            </a:pPr>
            <a:r>
              <a:rPr lang="en-CA" dirty="0" smtClean="0"/>
              <a:t>The loop of </a:t>
            </a:r>
            <a:r>
              <a:rPr lang="en-CA" dirty="0" err="1" smtClean="0"/>
              <a:t>Henle</a:t>
            </a:r>
            <a:r>
              <a:rPr lang="en-CA" dirty="0" smtClean="0"/>
              <a:t> goes through the Cortex and the Medulla.</a:t>
            </a:r>
          </a:p>
          <a:p>
            <a:pPr marL="285750" indent="-285750">
              <a:buFont typeface="Arial" pitchFamily="34" charset="0"/>
              <a:buChar char="•"/>
            </a:pPr>
            <a:endParaRPr lang="en-CA" dirty="0"/>
          </a:p>
          <a:p>
            <a:pPr marL="285750" indent="-285750">
              <a:buFont typeface="Arial" pitchFamily="34" charset="0"/>
              <a:buChar char="•"/>
            </a:pPr>
            <a:r>
              <a:rPr lang="en-CA" dirty="0" smtClean="0"/>
              <a:t>The Loop of </a:t>
            </a:r>
            <a:r>
              <a:rPr lang="en-CA" dirty="0" err="1" smtClean="0"/>
              <a:t>Henle</a:t>
            </a:r>
            <a:r>
              <a:rPr lang="en-CA" dirty="0" smtClean="0"/>
              <a:t> creates an osmotic concentration in the fluid immediately around it, making it possible to produce urine more </a:t>
            </a:r>
            <a:r>
              <a:rPr lang="en-CA" dirty="0" err="1" smtClean="0"/>
              <a:t>osmotically</a:t>
            </a:r>
            <a:r>
              <a:rPr lang="en-CA" dirty="0" smtClean="0"/>
              <a:t> concentrated then blood plasma</a:t>
            </a:r>
          </a:p>
          <a:p>
            <a:pPr marL="285750" indent="-285750">
              <a:buFont typeface="Arial" pitchFamily="34" charset="0"/>
              <a:buChar char="•"/>
            </a:pPr>
            <a:endParaRPr lang="en-CA" dirty="0" smtClean="0"/>
          </a:p>
          <a:p>
            <a:pPr marL="285750" indent="-285750">
              <a:buFont typeface="Arial" pitchFamily="34" charset="0"/>
              <a:buChar char="•"/>
            </a:pPr>
            <a:r>
              <a:rPr lang="en-CA" dirty="0" smtClean="0"/>
              <a:t>As the loop descends it extracts water because of the high concentration of salt</a:t>
            </a:r>
          </a:p>
          <a:p>
            <a:pPr marL="285750" indent="-285750">
              <a:buFont typeface="Arial" pitchFamily="34" charset="0"/>
              <a:buChar char="•"/>
            </a:pPr>
            <a:endParaRPr lang="en-CA" dirty="0" smtClean="0"/>
          </a:p>
          <a:p>
            <a:pPr marL="285750" indent="-285750">
              <a:buFont typeface="Arial" pitchFamily="34" charset="0"/>
              <a:buChar char="•"/>
            </a:pPr>
            <a:r>
              <a:rPr lang="en-CA" dirty="0" smtClean="0"/>
              <a:t>When ascending through the loop of </a:t>
            </a:r>
            <a:r>
              <a:rPr lang="en-CA" dirty="0" err="1" smtClean="0"/>
              <a:t>Henle</a:t>
            </a:r>
            <a:r>
              <a:rPr lang="en-CA" dirty="0"/>
              <a:t> </a:t>
            </a:r>
            <a:r>
              <a:rPr lang="en-CA" dirty="0" smtClean="0"/>
              <a:t>It extracts </a:t>
            </a:r>
            <a:r>
              <a:rPr lang="en-CA" dirty="0" err="1" smtClean="0"/>
              <a:t>NaCl</a:t>
            </a:r>
            <a:endParaRPr lang="en-CA" dirty="0" smtClean="0"/>
          </a:p>
          <a:p>
            <a:pPr marL="285750" indent="-285750">
              <a:buFont typeface="Arial" pitchFamily="34" charset="0"/>
              <a:buChar char="•"/>
            </a:pPr>
            <a:endParaRPr lang="en-CA" dirty="0"/>
          </a:p>
          <a:p>
            <a:pPr marL="285750" indent="-285750">
              <a:buFont typeface="Arial" pitchFamily="34" charset="0"/>
              <a:buChar char="•"/>
            </a:pPr>
            <a:r>
              <a:rPr lang="en-CA" dirty="0" smtClean="0"/>
              <a:t>Descending the Loop of </a:t>
            </a:r>
            <a:r>
              <a:rPr lang="en-CA" dirty="0" err="1" smtClean="0"/>
              <a:t>Henle</a:t>
            </a:r>
            <a:r>
              <a:rPr lang="en-CA" dirty="0" smtClean="0"/>
              <a:t> It has a high concentration of </a:t>
            </a:r>
            <a:r>
              <a:rPr lang="en-CA" dirty="0" err="1" smtClean="0"/>
              <a:t>NaCl</a:t>
            </a:r>
            <a:r>
              <a:rPr lang="en-CA" dirty="0" smtClean="0"/>
              <a:t> and Low concentration ascending.</a:t>
            </a:r>
            <a:endParaRPr lang="en-CA" dirty="0"/>
          </a:p>
        </p:txBody>
      </p:sp>
    </p:spTree>
    <p:extLst>
      <p:ext uri="{BB962C8B-B14F-4D97-AF65-F5344CB8AC3E}">
        <p14:creationId xmlns:p14="http://schemas.microsoft.com/office/powerpoint/2010/main" xmlns="" val="1070076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2048"/>
            <a:ext cx="7772400" cy="1008112"/>
          </a:xfrm>
        </p:spPr>
        <p:txBody>
          <a:bodyPr/>
          <a:lstStyle/>
          <a:p>
            <a:pPr algn="l"/>
            <a:r>
              <a:rPr lang="en-CA" dirty="0" smtClean="0"/>
              <a:t>Distal  Tubule</a:t>
            </a:r>
            <a:endParaRPr lang="en-CA" dirty="0"/>
          </a:p>
        </p:txBody>
      </p:sp>
      <p:sp>
        <p:nvSpPr>
          <p:cNvPr id="3" name="Subtitle 2"/>
          <p:cNvSpPr>
            <a:spLocks noGrp="1"/>
          </p:cNvSpPr>
          <p:nvPr>
            <p:ph type="subTitle" idx="1"/>
          </p:nvPr>
        </p:nvSpPr>
        <p:spPr>
          <a:xfrm>
            <a:off x="0" y="980728"/>
            <a:ext cx="8280920" cy="5877272"/>
          </a:xfrm>
        </p:spPr>
        <p:txBody>
          <a:bodyPr>
            <a:normAutofit fontScale="77500" lnSpcReduction="20000"/>
          </a:bodyPr>
          <a:lstStyle/>
          <a:p>
            <a:pPr marL="457200" indent="-457200" algn="l">
              <a:buFont typeface="Arial" pitchFamily="34" charset="0"/>
              <a:buChar char="•"/>
            </a:pPr>
            <a:r>
              <a:rPr lang="en-CA" sz="4000" dirty="0" smtClean="0">
                <a:solidFill>
                  <a:schemeClr val="tx1"/>
                </a:solidFill>
              </a:rPr>
              <a:t>Found between the </a:t>
            </a:r>
            <a:r>
              <a:rPr lang="en-CA" sz="4000" i="1" dirty="0" smtClean="0">
                <a:solidFill>
                  <a:schemeClr val="tx1"/>
                </a:solidFill>
              </a:rPr>
              <a:t>Loop of </a:t>
            </a:r>
            <a:r>
              <a:rPr lang="en-CA" sz="4000" i="1" dirty="0" err="1">
                <a:solidFill>
                  <a:schemeClr val="tx1"/>
                </a:solidFill>
              </a:rPr>
              <a:t>H</a:t>
            </a:r>
            <a:r>
              <a:rPr lang="en-CA" sz="4000" i="1" dirty="0" err="1" smtClean="0">
                <a:solidFill>
                  <a:schemeClr val="tx1"/>
                </a:solidFill>
              </a:rPr>
              <a:t>enle</a:t>
            </a:r>
            <a:r>
              <a:rPr lang="en-CA" sz="4000" dirty="0" smtClean="0">
                <a:solidFill>
                  <a:schemeClr val="tx1"/>
                </a:solidFill>
              </a:rPr>
              <a:t> and </a:t>
            </a:r>
            <a:r>
              <a:rPr lang="en-CA" sz="4000" i="1" dirty="0" smtClean="0">
                <a:solidFill>
                  <a:schemeClr val="tx1"/>
                </a:solidFill>
              </a:rPr>
              <a:t>Collecting Duct</a:t>
            </a:r>
            <a:endParaRPr lang="en-CA" sz="4000" dirty="0" smtClean="0">
              <a:solidFill>
                <a:schemeClr val="tx1"/>
              </a:solidFill>
            </a:endParaRPr>
          </a:p>
          <a:p>
            <a:pPr marL="457200" indent="-457200" algn="l">
              <a:buFont typeface="Arial" pitchFamily="34" charset="0"/>
              <a:buChar char="•"/>
            </a:pPr>
            <a:r>
              <a:rPr lang="en-CA" sz="4000" dirty="0" smtClean="0">
                <a:solidFill>
                  <a:schemeClr val="tx1"/>
                </a:solidFill>
              </a:rPr>
              <a:t>It is partially responsible for regulating </a:t>
            </a:r>
            <a:r>
              <a:rPr lang="en-CA" sz="4000" i="1" dirty="0" smtClean="0">
                <a:solidFill>
                  <a:schemeClr val="tx1"/>
                </a:solidFill>
              </a:rPr>
              <a:t>Potassium, Sodium, Calcium </a:t>
            </a:r>
            <a:r>
              <a:rPr lang="en-CA" sz="4000" dirty="0" smtClean="0">
                <a:solidFill>
                  <a:schemeClr val="tx1"/>
                </a:solidFill>
              </a:rPr>
              <a:t>and </a:t>
            </a:r>
            <a:r>
              <a:rPr lang="en-CA" sz="4000" i="1" dirty="0" smtClean="0">
                <a:solidFill>
                  <a:schemeClr val="tx1"/>
                </a:solidFill>
              </a:rPr>
              <a:t>pH</a:t>
            </a:r>
          </a:p>
          <a:p>
            <a:pPr marL="457200" indent="-457200" algn="l">
              <a:buFont typeface="Arial" pitchFamily="34" charset="0"/>
              <a:buChar char="•"/>
            </a:pPr>
            <a:r>
              <a:rPr lang="en-CA" sz="4000" dirty="0" smtClean="0">
                <a:solidFill>
                  <a:schemeClr val="tx1"/>
                </a:solidFill>
                <a:effectLst/>
              </a:rPr>
              <a:t>It regulates pH by absorbing bicarbonate and secreting protons (H</a:t>
            </a:r>
            <a:r>
              <a:rPr lang="en-CA" sz="4000" baseline="30000" dirty="0" smtClean="0">
                <a:solidFill>
                  <a:schemeClr val="tx1"/>
                </a:solidFill>
                <a:effectLst/>
              </a:rPr>
              <a:t>+</a:t>
            </a:r>
            <a:r>
              <a:rPr lang="en-CA" sz="4000" dirty="0" smtClean="0">
                <a:solidFill>
                  <a:schemeClr val="tx1"/>
                </a:solidFill>
                <a:effectLst/>
              </a:rPr>
              <a:t>) into the filtrate, or by absorbing protons and secreting bicarbonate into the filtrate.</a:t>
            </a:r>
          </a:p>
          <a:p>
            <a:pPr marL="457200" indent="-457200" algn="l">
              <a:buFont typeface="Arial" pitchFamily="34" charset="0"/>
              <a:buChar char="•"/>
            </a:pPr>
            <a:r>
              <a:rPr lang="en-CA" sz="4000" dirty="0" smtClean="0">
                <a:solidFill>
                  <a:schemeClr val="tx1"/>
                </a:solidFill>
                <a:effectLst/>
              </a:rPr>
              <a:t>Sodium and potassium levels are controlled by secreting K</a:t>
            </a:r>
            <a:r>
              <a:rPr lang="en-CA" sz="4000" baseline="30000" dirty="0" smtClean="0">
                <a:solidFill>
                  <a:schemeClr val="tx1"/>
                </a:solidFill>
                <a:effectLst/>
              </a:rPr>
              <a:t>+</a:t>
            </a:r>
            <a:r>
              <a:rPr lang="en-CA" sz="4000" dirty="0" smtClean="0">
                <a:solidFill>
                  <a:schemeClr val="tx1"/>
                </a:solidFill>
                <a:effectLst/>
              </a:rPr>
              <a:t> and absorbing Na</a:t>
            </a:r>
            <a:r>
              <a:rPr lang="en-CA" sz="4000" baseline="30000" dirty="0" smtClean="0">
                <a:solidFill>
                  <a:schemeClr val="tx1"/>
                </a:solidFill>
                <a:effectLst/>
              </a:rPr>
              <a:t>+</a:t>
            </a:r>
            <a:r>
              <a:rPr lang="en-CA" sz="4000" dirty="0" smtClean="0">
                <a:solidFill>
                  <a:schemeClr val="tx1"/>
                </a:solidFill>
                <a:effectLst/>
              </a:rPr>
              <a:t>. </a:t>
            </a:r>
          </a:p>
          <a:p>
            <a:pPr marL="457200" indent="-457200" algn="l">
              <a:buFont typeface="Arial" pitchFamily="34" charset="0"/>
              <a:buChar char="•"/>
            </a:pPr>
            <a:r>
              <a:rPr lang="en-CA" sz="4000" dirty="0" smtClean="0">
                <a:solidFill>
                  <a:schemeClr val="tx1"/>
                </a:solidFill>
                <a:effectLst/>
              </a:rPr>
              <a:t>It also participates in calcium regulation by reabsorbing Ca</a:t>
            </a:r>
            <a:r>
              <a:rPr lang="en-CA" sz="4000" baseline="30000" dirty="0" smtClean="0">
                <a:solidFill>
                  <a:schemeClr val="tx1"/>
                </a:solidFill>
                <a:effectLst/>
              </a:rPr>
              <a:t>2+</a:t>
            </a:r>
            <a:endParaRPr lang="en-CA" i="1" dirty="0">
              <a:solidFill>
                <a:schemeClr val="tx1"/>
              </a:solidFill>
            </a:endParaRPr>
          </a:p>
        </p:txBody>
      </p:sp>
      <p:sp>
        <p:nvSpPr>
          <p:cNvPr id="4" name="Subtitle 2"/>
          <p:cNvSpPr txBox="1">
            <a:spLocks/>
          </p:cNvSpPr>
          <p:nvPr/>
        </p:nvSpPr>
        <p:spPr>
          <a:xfrm>
            <a:off x="2987824" y="260648"/>
            <a:ext cx="6400800" cy="1473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
                <a:schemeClr val="accent1"/>
              </a:buClr>
              <a:buSzPct val="100000"/>
              <a:buFont typeface="Symbol" pitchFamily="18" charset="2"/>
              <a:buNone/>
              <a:tabLst/>
              <a:defRPr/>
            </a:pPr>
            <a:r>
              <a:rPr kumimoji="0" lang="en-CA" sz="2000" b="0" i="0" u="none" strike="noStrike" kern="1200" cap="none" spc="0" normalizeH="0" baseline="0" noProof="0" dirty="0" err="1" smtClean="0">
                <a:ln>
                  <a:noFill/>
                </a:ln>
                <a:solidFill>
                  <a:srgbClr val="FFFFFF"/>
                </a:solidFill>
                <a:effectLst/>
                <a:uLnTx/>
                <a:uFillTx/>
                <a:latin typeface="+mn-lt"/>
                <a:ea typeface="+mn-ea"/>
                <a:cs typeface="+mn-cs"/>
              </a:rPr>
              <a:t>Attalia</a:t>
            </a:r>
            <a:r>
              <a:rPr kumimoji="0" lang="en-CA" sz="2000" b="0" i="0" u="none" strike="noStrike" kern="1200" cap="none" spc="0" normalizeH="0" baseline="0" noProof="0" dirty="0" smtClean="0">
                <a:ln>
                  <a:noFill/>
                </a:ln>
                <a:solidFill>
                  <a:srgbClr val="FFFFFF"/>
                </a:solidFill>
                <a:effectLst/>
                <a:uLnTx/>
                <a:uFillTx/>
                <a:latin typeface="+mn-lt"/>
                <a:ea typeface="+mn-ea"/>
                <a:cs typeface="+mn-cs"/>
              </a:rPr>
              <a:t>, </a:t>
            </a:r>
            <a:r>
              <a:rPr kumimoji="0" lang="en-CA" sz="2000" b="0" i="0" u="none" strike="noStrike" kern="1200" cap="none" spc="0" normalizeH="0" baseline="0" noProof="0" dirty="0" err="1" smtClean="0">
                <a:ln>
                  <a:noFill/>
                </a:ln>
                <a:solidFill>
                  <a:srgbClr val="FFFFFF"/>
                </a:solidFill>
                <a:effectLst/>
                <a:uLnTx/>
                <a:uFillTx/>
                <a:latin typeface="+mn-lt"/>
                <a:ea typeface="+mn-ea"/>
                <a:cs typeface="+mn-cs"/>
              </a:rPr>
              <a:t>Caley</a:t>
            </a:r>
            <a:r>
              <a:rPr kumimoji="0" lang="en-CA" sz="2000" b="0" i="0" u="none" strike="noStrike" kern="1200" cap="none" spc="0" normalizeH="0" baseline="0" noProof="0" dirty="0" smtClean="0">
                <a:ln>
                  <a:noFill/>
                </a:ln>
                <a:solidFill>
                  <a:srgbClr val="FFFFFF"/>
                </a:solidFill>
                <a:effectLst/>
                <a:uLnTx/>
                <a:uFillTx/>
                <a:latin typeface="+mn-lt"/>
                <a:ea typeface="+mn-ea"/>
                <a:cs typeface="+mn-cs"/>
              </a:rPr>
              <a:t>, Cecilia</a:t>
            </a:r>
            <a:endParaRPr kumimoji="0" lang="en-CA" sz="20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xmlns="" val="3917289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home.bway.net/rjnoonan/humans_in_space/nephron.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l="1205" t="4015" r="12048" b="3343"/>
          <a:stretch>
            <a:fillRect/>
          </a:stretch>
        </p:blipFill>
        <p:spPr bwMode="auto">
          <a:xfrm>
            <a:off x="1547664" y="-6763"/>
            <a:ext cx="5616624" cy="68647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87499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332656"/>
            <a:ext cx="7772400" cy="815404"/>
          </a:xfrm>
        </p:spPr>
        <p:txBody>
          <a:bodyPr/>
          <a:lstStyle/>
          <a:p>
            <a:pPr algn="l"/>
            <a:r>
              <a:rPr lang="en-CA" dirty="0" smtClean="0"/>
              <a:t>Collecting Duct</a:t>
            </a:r>
            <a:endParaRPr lang="en-CA" dirty="0"/>
          </a:p>
        </p:txBody>
      </p:sp>
      <p:sp>
        <p:nvSpPr>
          <p:cNvPr id="3" name="Subtitle 2"/>
          <p:cNvSpPr>
            <a:spLocks noGrp="1"/>
          </p:cNvSpPr>
          <p:nvPr>
            <p:ph type="subTitle" idx="1"/>
          </p:nvPr>
        </p:nvSpPr>
        <p:spPr>
          <a:xfrm>
            <a:off x="3707904" y="692696"/>
            <a:ext cx="5141168" cy="1473200"/>
          </a:xfrm>
        </p:spPr>
        <p:txBody>
          <a:bodyPr/>
          <a:lstStyle/>
          <a:p>
            <a:r>
              <a:rPr lang="en-CA" dirty="0" smtClean="0"/>
              <a:t>Kaitlin </a:t>
            </a:r>
            <a:r>
              <a:rPr lang="en-CA" dirty="0" err="1" smtClean="0"/>
              <a:t>Sibbet</a:t>
            </a:r>
            <a:r>
              <a:rPr lang="en-CA" dirty="0" smtClean="0"/>
              <a:t> &amp; </a:t>
            </a:r>
            <a:r>
              <a:rPr lang="en-CA" dirty="0" err="1" smtClean="0"/>
              <a:t>Shealyn</a:t>
            </a:r>
            <a:r>
              <a:rPr lang="en-CA" dirty="0" smtClean="0"/>
              <a:t> Cossette</a:t>
            </a:r>
            <a:endParaRPr lang="en-CA" dirty="0"/>
          </a:p>
        </p:txBody>
      </p:sp>
      <p:sp>
        <p:nvSpPr>
          <p:cNvPr id="4" name="Title 2"/>
          <p:cNvSpPr txBox="1">
            <a:spLocks/>
          </p:cNvSpPr>
          <p:nvPr/>
        </p:nvSpPr>
        <p:spPr>
          <a:xfrm>
            <a:off x="0" y="1268760"/>
            <a:ext cx="8229600" cy="1252728"/>
          </a:xfrm>
          <a:prstGeom prst="rect">
            <a:avLst/>
          </a:prstGeom>
        </p:spPr>
        <p:txBody>
          <a:bodyPr vert="horz" lIns="91440" tIns="45720" rIns="91440" bIns="45720" rtlCol="0" anchor="b">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2800" b="0" i="0" u="none" strike="noStrike" kern="1200" cap="none" spc="0" normalizeH="0" baseline="0" noProof="0" dirty="0" smtClean="0">
                <a:ln>
                  <a:noFill/>
                </a:ln>
                <a:solidFill>
                  <a:srgbClr val="FFFFFF"/>
                </a:solidFill>
                <a:effectLst/>
                <a:uLnTx/>
                <a:uFillTx/>
                <a:latin typeface="+mj-lt"/>
                <a:ea typeface="+mj-ea"/>
                <a:cs typeface="+mj-cs"/>
              </a:rPr>
              <a:t>The collecting duct is the part of the nephron that  collects urine from the distal convoluted tubule, and sends it to the pelvis of the kidney.</a:t>
            </a:r>
            <a:endParaRPr kumimoji="0" lang="en-CA" sz="2800" b="0" i="0" u="none" strike="noStrike" kern="1200" cap="none" spc="0" normalizeH="0" baseline="0" noProof="0" dirty="0">
              <a:ln>
                <a:noFill/>
              </a:ln>
              <a:solidFill>
                <a:srgbClr val="FFFFFF"/>
              </a:solidFill>
              <a:effectLst/>
              <a:uLnTx/>
              <a:uFillTx/>
              <a:latin typeface="+mj-lt"/>
              <a:ea typeface="+mj-ea"/>
              <a:cs typeface="+mj-cs"/>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95747" y="2852936"/>
            <a:ext cx="5448254" cy="40050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2"/>
          <p:cNvSpPr txBox="1">
            <a:spLocks/>
          </p:cNvSpPr>
          <p:nvPr/>
        </p:nvSpPr>
        <p:spPr>
          <a:xfrm>
            <a:off x="179512" y="2708920"/>
            <a:ext cx="3528392" cy="3645024"/>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2800" b="0" i="0" u="none" strike="noStrike" kern="1200" cap="none" spc="0" normalizeH="0" baseline="0" noProof="0" dirty="0" smtClean="0">
                <a:ln>
                  <a:noFill/>
                </a:ln>
                <a:effectLst/>
                <a:uLnTx/>
                <a:uFillTx/>
                <a:latin typeface="+mj-lt"/>
                <a:ea typeface="+mj-ea"/>
                <a:cs typeface="+mj-cs"/>
              </a:rPr>
              <a:t>The collecting duct can contribute up to 4-5% of the kidneys’ </a:t>
            </a:r>
            <a:r>
              <a:rPr kumimoji="0" lang="en-CA" sz="2800" b="0" i="0" u="none" strike="noStrike" kern="1200" cap="none" spc="0" normalizeH="0" baseline="0" noProof="0" dirty="0" err="1" smtClean="0">
                <a:ln>
                  <a:noFill/>
                </a:ln>
                <a:effectLst/>
                <a:uLnTx/>
                <a:uFillTx/>
                <a:latin typeface="+mj-lt"/>
                <a:ea typeface="+mj-ea"/>
                <a:cs typeface="+mj-cs"/>
              </a:rPr>
              <a:t>reabsorption</a:t>
            </a:r>
            <a:r>
              <a:rPr kumimoji="0" lang="en-CA" sz="2800" b="0" i="0" u="none" strike="noStrike" kern="1200" cap="none" spc="0" normalizeH="0" baseline="0" noProof="0" dirty="0" smtClean="0">
                <a:ln>
                  <a:noFill/>
                </a:ln>
                <a:effectLst/>
                <a:uLnTx/>
                <a:uFillTx/>
                <a:latin typeface="+mj-lt"/>
                <a:ea typeface="+mj-ea"/>
                <a:cs typeface="+mj-cs"/>
              </a:rPr>
              <a:t> of sodium, 5% of water and 24% of filtered water (during extreme dehydration</a:t>
            </a:r>
            <a:r>
              <a:rPr kumimoji="0" lang="en-CA" sz="2800" b="0" i="0" u="none" strike="noStrike" kern="1200" cap="none" spc="0" normalizeH="0" baseline="0" noProof="0" dirty="0" smtClean="0">
                <a:ln>
                  <a:noFill/>
                </a:ln>
                <a:solidFill>
                  <a:srgbClr val="FFFFFF"/>
                </a:solidFill>
                <a:effectLst/>
                <a:uLnTx/>
                <a:uFillTx/>
                <a:latin typeface="+mj-lt"/>
                <a:ea typeface="+mj-ea"/>
                <a:cs typeface="+mj-cs"/>
              </a:rPr>
              <a:t>)</a:t>
            </a:r>
            <a:endParaRPr kumimoji="0" lang="en-CA" sz="2800" b="0" i="0" u="none" strike="noStrike" kern="1200" cap="none" spc="0" normalizeH="0" baseline="0" noProof="0" dirty="0">
              <a:ln>
                <a:noFill/>
              </a:ln>
              <a:solidFill>
                <a:srgbClr val="FFFFFF"/>
              </a:solidFill>
              <a:effectLst/>
              <a:uLnTx/>
              <a:uFillTx/>
              <a:latin typeface="+mj-lt"/>
              <a:ea typeface="+mj-ea"/>
              <a:cs typeface="+mj-cs"/>
            </a:endParaRPr>
          </a:p>
        </p:txBody>
      </p:sp>
    </p:spTree>
    <p:extLst>
      <p:ext uri="{BB962C8B-B14F-4D97-AF65-F5344CB8AC3E}">
        <p14:creationId xmlns:p14="http://schemas.microsoft.com/office/powerpoint/2010/main" xmlns="" val="3126746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55976" y="0"/>
            <a:ext cx="4536504" cy="849337"/>
          </a:xfrm>
        </p:spPr>
        <p:txBody>
          <a:bodyPr>
            <a:normAutofit/>
          </a:bodyPr>
          <a:lstStyle/>
          <a:p>
            <a:r>
              <a:rPr lang="en-US" dirty="0" smtClean="0"/>
              <a:t>Collecting Duct</a:t>
            </a:r>
            <a:endParaRPr lang="en-CA" dirty="0"/>
          </a:p>
        </p:txBody>
      </p:sp>
      <p:sp>
        <p:nvSpPr>
          <p:cNvPr id="3" name="Subtitle 2"/>
          <p:cNvSpPr>
            <a:spLocks noGrp="1"/>
          </p:cNvSpPr>
          <p:nvPr>
            <p:ph type="subTitle" idx="1"/>
          </p:nvPr>
        </p:nvSpPr>
        <p:spPr>
          <a:xfrm>
            <a:off x="5220072" y="836712"/>
            <a:ext cx="3600400" cy="720080"/>
          </a:xfrm>
        </p:spPr>
        <p:txBody>
          <a:bodyPr>
            <a:normAutofit/>
          </a:bodyPr>
          <a:lstStyle/>
          <a:p>
            <a:r>
              <a:rPr lang="en-US" dirty="0" smtClean="0"/>
              <a:t>By: Kristen Bridge and Hotira</a:t>
            </a:r>
            <a:endParaRPr lang="en-CA" dirty="0"/>
          </a:p>
        </p:txBody>
      </p:sp>
      <p:pic>
        <p:nvPicPr>
          <p:cNvPr id="14340" name="Picture 4" descr="http://www.biologycorner.com/anatomy/urinary/nephron01.jpg"/>
          <p:cNvPicPr>
            <a:picLocks noChangeAspect="1" noChangeArrowheads="1"/>
          </p:cNvPicPr>
          <p:nvPr/>
        </p:nvPicPr>
        <p:blipFill>
          <a:blip r:embed="rId2" cstate="print"/>
          <a:srcRect l="40255" r="1193" b="19846"/>
          <a:stretch>
            <a:fillRect/>
          </a:stretch>
        </p:blipFill>
        <p:spPr bwMode="auto">
          <a:xfrm>
            <a:off x="5907036" y="1556792"/>
            <a:ext cx="3236964" cy="5301209"/>
          </a:xfrm>
          <a:prstGeom prst="rect">
            <a:avLst/>
          </a:prstGeom>
          <a:noFill/>
        </p:spPr>
      </p:pic>
      <p:sp>
        <p:nvSpPr>
          <p:cNvPr id="7" name="Rectangle 6"/>
          <p:cNvSpPr/>
          <p:nvPr/>
        </p:nvSpPr>
        <p:spPr>
          <a:xfrm>
            <a:off x="0" y="487025"/>
            <a:ext cx="5796136" cy="6370975"/>
          </a:xfrm>
          <a:prstGeom prst="rect">
            <a:avLst/>
          </a:prstGeom>
        </p:spPr>
        <p:txBody>
          <a:bodyPr wrap="square">
            <a:spAutoFit/>
          </a:bodyPr>
          <a:lstStyle/>
          <a:p>
            <a:pPr algn="just"/>
            <a:r>
              <a:rPr lang="en-CA" sz="2400" dirty="0" smtClean="0"/>
              <a:t>The collecting duct helps in the </a:t>
            </a:r>
            <a:endParaRPr lang="en-CA" sz="2400" dirty="0" smtClean="0"/>
          </a:p>
          <a:p>
            <a:pPr algn="just"/>
            <a:r>
              <a:rPr lang="en-CA" sz="2400" dirty="0" smtClean="0"/>
              <a:t>regulation of </a:t>
            </a:r>
            <a:r>
              <a:rPr lang="en-CA" sz="2400" dirty="0" smtClean="0"/>
              <a:t>electrolytes. </a:t>
            </a:r>
            <a:endParaRPr lang="en-CA" sz="2400" dirty="0" smtClean="0"/>
          </a:p>
          <a:p>
            <a:pPr algn="just"/>
            <a:endParaRPr lang="en-CA" sz="2400" dirty="0" smtClean="0"/>
          </a:p>
          <a:p>
            <a:pPr algn="just"/>
            <a:r>
              <a:rPr lang="en-CA" sz="2400" dirty="0" smtClean="0"/>
              <a:t>In </a:t>
            </a:r>
            <a:r>
              <a:rPr lang="en-CA" sz="2400" dirty="0" smtClean="0"/>
              <a:t>humans, the system accounts for 4-5% of the kidney's reabsorption of sodium and 5% of the kidney's reabsorption of water. </a:t>
            </a:r>
            <a:endParaRPr lang="en-CA" sz="2400" dirty="0" smtClean="0"/>
          </a:p>
          <a:p>
            <a:pPr algn="just"/>
            <a:endParaRPr lang="en-CA" sz="2400" dirty="0" smtClean="0"/>
          </a:p>
          <a:p>
            <a:pPr algn="just"/>
            <a:r>
              <a:rPr lang="en-CA" sz="2400" dirty="0" smtClean="0"/>
              <a:t>Tubular </a:t>
            </a:r>
            <a:r>
              <a:rPr lang="en-CA" sz="2400" dirty="0" smtClean="0"/>
              <a:t>Secretion is the step of urine formation that happens within the collecting duct. </a:t>
            </a:r>
            <a:endParaRPr lang="en-CA" sz="2400" dirty="0" smtClean="0"/>
          </a:p>
          <a:p>
            <a:pPr algn="just"/>
            <a:endParaRPr lang="en-CA" sz="2400" dirty="0" smtClean="0"/>
          </a:p>
          <a:p>
            <a:pPr algn="just"/>
            <a:r>
              <a:rPr lang="en-CA" sz="2400" dirty="0" smtClean="0"/>
              <a:t>This </a:t>
            </a:r>
            <a:r>
              <a:rPr lang="en-CA" sz="2400" dirty="0" smtClean="0"/>
              <a:t>is the step where the urine is made concentrated by increasing the concentration of waste elements. </a:t>
            </a:r>
            <a:endParaRPr lang="en-CA" sz="2400" dirty="0" smtClean="0"/>
          </a:p>
          <a:p>
            <a:pPr algn="just"/>
            <a:endParaRPr lang="en-CA" sz="2400" dirty="0" smtClean="0"/>
          </a:p>
          <a:p>
            <a:pPr algn="just"/>
            <a:r>
              <a:rPr lang="en-CA" sz="2400" dirty="0" smtClean="0"/>
              <a:t>Sodium </a:t>
            </a:r>
            <a:r>
              <a:rPr lang="en-CA" sz="2400" dirty="0" smtClean="0"/>
              <a:t>and water are involved in reabsorption of the collecting duct. </a:t>
            </a:r>
            <a:endParaRPr lang="en-CA" sz="2400" dirty="0"/>
          </a:p>
        </p:txBody>
      </p:sp>
      <p:sp>
        <p:nvSpPr>
          <p:cNvPr id="8" name="Rounded Rectangle 7"/>
          <p:cNvSpPr/>
          <p:nvPr/>
        </p:nvSpPr>
        <p:spPr>
          <a:xfrm>
            <a:off x="7740352" y="4581128"/>
            <a:ext cx="1403648" cy="2276872"/>
          </a:xfrm>
          <a:prstGeom prst="roundRect">
            <a:avLst/>
          </a:prstGeom>
          <a:noFill/>
          <a:ln w="12065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99766DC380EC41B0C646DC6BEDE1C2" ma:contentTypeVersion="0" ma:contentTypeDescription="Create a new document." ma:contentTypeScope="" ma:versionID="46df14caedb83cc47a62a714c32e4ee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14B916D-B41F-4264-B124-8B1B6AD4B138}"/>
</file>

<file path=customXml/itemProps2.xml><?xml version="1.0" encoding="utf-8"?>
<ds:datastoreItem xmlns:ds="http://schemas.openxmlformats.org/officeDocument/2006/customXml" ds:itemID="{2AF5AF0E-808A-46B8-B33B-B8A2BEE8FC1C}"/>
</file>

<file path=customXml/itemProps3.xml><?xml version="1.0" encoding="utf-8"?>
<ds:datastoreItem xmlns:ds="http://schemas.openxmlformats.org/officeDocument/2006/customXml" ds:itemID="{74A9B120-FAE9-4ED2-B109-6AF5A59DF912}"/>
</file>

<file path=docProps/app.xml><?xml version="1.0" encoding="utf-8"?>
<Properties xmlns="http://schemas.openxmlformats.org/officeDocument/2006/extended-properties" xmlns:vt="http://schemas.openxmlformats.org/officeDocument/2006/docPropsVTypes">
  <Template>Waveform</Template>
  <TotalTime>67</TotalTime>
  <Words>647</Words>
  <Application>Microsoft Office PowerPoint</Application>
  <PresentationFormat>On-screen Show (4:3)</PresentationFormat>
  <Paragraphs>73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Waveform</vt:lpstr>
      <vt:lpstr>Glomerulus, Afferent Arteriole, and the Efferent Arteriole  Brenna &amp; Bailey</vt:lpstr>
      <vt:lpstr>Bowman’s Capsule</vt:lpstr>
      <vt:lpstr>Slide 3</vt:lpstr>
      <vt:lpstr>Descending Loop of Henle</vt:lpstr>
      <vt:lpstr>Ascending Loop of Henle</vt:lpstr>
      <vt:lpstr>Distal  Tubule</vt:lpstr>
      <vt:lpstr>Slide 7</vt:lpstr>
      <vt:lpstr>Collecting Duct</vt:lpstr>
      <vt:lpstr>Collecting Duct</vt:lpstr>
      <vt:lpstr>Peritubular Capillaries by Patrick</vt:lpstr>
    </vt:vector>
  </TitlesOfParts>
  <Company>Lethbridge School District #51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Collecting Duct</dc:title>
  <dc:creator>13CossetSh</dc:creator>
  <cp:lastModifiedBy>Patrick</cp:lastModifiedBy>
  <cp:revision>12</cp:revision>
  <dcterms:created xsi:type="dcterms:W3CDTF">2012-05-04T14:23:45Z</dcterms:created>
  <dcterms:modified xsi:type="dcterms:W3CDTF">2012-05-31T03:18:35Z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0x010100FA99766DC380EC41B0C646DC6BEDE1C2</vt:lpwstr>
  </property>
</Properties>
</file>